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63"/>
  </p:notesMasterIdLst>
  <p:handoutMasterIdLst>
    <p:handoutMasterId r:id="rId64"/>
  </p:handoutMasterIdLst>
  <p:sldIdLst>
    <p:sldId id="402" r:id="rId2"/>
    <p:sldId id="401" r:id="rId3"/>
    <p:sldId id="427" r:id="rId4"/>
    <p:sldId id="428" r:id="rId5"/>
    <p:sldId id="477" r:id="rId6"/>
    <p:sldId id="429" r:id="rId7"/>
    <p:sldId id="430" r:id="rId8"/>
    <p:sldId id="431" r:id="rId9"/>
    <p:sldId id="432" r:id="rId10"/>
    <p:sldId id="433" r:id="rId11"/>
    <p:sldId id="434" r:id="rId12"/>
    <p:sldId id="435" r:id="rId13"/>
    <p:sldId id="436" r:id="rId14"/>
    <p:sldId id="437" r:id="rId15"/>
    <p:sldId id="438" r:id="rId16"/>
    <p:sldId id="439" r:id="rId17"/>
    <p:sldId id="442" r:id="rId18"/>
    <p:sldId id="443" r:id="rId19"/>
    <p:sldId id="444" r:id="rId20"/>
    <p:sldId id="446" r:id="rId21"/>
    <p:sldId id="447" r:id="rId22"/>
    <p:sldId id="448" r:id="rId23"/>
    <p:sldId id="449" r:id="rId24"/>
    <p:sldId id="450" r:id="rId25"/>
    <p:sldId id="451" r:id="rId26"/>
    <p:sldId id="452" r:id="rId27"/>
    <p:sldId id="453" r:id="rId28"/>
    <p:sldId id="454" r:id="rId29"/>
    <p:sldId id="440" r:id="rId30"/>
    <p:sldId id="441" r:id="rId31"/>
    <p:sldId id="455" r:id="rId32"/>
    <p:sldId id="456" r:id="rId33"/>
    <p:sldId id="457" r:id="rId34"/>
    <p:sldId id="458" r:id="rId35"/>
    <p:sldId id="459" r:id="rId36"/>
    <p:sldId id="460" r:id="rId37"/>
    <p:sldId id="461" r:id="rId38"/>
    <p:sldId id="462" r:id="rId39"/>
    <p:sldId id="463" r:id="rId40"/>
    <p:sldId id="490" r:id="rId41"/>
    <p:sldId id="478" r:id="rId42"/>
    <p:sldId id="479" r:id="rId43"/>
    <p:sldId id="466" r:id="rId44"/>
    <p:sldId id="484" r:id="rId45"/>
    <p:sldId id="485" r:id="rId46"/>
    <p:sldId id="468" r:id="rId47"/>
    <p:sldId id="486" r:id="rId48"/>
    <p:sldId id="480" r:id="rId49"/>
    <p:sldId id="481" r:id="rId50"/>
    <p:sldId id="482" r:id="rId51"/>
    <p:sldId id="491" r:id="rId52"/>
    <p:sldId id="493" r:id="rId53"/>
    <p:sldId id="492" r:id="rId54"/>
    <p:sldId id="487" r:id="rId55"/>
    <p:sldId id="488" r:id="rId56"/>
    <p:sldId id="489" r:id="rId57"/>
    <p:sldId id="483" r:id="rId58"/>
    <p:sldId id="474" r:id="rId59"/>
    <p:sldId id="475" r:id="rId60"/>
    <p:sldId id="476" r:id="rId61"/>
    <p:sldId id="426" r:id="rId62"/>
  </p:sldIdLst>
  <p:sldSz cx="9144000" cy="6858000" type="letter"/>
  <p:notesSz cx="6858000" cy="9144000"/>
  <p:defaultTextStyle>
    <a:defPPr>
      <a:defRPr lang="es-ES_tradnl"/>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FF66"/>
    <a:srgbClr val="CCCC00"/>
    <a:srgbClr val="FF99CC"/>
    <a:srgbClr val="969696"/>
    <a:srgbClr val="00FFFF"/>
    <a:srgbClr val="006699"/>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36" autoAdjust="0"/>
    <p:restoredTop sz="80859" autoAdjust="0"/>
  </p:normalViewPr>
  <p:slideViewPr>
    <p:cSldViewPr>
      <p:cViewPr varScale="1">
        <p:scale>
          <a:sx n="32" d="100"/>
          <a:sy n="32" d="100"/>
        </p:scale>
        <p:origin x="1310" y="3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varScale="1">
      <p:scale>
        <a:sx n="1" d="1"/>
        <a:sy n="1" d="1"/>
      </p:scale>
      <p:origin x="0" y="-22195"/>
    </p:cViewPr>
  </p:sorterViewPr>
  <p:notesViewPr>
    <p:cSldViewPr>
      <p:cViewPr>
        <p:scale>
          <a:sx n="100" d="100"/>
          <a:sy n="100" d="100"/>
        </p:scale>
        <p:origin x="-864" y="23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_rels/viewProps.xml.rels><?xml version="1.0" encoding="UTF-8" standalone="yes"?>
<Relationships xmlns="http://schemas.openxmlformats.org/package/2006/relationships"><Relationship Id="rId1"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s-ES_tradnl"/>
          </a:p>
        </p:txBody>
      </p:sp>
      <p:sp>
        <p:nvSpPr>
          <p:cNvPr id="3277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s-ES_tradnl"/>
          </a:p>
        </p:txBody>
      </p:sp>
      <p:sp>
        <p:nvSpPr>
          <p:cNvPr id="3277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s-ES_tradnl"/>
          </a:p>
        </p:txBody>
      </p:sp>
      <p:sp>
        <p:nvSpPr>
          <p:cNvPr id="3277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1AA0641C-0FA5-48DA-8969-8832EA6E2DA0}" type="slidenum">
              <a:rPr lang="es-ES_tradnl"/>
              <a:pPr>
                <a:defRPr/>
              </a:pPr>
              <a:t>‹Nº›</a:t>
            </a:fld>
            <a:endParaRPr lang="es-ES_tradnl"/>
          </a:p>
        </p:txBody>
      </p:sp>
    </p:spTree>
    <p:extLst>
      <p:ext uri="{BB962C8B-B14F-4D97-AF65-F5344CB8AC3E}">
        <p14:creationId xmlns:p14="http://schemas.microsoft.com/office/powerpoint/2010/main" val="27028004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s-ES_tradnl"/>
          </a:p>
        </p:txBody>
      </p:sp>
      <p:sp>
        <p:nvSpPr>
          <p:cNvPr id="1843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s-ES_tradnl"/>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843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s-ES_tradnl"/>
          </a:p>
        </p:txBody>
      </p:sp>
      <p:sp>
        <p:nvSpPr>
          <p:cNvPr id="1843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FFA02FE-7E72-48FC-96F6-BEC9863956D7}" type="slidenum">
              <a:rPr lang="es-ES_tradnl"/>
              <a:pPr>
                <a:defRPr/>
              </a:pPr>
              <a:t>‹Nº›</a:t>
            </a:fld>
            <a:endParaRPr lang="es-ES_tradnl"/>
          </a:p>
        </p:txBody>
      </p:sp>
    </p:spTree>
    <p:extLst>
      <p:ext uri="{BB962C8B-B14F-4D97-AF65-F5344CB8AC3E}">
        <p14:creationId xmlns:p14="http://schemas.microsoft.com/office/powerpoint/2010/main" val="40527100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es.wikipedia.org/wiki/M%C3%B3dem_nulo"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1D1D7C63-BCCF-47A5-A6ED-12E537583EED}" type="slidenum">
              <a:rPr lang="es-ES_tradnl" smtClean="0"/>
              <a:pPr/>
              <a:t>1</a:t>
            </a:fld>
            <a:endParaRPr lang="es-ES_tradnl"/>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algn="ctr"/>
            <a:r>
              <a:rPr lang="es-MX" b="1" dirty="0">
                <a:latin typeface="Verdana" pitchFamily="34" charset="0"/>
              </a:rPr>
              <a:t>Presentación de PowerPoint Nro. 1</a:t>
            </a:r>
          </a:p>
          <a:p>
            <a:pPr algn="ctr"/>
            <a:r>
              <a:rPr lang="es-MX" b="1">
                <a:latin typeface="Verdana" pitchFamily="34" charset="0"/>
              </a:rPr>
              <a:t>3-0-0-Tecbared-Introcom-01-2023-1</a:t>
            </a:r>
            <a:r>
              <a:rPr lang="es-MX" b="1" dirty="0">
                <a:latin typeface="Verdana" pitchFamily="34" charset="0"/>
              </a:rPr>
              <a:t>.pptx</a:t>
            </a:r>
          </a:p>
          <a:p>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23AF8371-28D3-4F9B-B79C-293D0E8B492A}" type="slidenum">
              <a:rPr lang="es-ES_tradnl" smtClean="0"/>
              <a:pPr/>
              <a:t>10</a:t>
            </a:fld>
            <a:endParaRPr lang="es-ES_tradnl"/>
          </a:p>
        </p:txBody>
      </p:sp>
      <p:sp>
        <p:nvSpPr>
          <p:cNvPr id="62467" name="Rectangle 2"/>
          <p:cNvSpPr>
            <a:spLocks noGrp="1" noRot="1" noChangeAspect="1" noChangeArrowheads="1" noTextEdit="1"/>
          </p:cNvSpPr>
          <p:nvPr>
            <p:ph type="sldImg"/>
          </p:nvPr>
        </p:nvSpPr>
        <p:spPr>
          <a:xfrm>
            <a:off x="1143000" y="685800"/>
            <a:ext cx="4572000" cy="3429000"/>
          </a:xfrm>
          <a:ln/>
        </p:spPr>
      </p:sp>
      <p:sp>
        <p:nvSpPr>
          <p:cNvPr id="6246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52D79919-C0C3-4558-9795-B7AC3B5ED769}" type="slidenum">
              <a:rPr lang="es-ES_tradnl" smtClean="0"/>
              <a:pPr/>
              <a:t>11</a:t>
            </a:fld>
            <a:endParaRPr lang="es-ES_tradnl"/>
          </a:p>
        </p:txBody>
      </p:sp>
      <p:sp>
        <p:nvSpPr>
          <p:cNvPr id="63491" name="Rectangle 2"/>
          <p:cNvSpPr>
            <a:spLocks noGrp="1" noRot="1" noChangeAspect="1" noChangeArrowheads="1" noTextEdit="1"/>
          </p:cNvSpPr>
          <p:nvPr>
            <p:ph type="sldImg"/>
          </p:nvPr>
        </p:nvSpPr>
        <p:spPr>
          <a:xfrm>
            <a:off x="1143000" y="685800"/>
            <a:ext cx="4572000" cy="3429000"/>
          </a:xfrm>
          <a:ln/>
        </p:spPr>
      </p:sp>
      <p:sp>
        <p:nvSpPr>
          <p:cNvPr id="63492" name="Rectangle 3"/>
          <p:cNvSpPr>
            <a:spLocks noGrp="1" noChangeArrowheads="1"/>
          </p:cNvSpPr>
          <p:nvPr>
            <p:ph type="body" idx="1"/>
          </p:nvPr>
        </p:nvSpPr>
        <p:spPr>
          <a:noFill/>
          <a:ln/>
        </p:spPr>
        <p:txBody>
          <a:bodyPr/>
          <a:lstStyle/>
          <a:p>
            <a:r>
              <a:rPr lang="es-ES" sz="1200" b="0" i="0" kern="1200" dirty="0">
                <a:solidFill>
                  <a:schemeClr val="tx1"/>
                </a:solidFill>
                <a:effectLst/>
                <a:latin typeface="Times New Roman" pitchFamily="18" charset="0"/>
                <a:ea typeface="+mn-ea"/>
                <a:cs typeface="+mn-cs"/>
              </a:rPr>
              <a:t>La </a:t>
            </a:r>
            <a:r>
              <a:rPr lang="es-ES" sz="1200" b="1" i="0" kern="1200" dirty="0">
                <a:solidFill>
                  <a:schemeClr val="tx1"/>
                </a:solidFill>
                <a:effectLst/>
                <a:latin typeface="Times New Roman" pitchFamily="18" charset="0"/>
                <a:ea typeface="+mn-ea"/>
                <a:cs typeface="+mn-cs"/>
              </a:rPr>
              <a:t>conversión analógica-digital</a:t>
            </a:r>
            <a:r>
              <a:rPr lang="es-ES" sz="1200" b="0" i="0" kern="1200" dirty="0">
                <a:solidFill>
                  <a:schemeClr val="tx1"/>
                </a:solidFill>
                <a:effectLst/>
                <a:latin typeface="Times New Roman" pitchFamily="18" charset="0"/>
                <a:ea typeface="+mn-ea"/>
                <a:cs typeface="+mn-cs"/>
              </a:rPr>
              <a:t> consiste en la transcripción de señales analógicas en señal digital, con el propósito de facilitar su procesamiento (codificación, compresión, etc.) y hacer la señal resultante (digital) más inmune al ruido y otras interferencias a las que son más sensibles las señales analógicas.</a:t>
            </a:r>
            <a:endParaRPr lang="es-E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1AC8D29A-B476-4037-8190-1F0C432E592F}" type="slidenum">
              <a:rPr lang="es-ES_tradnl" smtClean="0"/>
              <a:pPr/>
              <a:t>12</a:t>
            </a:fld>
            <a:endParaRPr lang="es-ES_tradnl"/>
          </a:p>
        </p:txBody>
      </p:sp>
      <p:sp>
        <p:nvSpPr>
          <p:cNvPr id="64515" name="Rectangle 1026"/>
          <p:cNvSpPr>
            <a:spLocks noGrp="1" noRot="1" noChangeAspect="1" noChangeArrowheads="1" noTextEdit="1"/>
          </p:cNvSpPr>
          <p:nvPr>
            <p:ph type="sldImg"/>
          </p:nvPr>
        </p:nvSpPr>
        <p:spPr>
          <a:xfrm>
            <a:off x="1143000" y="685800"/>
            <a:ext cx="4572000" cy="3429000"/>
          </a:xfrm>
          <a:ln/>
        </p:spPr>
      </p:sp>
      <p:sp>
        <p:nvSpPr>
          <p:cNvPr id="64516" name="Rectangle 1027"/>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DA33DFCE-89DB-4C25-A326-3CD2107DAC7E}" type="slidenum">
              <a:rPr lang="es-ES_tradnl" smtClean="0"/>
              <a:pPr/>
              <a:t>13</a:t>
            </a:fld>
            <a:endParaRPr lang="es-ES_tradnl"/>
          </a:p>
        </p:txBody>
      </p:sp>
      <p:sp>
        <p:nvSpPr>
          <p:cNvPr id="65539" name="Rectangle 2"/>
          <p:cNvSpPr>
            <a:spLocks noGrp="1" noRot="1" noChangeAspect="1" noChangeArrowheads="1" noTextEdit="1"/>
          </p:cNvSpPr>
          <p:nvPr>
            <p:ph type="sldImg"/>
          </p:nvPr>
        </p:nvSpPr>
        <p:spPr>
          <a:xfrm>
            <a:off x="1143000" y="685800"/>
            <a:ext cx="4572000" cy="3429000"/>
          </a:xfrm>
          <a:ln/>
        </p:spPr>
      </p:sp>
      <p:sp>
        <p:nvSpPr>
          <p:cNvPr id="6554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D936B1DB-7F65-4FED-BAAC-F617D7A21ABB}" type="slidenum">
              <a:rPr lang="es-ES_tradnl" smtClean="0"/>
              <a:pPr/>
              <a:t>14</a:t>
            </a:fld>
            <a:endParaRPr lang="es-ES_tradnl"/>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noFill/>
          <a:ln/>
        </p:spPr>
        <p:txBody>
          <a:bodyPr/>
          <a:lstStyle/>
          <a:p>
            <a:r>
              <a:rPr lang="es-ES" b="0" i="0" dirty="0">
                <a:solidFill>
                  <a:srgbClr val="212529"/>
                </a:solidFill>
                <a:effectLst/>
                <a:latin typeface="Roboto" panose="02000000000000000000" pitchFamily="2" charset="0"/>
              </a:rPr>
              <a:t>Transmisión Digital y Analógica </a:t>
            </a:r>
          </a:p>
          <a:p>
            <a:endParaRPr lang="es-ES" b="0" i="0" dirty="0">
              <a:solidFill>
                <a:srgbClr val="212529"/>
              </a:solidFill>
              <a:effectLst/>
              <a:latin typeface="Roboto" panose="02000000000000000000" pitchFamily="2" charset="0"/>
            </a:endParaRPr>
          </a:p>
          <a:p>
            <a:pPr marL="0" indent="0">
              <a:buNone/>
            </a:pPr>
            <a:endParaRPr lang="es-E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E952F2B2-ADF6-4B24-929C-E37524C262C7}" type="slidenum">
              <a:rPr lang="es-ES_tradnl" smtClean="0"/>
              <a:pPr/>
              <a:t>15</a:t>
            </a:fld>
            <a:endParaRPr lang="es-ES_tradnl"/>
          </a:p>
        </p:txBody>
      </p:sp>
      <p:sp>
        <p:nvSpPr>
          <p:cNvPr id="67587" name="Rectangle 2050"/>
          <p:cNvSpPr>
            <a:spLocks noGrp="1" noRot="1" noChangeAspect="1" noChangeArrowheads="1" noTextEdit="1"/>
          </p:cNvSpPr>
          <p:nvPr>
            <p:ph type="sldImg"/>
          </p:nvPr>
        </p:nvSpPr>
        <p:spPr>
          <a:xfrm>
            <a:off x="1143000" y="685800"/>
            <a:ext cx="4572000" cy="3429000"/>
          </a:xfrm>
          <a:ln/>
        </p:spPr>
      </p:sp>
      <p:sp>
        <p:nvSpPr>
          <p:cNvPr id="67588" name="Rectangle 2051"/>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34E75C4A-2787-49DF-ACEF-B75F87AAB1AF}" type="slidenum">
              <a:rPr lang="es-ES_tradnl" smtClean="0"/>
              <a:pPr/>
              <a:t>16</a:t>
            </a:fld>
            <a:endParaRPr lang="es-ES_tradnl"/>
          </a:p>
        </p:txBody>
      </p:sp>
      <p:sp>
        <p:nvSpPr>
          <p:cNvPr id="68611" name="Rectangle 3074"/>
          <p:cNvSpPr>
            <a:spLocks noGrp="1" noRot="1" noChangeAspect="1" noChangeArrowheads="1" noTextEdit="1"/>
          </p:cNvSpPr>
          <p:nvPr>
            <p:ph type="sldImg"/>
          </p:nvPr>
        </p:nvSpPr>
        <p:spPr>
          <a:xfrm>
            <a:off x="1143000" y="685800"/>
            <a:ext cx="4572000" cy="3429000"/>
          </a:xfrm>
          <a:ln/>
        </p:spPr>
      </p:sp>
      <p:sp>
        <p:nvSpPr>
          <p:cNvPr id="68612" name="Rectangle 3075"/>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03694D94-0AFE-49ED-B43E-48DC310EC38F}" type="slidenum">
              <a:rPr lang="es-ES_tradnl" smtClean="0"/>
              <a:pPr/>
              <a:t>17</a:t>
            </a:fld>
            <a:endParaRPr lang="es-ES_tradnl"/>
          </a:p>
        </p:txBody>
      </p:sp>
      <p:sp>
        <p:nvSpPr>
          <p:cNvPr id="71683" name="Rectangle 2"/>
          <p:cNvSpPr>
            <a:spLocks noGrp="1" noRot="1" noChangeAspect="1" noChangeArrowheads="1" noTextEdit="1"/>
          </p:cNvSpPr>
          <p:nvPr>
            <p:ph type="sldImg"/>
          </p:nvPr>
        </p:nvSpPr>
        <p:spPr>
          <a:xfrm>
            <a:off x="1143000" y="685800"/>
            <a:ext cx="4572000" cy="3429000"/>
          </a:xfrm>
          <a:ln/>
        </p:spPr>
      </p:sp>
      <p:sp>
        <p:nvSpPr>
          <p:cNvPr id="71684" name="Rectangle 3"/>
          <p:cNvSpPr>
            <a:spLocks noGrp="1" noChangeArrowheads="1"/>
          </p:cNvSpPr>
          <p:nvPr>
            <p:ph type="body" idx="1"/>
          </p:nvPr>
        </p:nvSpPr>
        <p:spPr>
          <a:noFill/>
          <a:ln/>
        </p:spPr>
        <p:txBody>
          <a:bodyPr/>
          <a:lstStyle/>
          <a:p>
            <a:pPr marL="685800" lvl="1" indent="-228600"/>
            <a:r>
              <a:rPr lang="es-AR" b="1" dirty="0" err="1"/>
              <a:t>Codec</a:t>
            </a:r>
            <a:endParaRPr lang="en-US" b="1" dirty="0"/>
          </a:p>
          <a:p>
            <a:pPr marL="685800" lvl="1" indent="-228600"/>
            <a:r>
              <a:rPr lang="es-AR" dirty="0"/>
              <a:t>	Es una abreviatura de Codificador-Decodificador. Describe una especificación implementada en software, hardware o una combinación de ambos, capaz de transformar un archivo con un flujo de datos (</a:t>
            </a:r>
            <a:r>
              <a:rPr lang="es-AR" dirty="0" err="1"/>
              <a:t>stream</a:t>
            </a:r>
            <a:r>
              <a:rPr lang="es-AR" dirty="0"/>
              <a:t>) o una señal. Los </a:t>
            </a:r>
            <a:r>
              <a:rPr lang="es-AR" dirty="0" err="1"/>
              <a:t>codecs</a:t>
            </a:r>
            <a:r>
              <a:rPr lang="es-AR" dirty="0"/>
              <a:t> pueden codificar el flujo o la señal (a menudo para la transmisión, el almacenaje o el cifrado) y recuperarlo o descifrarlo del mismo modo para la reproducción o la manipulación en un formato más apropiado para estas operaciones. Los </a:t>
            </a:r>
            <a:r>
              <a:rPr lang="es-AR" dirty="0" err="1"/>
              <a:t>codecs</a:t>
            </a:r>
            <a:r>
              <a:rPr lang="es-AR" dirty="0"/>
              <a:t> son usados a menudo en videoconferencias y emisiones de medios de comunicación.</a:t>
            </a:r>
          </a:p>
          <a:p>
            <a:pPr marL="228600" indent="-228600"/>
            <a:r>
              <a:rPr lang="es-AR" dirty="0"/>
              <a:t>Típicamente los códec tienen un procesamiento asimétrico, es decir que están diseñados para descomprimir video más rápido que lo que tarda en comprimirlo. Esto beneficia al </a:t>
            </a:r>
            <a:r>
              <a:rPr lang="es-AR" dirty="0" err="1"/>
              <a:t>play</a:t>
            </a:r>
            <a:r>
              <a:rPr lang="es-AR" dirty="0"/>
              <a:t> back (reproducción de archivos guardados en un file </a:t>
            </a:r>
            <a:r>
              <a:rPr lang="es-AR" dirty="0" err="1"/>
              <a:t>system</a:t>
            </a:r>
            <a:r>
              <a:rPr lang="es-AR" dirty="0"/>
              <a:t>) de un video en tiempo real. </a:t>
            </a:r>
          </a:p>
          <a:p>
            <a:pPr marL="228600" indent="-228600"/>
            <a:r>
              <a:rPr lang="es-AR" dirty="0"/>
              <a:t>	La mayor parte de los </a:t>
            </a:r>
            <a:r>
              <a:rPr lang="es-AR" dirty="0" err="1"/>
              <a:t>codecs</a:t>
            </a:r>
            <a:r>
              <a:rPr lang="es-AR" dirty="0"/>
              <a:t> provoca pérdidas de información para conseguir un tamaño lo más pequeño posible del archivo destino. Hay también </a:t>
            </a:r>
            <a:r>
              <a:rPr lang="es-AR" dirty="0" err="1"/>
              <a:t>codecs</a:t>
            </a:r>
            <a:r>
              <a:rPr lang="es-AR" dirty="0"/>
              <a:t> sin pérdidas, pero en la mayor parte de aplicaciones prácticas, para un aumento casi imperceptible de la calidad no merece la pena un aumento considerable del tamaño de los datos. La excepción es si los datos sufrirán otros tratamientos en el futuro. En este caso, una codificación repetida con pérdidas a la larga dañaría demasiado la calidad.</a:t>
            </a:r>
          </a:p>
          <a:p>
            <a:pPr marL="228600" indent="-228600"/>
            <a:r>
              <a:rPr lang="es-AR" dirty="0"/>
              <a:t>	Muchos archivos multimedia contienen tanto datos de audio como de vídeo, y a menudo alguna referencia que permite la sincronización del audio y el vídeo. Cada uno de estos tres flujos de datos puede ser manejado con programas, procesos, o hardware diferentes; pero para que estos </a:t>
            </a:r>
            <a:r>
              <a:rPr lang="es-AR" dirty="0" err="1"/>
              <a:t>streams</a:t>
            </a:r>
            <a:r>
              <a:rPr lang="es-AR" dirty="0"/>
              <a:t> sean útiles para almacenarlos o transmitirlos, deben ser encapsulados juntos. Esta función es realizada por un formato de archivo de vídeo (contenedor), como .</a:t>
            </a:r>
            <a:r>
              <a:rPr lang="es-AR" dirty="0" err="1"/>
              <a:t>mpg</a:t>
            </a:r>
            <a:r>
              <a:rPr lang="es-AR" dirty="0"/>
              <a:t>, .</a:t>
            </a:r>
            <a:r>
              <a:rPr lang="es-AR" dirty="0" err="1"/>
              <a:t>avi</a:t>
            </a:r>
            <a:r>
              <a:rPr lang="es-AR" dirty="0"/>
              <a:t>, .</a:t>
            </a:r>
            <a:r>
              <a:rPr lang="es-AR" dirty="0" err="1"/>
              <a:t>mov</a:t>
            </a:r>
            <a:r>
              <a:rPr lang="es-AR" dirty="0"/>
              <a:t>, .mp4, .</a:t>
            </a:r>
            <a:r>
              <a:rPr lang="es-AR" dirty="0" err="1"/>
              <a:t>rm</a:t>
            </a:r>
            <a:r>
              <a:rPr lang="es-AR" dirty="0"/>
              <a:t> o </a:t>
            </a:r>
            <a:r>
              <a:rPr lang="es-AR" dirty="0" err="1"/>
              <a:t>wmv</a:t>
            </a:r>
            <a:r>
              <a:rPr lang="es-AR" dirty="0"/>
              <a:t>. Algunos de estos formatos están limitados a contener </a:t>
            </a:r>
            <a:r>
              <a:rPr lang="es-AR" dirty="0" err="1"/>
              <a:t>streams</a:t>
            </a:r>
            <a:r>
              <a:rPr lang="es-AR" dirty="0"/>
              <a:t> que se reducen a un pequeño juego de </a:t>
            </a:r>
            <a:r>
              <a:rPr lang="es-AR" dirty="0" err="1"/>
              <a:t>codecs</a:t>
            </a:r>
            <a:r>
              <a:rPr lang="es-AR" dirty="0"/>
              <a:t>, mientras otros son usados para objetivos más generales.</a:t>
            </a:r>
          </a:p>
          <a:p>
            <a:pPr marL="228600" indent="-228600"/>
            <a:r>
              <a:rPr lang="es-AR" dirty="0"/>
              <a:t>De las transformaciones ofrecidas por los </a:t>
            </a:r>
            <a:r>
              <a:rPr lang="es-AR" dirty="0" err="1"/>
              <a:t>codecs</a:t>
            </a:r>
            <a:r>
              <a:rPr lang="es-AR" dirty="0"/>
              <a:t>, se utilizan las más comunes para conseguir:</a:t>
            </a:r>
          </a:p>
          <a:p>
            <a:pPr marL="228600" indent="-228600"/>
            <a:r>
              <a:rPr lang="es-AR" dirty="0"/>
              <a:t>Transmisión: Convertir una señal de analógica a digital y viceversa</a:t>
            </a:r>
            <a:endParaRPr lang="es-AR" dirty="0">
              <a:hlinkClick r:id="" action="ppaction://noaction"/>
            </a:endParaRPr>
          </a:p>
          <a:p>
            <a:pPr marL="228600" indent="-228600"/>
            <a:r>
              <a:rPr lang="es-AR" dirty="0"/>
              <a:t>Compresión : Comprimir y descomprimir datos, para maximizar el provecho de dispositivos de almacenaje</a:t>
            </a:r>
          </a:p>
          <a:p>
            <a:pPr marL="228600" indent="-228600"/>
            <a:r>
              <a:rPr lang="es-AR" dirty="0"/>
              <a:t>Encriptación: Convertir datos a un formato legible solo mediante contraseña, para administrar el acceso informático</a:t>
            </a:r>
            <a:endParaRPr lang="es-E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33067D97-DDCB-454B-B221-5C9903CF9385}" type="slidenum">
              <a:rPr lang="es-ES_tradnl" smtClean="0"/>
              <a:pPr/>
              <a:t>18</a:t>
            </a:fld>
            <a:endParaRPr lang="es-ES_tradnl"/>
          </a:p>
        </p:txBody>
      </p:sp>
      <p:sp>
        <p:nvSpPr>
          <p:cNvPr id="72707" name="Rectangle 2"/>
          <p:cNvSpPr>
            <a:spLocks noGrp="1" noRot="1" noChangeAspect="1" noChangeArrowheads="1" noTextEdit="1"/>
          </p:cNvSpPr>
          <p:nvPr>
            <p:ph type="sldImg"/>
          </p:nvPr>
        </p:nvSpPr>
        <p:spPr>
          <a:xfrm>
            <a:off x="1143000" y="685800"/>
            <a:ext cx="4572000" cy="3429000"/>
          </a:xfrm>
          <a:ln/>
        </p:spPr>
      </p:sp>
      <p:sp>
        <p:nvSpPr>
          <p:cNvPr id="7270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7B7139F9-BAB5-43FA-828B-D4B5AE751AE8}" type="slidenum">
              <a:rPr lang="es-ES_tradnl" smtClean="0"/>
              <a:pPr/>
              <a:t>19</a:t>
            </a:fld>
            <a:endParaRPr lang="es-ES_tradnl"/>
          </a:p>
        </p:txBody>
      </p:sp>
      <p:sp>
        <p:nvSpPr>
          <p:cNvPr id="73731" name="Rectangle 2"/>
          <p:cNvSpPr>
            <a:spLocks noGrp="1" noRot="1" noChangeAspect="1" noChangeArrowheads="1" noTextEdit="1"/>
          </p:cNvSpPr>
          <p:nvPr>
            <p:ph type="sldImg"/>
          </p:nvPr>
        </p:nvSpPr>
        <p:spPr>
          <a:xfrm>
            <a:off x="1143000" y="685800"/>
            <a:ext cx="4572000" cy="3429000"/>
          </a:xfrm>
          <a:ln/>
        </p:spPr>
      </p:sp>
      <p:sp>
        <p:nvSpPr>
          <p:cNvPr id="7373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E1B14107-A992-4619-BFF3-4784DA57035C}" type="slidenum">
              <a:rPr lang="es-ES_tradnl" smtClean="0"/>
              <a:pPr/>
              <a:t>2</a:t>
            </a:fld>
            <a:endParaRPr lang="es-ES_tradnl"/>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6AD72D4-A787-4541-932E-70861DF282B9}" type="slidenum">
              <a:rPr lang="es-ES_tradnl" smtClean="0"/>
              <a:pPr/>
              <a:t>20</a:t>
            </a:fld>
            <a:endParaRPr lang="es-ES_tradnl"/>
          </a:p>
        </p:txBody>
      </p:sp>
      <p:sp>
        <p:nvSpPr>
          <p:cNvPr id="75779" name="Rectangle 2"/>
          <p:cNvSpPr>
            <a:spLocks noGrp="1" noRot="1" noChangeAspect="1" noChangeArrowheads="1" noTextEdit="1"/>
          </p:cNvSpPr>
          <p:nvPr>
            <p:ph type="sldImg"/>
          </p:nvPr>
        </p:nvSpPr>
        <p:spPr>
          <a:xfrm>
            <a:off x="1143000" y="685800"/>
            <a:ext cx="4572000" cy="3429000"/>
          </a:xfrm>
          <a:ln/>
        </p:spPr>
      </p:sp>
      <p:sp>
        <p:nvSpPr>
          <p:cNvPr id="7578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8D44D028-C2C3-4EED-A7BD-1B23FFBA9C20}" type="slidenum">
              <a:rPr lang="es-ES_tradnl" smtClean="0"/>
              <a:pPr/>
              <a:t>21</a:t>
            </a:fld>
            <a:endParaRPr lang="es-ES_tradnl"/>
          </a:p>
        </p:txBody>
      </p:sp>
      <p:sp>
        <p:nvSpPr>
          <p:cNvPr id="76803" name="Rectangle 2"/>
          <p:cNvSpPr>
            <a:spLocks noGrp="1" noRot="1" noChangeAspect="1" noChangeArrowheads="1" noTextEdit="1"/>
          </p:cNvSpPr>
          <p:nvPr>
            <p:ph type="sldImg"/>
          </p:nvPr>
        </p:nvSpPr>
        <p:spPr>
          <a:xfrm>
            <a:off x="1143000" y="685800"/>
            <a:ext cx="4572000" cy="3429000"/>
          </a:xfrm>
          <a:ln/>
        </p:spPr>
      </p:sp>
      <p:sp>
        <p:nvSpPr>
          <p:cNvPr id="7680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699D18EA-A1D7-470D-9133-3610FB951DB7}" type="slidenum">
              <a:rPr lang="es-ES_tradnl" smtClean="0"/>
              <a:pPr/>
              <a:t>22</a:t>
            </a:fld>
            <a:endParaRPr lang="es-ES_tradnl"/>
          </a:p>
        </p:txBody>
      </p:sp>
      <p:sp>
        <p:nvSpPr>
          <p:cNvPr id="77827" name="Rectangle 2"/>
          <p:cNvSpPr>
            <a:spLocks noGrp="1" noRot="1" noChangeAspect="1" noChangeArrowheads="1" noTextEdit="1"/>
          </p:cNvSpPr>
          <p:nvPr>
            <p:ph type="sldImg"/>
          </p:nvPr>
        </p:nvSpPr>
        <p:spPr>
          <a:xfrm>
            <a:off x="1143000" y="685800"/>
            <a:ext cx="4572000" cy="3429000"/>
          </a:xfrm>
          <a:ln/>
        </p:spPr>
      </p:sp>
      <p:sp>
        <p:nvSpPr>
          <p:cNvPr id="7782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E4EACF99-6F3C-400B-9ED4-3F65CD6C3EC3}" type="slidenum">
              <a:rPr lang="es-ES_tradnl" smtClean="0"/>
              <a:pPr/>
              <a:t>23</a:t>
            </a:fld>
            <a:endParaRPr lang="es-ES_tradnl"/>
          </a:p>
        </p:txBody>
      </p:sp>
      <p:sp>
        <p:nvSpPr>
          <p:cNvPr id="78851" name="Rectangle 2"/>
          <p:cNvSpPr>
            <a:spLocks noGrp="1" noRot="1" noChangeAspect="1" noChangeArrowheads="1" noTextEdit="1"/>
          </p:cNvSpPr>
          <p:nvPr>
            <p:ph type="sldImg"/>
          </p:nvPr>
        </p:nvSpPr>
        <p:spPr>
          <a:xfrm>
            <a:off x="1143000" y="685800"/>
            <a:ext cx="4572000" cy="3429000"/>
          </a:xfrm>
          <a:ln/>
        </p:spPr>
      </p:sp>
      <p:sp>
        <p:nvSpPr>
          <p:cNvPr id="7885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29FC0F63-139A-42EA-B227-47B8884F11AE}" type="slidenum">
              <a:rPr lang="es-ES_tradnl" smtClean="0"/>
              <a:pPr/>
              <a:t>24</a:t>
            </a:fld>
            <a:endParaRPr lang="es-ES_tradnl"/>
          </a:p>
        </p:txBody>
      </p:sp>
      <p:sp>
        <p:nvSpPr>
          <p:cNvPr id="79875" name="Rectangle 2"/>
          <p:cNvSpPr>
            <a:spLocks noGrp="1" noRot="1" noChangeAspect="1" noChangeArrowheads="1" noTextEdit="1"/>
          </p:cNvSpPr>
          <p:nvPr>
            <p:ph type="sldImg"/>
          </p:nvPr>
        </p:nvSpPr>
        <p:spPr>
          <a:xfrm>
            <a:off x="1143000" y="685800"/>
            <a:ext cx="4572000" cy="3429000"/>
          </a:xfrm>
          <a:ln/>
        </p:spPr>
      </p:sp>
      <p:sp>
        <p:nvSpPr>
          <p:cNvPr id="7987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764D3AAF-0E1E-4BD8-9853-A3D6D491D2E3}" type="slidenum">
              <a:rPr lang="es-ES_tradnl" smtClean="0"/>
              <a:pPr/>
              <a:t>25</a:t>
            </a:fld>
            <a:endParaRPr lang="es-ES_tradnl"/>
          </a:p>
        </p:txBody>
      </p:sp>
      <p:sp>
        <p:nvSpPr>
          <p:cNvPr id="80899" name="Rectangle 2"/>
          <p:cNvSpPr>
            <a:spLocks noGrp="1" noRot="1" noChangeAspect="1" noChangeArrowheads="1" noTextEdit="1"/>
          </p:cNvSpPr>
          <p:nvPr>
            <p:ph type="sldImg"/>
          </p:nvPr>
        </p:nvSpPr>
        <p:spPr>
          <a:xfrm>
            <a:off x="1143000" y="685800"/>
            <a:ext cx="4572000" cy="3429000"/>
          </a:xfrm>
          <a:ln/>
        </p:spPr>
      </p:sp>
      <p:sp>
        <p:nvSpPr>
          <p:cNvPr id="8090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3F4B7F31-463B-4CD9-8D2E-E37B86085107}" type="slidenum">
              <a:rPr lang="es-ES_tradnl" smtClean="0"/>
              <a:pPr/>
              <a:t>26</a:t>
            </a:fld>
            <a:endParaRPr lang="es-ES_tradnl"/>
          </a:p>
        </p:txBody>
      </p:sp>
      <p:sp>
        <p:nvSpPr>
          <p:cNvPr id="81923" name="Rectangle 2"/>
          <p:cNvSpPr>
            <a:spLocks noGrp="1" noRot="1" noChangeAspect="1" noChangeArrowheads="1" noTextEdit="1"/>
          </p:cNvSpPr>
          <p:nvPr>
            <p:ph type="sldImg"/>
          </p:nvPr>
        </p:nvSpPr>
        <p:spPr>
          <a:xfrm>
            <a:off x="1143000" y="685800"/>
            <a:ext cx="4572000" cy="3429000"/>
          </a:xfrm>
          <a:ln/>
        </p:spPr>
      </p:sp>
      <p:sp>
        <p:nvSpPr>
          <p:cNvPr id="819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D070A6B9-EBD3-477B-801C-E5E277504E11}" type="slidenum">
              <a:rPr lang="es-ES_tradnl" smtClean="0"/>
              <a:pPr/>
              <a:t>27</a:t>
            </a:fld>
            <a:endParaRPr lang="es-ES_tradnl"/>
          </a:p>
        </p:txBody>
      </p:sp>
      <p:sp>
        <p:nvSpPr>
          <p:cNvPr id="82947" name="Rectangle 2"/>
          <p:cNvSpPr>
            <a:spLocks noGrp="1" noRot="1" noChangeAspect="1" noChangeArrowheads="1" noTextEdit="1"/>
          </p:cNvSpPr>
          <p:nvPr>
            <p:ph type="sldImg"/>
          </p:nvPr>
        </p:nvSpPr>
        <p:spPr>
          <a:xfrm>
            <a:off x="1143000" y="685800"/>
            <a:ext cx="4572000" cy="3429000"/>
          </a:xfrm>
          <a:ln/>
        </p:spPr>
      </p:sp>
      <p:sp>
        <p:nvSpPr>
          <p:cNvPr id="8294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3AD0A245-5B4C-48B2-8B27-DEF5334F8E1F}" type="slidenum">
              <a:rPr lang="es-ES_tradnl" smtClean="0"/>
              <a:pPr/>
              <a:t>28</a:t>
            </a:fld>
            <a:endParaRPr lang="es-ES_tradnl"/>
          </a:p>
        </p:txBody>
      </p:sp>
      <p:sp>
        <p:nvSpPr>
          <p:cNvPr id="83971" name="Rectangle 2"/>
          <p:cNvSpPr>
            <a:spLocks noGrp="1" noRot="1" noChangeAspect="1" noChangeArrowheads="1" noTextEdit="1"/>
          </p:cNvSpPr>
          <p:nvPr>
            <p:ph type="sldImg"/>
          </p:nvPr>
        </p:nvSpPr>
        <p:spPr>
          <a:xfrm>
            <a:off x="1143000" y="685800"/>
            <a:ext cx="4572000" cy="3429000"/>
          </a:xfrm>
          <a:ln/>
        </p:spPr>
      </p:sp>
      <p:sp>
        <p:nvSpPr>
          <p:cNvPr id="83972" name="Rectangle 3"/>
          <p:cNvSpPr>
            <a:spLocks noGrp="1" noChangeArrowheads="1"/>
          </p:cNvSpPr>
          <p:nvPr>
            <p:ph type="body" idx="1"/>
          </p:nvPr>
        </p:nvSpPr>
        <p:spPr>
          <a:noFill/>
          <a:ln/>
        </p:spPr>
        <p:txBody>
          <a:bodyPr/>
          <a:lstStyle/>
          <a:p>
            <a:r>
              <a:rPr lang="es-ES" sz="1200" b="1" i="0" kern="1200" dirty="0">
                <a:solidFill>
                  <a:schemeClr val="tx1"/>
                </a:solidFill>
                <a:effectLst/>
                <a:latin typeface="Times New Roman" pitchFamily="18" charset="0"/>
                <a:ea typeface="+mn-ea"/>
                <a:cs typeface="+mn-cs"/>
              </a:rPr>
              <a:t>Modulación</a:t>
            </a:r>
            <a:r>
              <a:rPr lang="es-ES" sz="1200" b="0" i="0" kern="1200" dirty="0">
                <a:solidFill>
                  <a:schemeClr val="tx1"/>
                </a:solidFill>
                <a:effectLst/>
                <a:latin typeface="Times New Roman" pitchFamily="18" charset="0"/>
                <a:ea typeface="+mn-ea"/>
                <a:cs typeface="+mn-cs"/>
              </a:rPr>
              <a:t> de amplitud en cuadratura </a:t>
            </a:r>
            <a:r>
              <a:rPr lang="es-ES" sz="1200" b="1" i="0" kern="1200" dirty="0">
                <a:solidFill>
                  <a:schemeClr val="tx1"/>
                </a:solidFill>
                <a:effectLst/>
                <a:latin typeface="Times New Roman" pitchFamily="18" charset="0"/>
                <a:ea typeface="+mn-ea"/>
                <a:cs typeface="+mn-cs"/>
              </a:rPr>
              <a:t>QAM</a:t>
            </a:r>
            <a:r>
              <a:rPr lang="es-ES" sz="1200" b="0" i="0" kern="1200" dirty="0">
                <a:solidFill>
                  <a:schemeClr val="tx1"/>
                </a:solidFill>
                <a:effectLst/>
                <a:latin typeface="Times New Roman" pitchFamily="18" charset="0"/>
                <a:ea typeface="+mn-ea"/>
                <a:cs typeface="+mn-cs"/>
              </a:rPr>
              <a:t> (</a:t>
            </a:r>
            <a:r>
              <a:rPr lang="es-ES" sz="1200" b="0" i="0" kern="1200" dirty="0" err="1">
                <a:solidFill>
                  <a:schemeClr val="tx1"/>
                </a:solidFill>
                <a:effectLst/>
                <a:latin typeface="Times New Roman" pitchFamily="18" charset="0"/>
                <a:ea typeface="+mn-ea"/>
                <a:cs typeface="+mn-cs"/>
              </a:rPr>
              <a:t>Quadrature</a:t>
            </a:r>
            <a:r>
              <a:rPr lang="es-ES" sz="1200" b="0" i="0" kern="1200" dirty="0">
                <a:solidFill>
                  <a:schemeClr val="tx1"/>
                </a:solidFill>
                <a:effectLst/>
                <a:latin typeface="Times New Roman" pitchFamily="18" charset="0"/>
                <a:ea typeface="+mn-ea"/>
                <a:cs typeface="+mn-cs"/>
              </a:rPr>
              <a:t> </a:t>
            </a:r>
            <a:r>
              <a:rPr lang="es-ES" sz="1200" b="0" i="0" kern="1200" dirty="0" err="1">
                <a:solidFill>
                  <a:schemeClr val="tx1"/>
                </a:solidFill>
                <a:effectLst/>
                <a:latin typeface="Times New Roman" pitchFamily="18" charset="0"/>
                <a:ea typeface="+mn-ea"/>
                <a:cs typeface="+mn-cs"/>
              </a:rPr>
              <a:t>Amplitude</a:t>
            </a:r>
            <a:r>
              <a:rPr lang="es-ES" sz="1200" b="0" i="0" kern="1200" dirty="0">
                <a:solidFill>
                  <a:schemeClr val="tx1"/>
                </a:solidFill>
                <a:effectLst/>
                <a:latin typeface="Times New Roman" pitchFamily="18" charset="0"/>
                <a:ea typeface="+mn-ea"/>
                <a:cs typeface="+mn-cs"/>
              </a:rPr>
              <a:t> </a:t>
            </a:r>
            <a:r>
              <a:rPr lang="es-ES" sz="1200" b="0" i="0" kern="1200" dirty="0" err="1">
                <a:solidFill>
                  <a:schemeClr val="tx1"/>
                </a:solidFill>
                <a:effectLst/>
                <a:latin typeface="Times New Roman" pitchFamily="18" charset="0"/>
                <a:ea typeface="+mn-ea"/>
                <a:cs typeface="+mn-cs"/>
              </a:rPr>
              <a:t>Modulation</a:t>
            </a:r>
            <a:r>
              <a:rPr lang="es-ES" sz="1200" b="0" i="0" kern="1200" dirty="0">
                <a:solidFill>
                  <a:schemeClr val="tx1"/>
                </a:solidFill>
                <a:effectLst/>
                <a:latin typeface="Times New Roman" pitchFamily="18" charset="0"/>
                <a:ea typeface="+mn-ea"/>
                <a:cs typeface="+mn-cs"/>
              </a:rPr>
              <a:t>). Consiste en modular por desplazamiento en amplitud ( ASK) de forma independiente, dos señales portadoras que tienen la misma frecuencia pero que están desfasadas entre sí 90º. La señal </a:t>
            </a:r>
            <a:r>
              <a:rPr lang="es-ES" sz="1200" b="1" i="0" kern="1200" dirty="0">
                <a:solidFill>
                  <a:schemeClr val="tx1"/>
                </a:solidFill>
                <a:effectLst/>
                <a:latin typeface="Times New Roman" pitchFamily="18" charset="0"/>
                <a:ea typeface="+mn-ea"/>
                <a:cs typeface="+mn-cs"/>
              </a:rPr>
              <a:t>modulada QAM</a:t>
            </a:r>
            <a:r>
              <a:rPr lang="es-ES" sz="1200" b="0" i="0" kern="1200" dirty="0">
                <a:solidFill>
                  <a:schemeClr val="tx1"/>
                </a:solidFill>
                <a:effectLst/>
                <a:latin typeface="Times New Roman" pitchFamily="18" charset="0"/>
                <a:ea typeface="+mn-ea"/>
                <a:cs typeface="+mn-cs"/>
              </a:rPr>
              <a:t> es el resultado de sumar ambas señales ASK</a:t>
            </a:r>
            <a:endParaRPr lang="es-E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765874B-170C-4A45-9116-A8198D4AD108}" type="slidenum">
              <a:rPr lang="es-ES_tradnl" smtClean="0"/>
              <a:pPr/>
              <a:t>29</a:t>
            </a:fld>
            <a:endParaRPr lang="es-ES_tradnl"/>
          </a:p>
        </p:txBody>
      </p:sp>
      <p:sp>
        <p:nvSpPr>
          <p:cNvPr id="69635" name="Rectangle 2"/>
          <p:cNvSpPr>
            <a:spLocks noGrp="1" noRot="1" noChangeAspect="1" noChangeArrowheads="1" noTextEdit="1"/>
          </p:cNvSpPr>
          <p:nvPr>
            <p:ph type="sldImg"/>
          </p:nvPr>
        </p:nvSpPr>
        <p:spPr>
          <a:xfrm>
            <a:off x="1143000" y="685800"/>
            <a:ext cx="4572000" cy="3429000"/>
          </a:xfrm>
          <a:ln/>
        </p:spPr>
      </p:sp>
      <p:sp>
        <p:nvSpPr>
          <p:cNvPr id="69636" name="Rectangle 3"/>
          <p:cNvSpPr>
            <a:spLocks noGrp="1" noChangeArrowheads="1"/>
          </p:cNvSpPr>
          <p:nvPr>
            <p:ph type="body" idx="1"/>
          </p:nvPr>
        </p:nvSpPr>
        <p:spPr>
          <a:noFill/>
          <a:ln/>
        </p:spPr>
        <p:txBody>
          <a:bodyPr/>
          <a:lstStyle/>
          <a:p>
            <a:pPr marL="685800" lvl="1" indent="-228600"/>
            <a:r>
              <a:rPr lang="es-AR" b="1"/>
              <a:t>Codec</a:t>
            </a:r>
            <a:endParaRPr lang="en-US" b="1"/>
          </a:p>
          <a:p>
            <a:pPr marL="685800" lvl="1" indent="-228600"/>
            <a:r>
              <a:rPr lang="es-AR"/>
              <a:t>	Es una abreviatura de Codificador-Decodificador. Describe una especificación implementada en software, hardware o una combinación de ambos, capaz de transformar un archivo con un flujo de datos (stream) o una señal. Los codecs pueden codificar el flujo o la señal (a menudo para la transmisión, el almacenaje o el cifrado) y recuperarlo o descifrarlo del mismo modo para la reproducción o la manipulación en un formato más apropiado para estas operaciones. Los codecs son usados a menudo en videoconferencias y emisiones de medios de comunicación.</a:t>
            </a:r>
          </a:p>
          <a:p>
            <a:pPr marL="228600" indent="-228600"/>
            <a:r>
              <a:rPr lang="es-AR"/>
              <a:t>Típicamente los códec tienen un procesamiento asimétrico, es decir que están diseñados para descomprimir video más rápido que lo que tarda en comprimirlo. Esto beneficia al play back (reproducción de archivos guardados en un file system) de un video en tiempo real. </a:t>
            </a:r>
          </a:p>
          <a:p>
            <a:pPr marL="228600" indent="-228600"/>
            <a:r>
              <a:rPr lang="es-AR"/>
              <a:t>	La mayor parte de los codecs provoca pérdidas de información para conseguir un tamaño lo más pequeño posible del archivo destino. Hay también codecs sin pérdidas, pero en la mayor parte de aplicaciones prácticas, para un aumento casi imperceptible de la calidad no merece la pena un aumento considerable del tamaño de los datos. La excepción es si los datos sufrirán otros tratamientos en el futuro. En este caso, una codificación repetida con pérdidas a la larga dañaría demasiado la calidad.</a:t>
            </a:r>
          </a:p>
          <a:p>
            <a:pPr marL="228600" indent="-228600"/>
            <a:r>
              <a:rPr lang="es-AR"/>
              <a:t>	Muchos archivos multimedia contienen tanto datos de audio como de vídeo, y a menudo alguna referencia que permite la sincronización del audio y el vídeo. Cada uno de estos tres flujos de datos puede ser manejado con programas, procesos, o hardware diferentes; pero para que estos streams sean útiles para almacenarlos o transmitirlos, deben ser encapsulados juntos. Esta función es realizada por un formato de archivo de vídeo (contenedor), como .mpg, .avi, .mov, .mp4, .rm o wmv. Algunos de estos formatos están limitados a contener streams que se reducen a un pequeño juego de codecs, mientras otros son usados para objetivos más generales.</a:t>
            </a:r>
          </a:p>
          <a:p>
            <a:pPr marL="228600" indent="-228600"/>
            <a:r>
              <a:rPr lang="es-AR"/>
              <a:t>De las transformaciones ofrecidas por los codecs, se utilizan las más comunes para conseguir:</a:t>
            </a:r>
          </a:p>
          <a:p>
            <a:pPr marL="228600" indent="-228600"/>
            <a:r>
              <a:rPr lang="es-AR"/>
              <a:t>Transmisión: Convertir una señal de analógica a digital y viceversa</a:t>
            </a:r>
            <a:endParaRPr lang="es-AR">
              <a:hlinkClick r:id="" action="ppaction://noaction"/>
            </a:endParaRPr>
          </a:p>
          <a:p>
            <a:pPr marL="228600" indent="-228600"/>
            <a:r>
              <a:rPr lang="es-AR">
                <a:hlinkClick r:id="" action="ppaction://noaction"/>
              </a:rPr>
              <a:t>Compresión</a:t>
            </a:r>
            <a:r>
              <a:rPr lang="es-AR"/>
              <a:t>: Comprimir y descomprimir datos, para maximizar el provecho de dispositivos de almacenaje</a:t>
            </a:r>
          </a:p>
          <a:p>
            <a:pPr marL="228600" indent="-228600"/>
            <a:r>
              <a:rPr lang="es-AR"/>
              <a:t>Encriptación: Convertir datos a un formato legible solo mediante contraseña, para administrar el acceso informático</a:t>
            </a:r>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28F1192-895F-4F93-B20A-73578983726D}" type="slidenum">
              <a:rPr lang="es-ES_tradnl" smtClean="0"/>
              <a:pPr/>
              <a:t>3</a:t>
            </a:fld>
            <a:endParaRPr lang="es-ES_tradnl"/>
          </a:p>
        </p:txBody>
      </p:sp>
      <p:sp>
        <p:nvSpPr>
          <p:cNvPr id="56323" name="Rectangle 2"/>
          <p:cNvSpPr>
            <a:spLocks noGrp="1" noRot="1" noChangeAspect="1" noChangeArrowheads="1" noTextEdit="1"/>
          </p:cNvSpPr>
          <p:nvPr>
            <p:ph type="sldImg"/>
          </p:nvPr>
        </p:nvSpPr>
        <p:spPr>
          <a:xfrm>
            <a:off x="1143000" y="685800"/>
            <a:ext cx="4572000" cy="3429000"/>
          </a:xfrm>
          <a:ln/>
        </p:spPr>
      </p:sp>
      <p:sp>
        <p:nvSpPr>
          <p:cNvPr id="56324" name="Rectangle 3"/>
          <p:cNvSpPr>
            <a:spLocks noGrp="1" noChangeArrowheads="1"/>
          </p:cNvSpPr>
          <p:nvPr>
            <p:ph type="body" idx="1"/>
          </p:nvPr>
        </p:nvSpPr>
        <p:spPr>
          <a:solidFill>
            <a:schemeClr val="hlink"/>
          </a:solidFill>
          <a:ln/>
        </p:spPr>
        <p:txBody>
          <a:bodyPr/>
          <a:lstStyle/>
          <a:p>
            <a:pPr algn="ctr"/>
            <a:r>
              <a:rPr lang="es-MX" b="1" dirty="0">
                <a:latin typeface="Verdana" pitchFamily="34" charset="0"/>
              </a:rPr>
              <a:t>Presentación de PowerPoint Nro. 1</a:t>
            </a:r>
          </a:p>
          <a:p>
            <a:pPr algn="ctr"/>
            <a:endParaRPr lang="es-MX" b="1" dirty="0">
              <a:latin typeface="Verdana" pitchFamily="34" charset="0"/>
            </a:endParaRPr>
          </a:p>
          <a:p>
            <a:pPr algn="ctr"/>
            <a:endParaRPr lang="es-MX" b="1" dirty="0">
              <a:latin typeface="Verdana" pitchFamily="34" charset="0"/>
            </a:endParaRPr>
          </a:p>
          <a:p>
            <a:endParaRPr lang="es-ES" b="1" dirty="0">
              <a:latin typeface="Verdana"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20E19D1C-8108-4FA9-BE6B-059DB079D02A}" type="slidenum">
              <a:rPr lang="es-ES_tradnl" smtClean="0"/>
              <a:pPr/>
              <a:t>30</a:t>
            </a:fld>
            <a:endParaRPr lang="es-ES_tradnl"/>
          </a:p>
        </p:txBody>
      </p:sp>
      <p:sp>
        <p:nvSpPr>
          <p:cNvPr id="70659" name="Rectangle 2"/>
          <p:cNvSpPr>
            <a:spLocks noGrp="1" noRot="1" noChangeAspect="1" noChangeArrowheads="1" noTextEdit="1"/>
          </p:cNvSpPr>
          <p:nvPr>
            <p:ph type="sldImg"/>
          </p:nvPr>
        </p:nvSpPr>
        <p:spPr>
          <a:xfrm>
            <a:off x="1143000" y="685800"/>
            <a:ext cx="4572000" cy="3429000"/>
          </a:xfrm>
          <a:ln/>
        </p:spPr>
      </p:sp>
      <p:sp>
        <p:nvSpPr>
          <p:cNvPr id="70660" name="Rectangle 3"/>
          <p:cNvSpPr>
            <a:spLocks noGrp="1" noChangeArrowheads="1"/>
          </p:cNvSpPr>
          <p:nvPr>
            <p:ph type="body" idx="1"/>
          </p:nvPr>
        </p:nvSpPr>
        <p:spPr>
          <a:noFill/>
          <a:ln/>
        </p:spPr>
        <p:txBody>
          <a:bodyPr/>
          <a:lstStyle/>
          <a:p>
            <a:pPr marL="685800" lvl="1" indent="-228600"/>
            <a:r>
              <a:rPr lang="es-AR" b="1"/>
              <a:t>Codec</a:t>
            </a:r>
            <a:endParaRPr lang="en-US" b="1"/>
          </a:p>
          <a:p>
            <a:pPr marL="685800" lvl="1" indent="-228600"/>
            <a:r>
              <a:rPr lang="es-AR"/>
              <a:t>	Es una abreviatura de Codificador-Decodificador. Describe una especificación implementada en software, hardware o una combinación de ambos, capaz de transformar un archivo con un flujo de datos (stream) o una señal. Los codecs pueden codificar el flujo o la señal (a menudo para la transmisión, el almacenaje o el cifrado) y recuperarlo o descifrarlo del mismo modo para la reproducción o la manipulación en un formato más apropiado para estas operaciones. Los codecs son usados a menudo en videoconferencias y emisiones de medios de comunicación.</a:t>
            </a:r>
          </a:p>
          <a:p>
            <a:pPr marL="228600" indent="-228600"/>
            <a:r>
              <a:rPr lang="es-AR"/>
              <a:t>Típicamente los códec tienen un procesamiento asimétrico, es decir que están diseñados para descomprimir video más rápido que lo que tarda en comprimirlo. Esto beneficia al play back (reproducción de archivos guardados en un file system) de un video en tiempo real. </a:t>
            </a:r>
          </a:p>
          <a:p>
            <a:pPr marL="228600" indent="-228600"/>
            <a:r>
              <a:rPr lang="es-AR"/>
              <a:t>	La mayor parte de los codecs provoca pérdidas de información para conseguir un tamaño lo más pequeño posible del archivo destino. Hay también codecs sin pérdidas, pero en la mayor parte de aplicaciones prácticas, para un aumento casi imperceptible de la calidad no merece la pena un aumento considerable del tamaño de los datos. La excepción es si los datos sufrirán otros tratamientos en el futuro. En este caso, una codificación repetida con pérdidas a la larga dañaría demasiado la calidad.</a:t>
            </a:r>
          </a:p>
          <a:p>
            <a:pPr marL="228600" indent="-228600"/>
            <a:r>
              <a:rPr lang="es-AR"/>
              <a:t>	Muchos archivos multimedia contienen tanto datos de audio como de vídeo, y a menudo alguna referencia que permite la sincronización del audio y el vídeo. Cada uno de estos tres flujos de datos puede ser manejado con programas, procesos, o hardware diferentes; pero para que estos streams sean útiles para almacenarlos o transmitirlos, deben ser encapsulados juntos. Esta función es realizada por un formato de archivo de vídeo (contenedor), como .mpg, .avi, .mov, .mp4, .rm o wmv. Algunos de estos formatos están limitados a contener streams que se reducen a un pequeño juego de codecs, mientras otros son usados para objetivos más generales.</a:t>
            </a:r>
          </a:p>
          <a:p>
            <a:pPr marL="228600" indent="-228600"/>
            <a:r>
              <a:rPr lang="es-AR"/>
              <a:t>De las transformaciones ofrecidas por los codecs, se utilizan las más comunes para conseguir:</a:t>
            </a:r>
          </a:p>
          <a:p>
            <a:pPr marL="228600" indent="-228600"/>
            <a:r>
              <a:rPr lang="es-AR"/>
              <a:t>Transmisión: Convertir una señal de analógica a digital y viceversa</a:t>
            </a:r>
            <a:endParaRPr lang="es-AR">
              <a:hlinkClick r:id="" action="ppaction://noaction"/>
            </a:endParaRPr>
          </a:p>
          <a:p>
            <a:pPr marL="228600" indent="-228600"/>
            <a:r>
              <a:rPr lang="es-AR">
                <a:hlinkClick r:id="" action="ppaction://noaction"/>
              </a:rPr>
              <a:t>Compresión</a:t>
            </a:r>
            <a:r>
              <a:rPr lang="es-AR"/>
              <a:t>: Comprimir y descomprimir datos, para maximizar el provecho de dispositivos de almacenaje</a:t>
            </a:r>
          </a:p>
          <a:p>
            <a:pPr marL="228600" indent="-228600"/>
            <a:r>
              <a:rPr lang="es-AR"/>
              <a:t>Encriptación: Convertir datos a un formato legible solo mediante contraseña, para administrar el acceso informático</a:t>
            </a:r>
            <a:endParaRPr lang="es-E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90EEEBE5-4078-41D3-8C97-81D7235BCF55}" type="slidenum">
              <a:rPr lang="es-ES_tradnl" smtClean="0"/>
              <a:pPr/>
              <a:t>31</a:t>
            </a:fld>
            <a:endParaRPr lang="es-ES_tradnl"/>
          </a:p>
        </p:txBody>
      </p:sp>
      <p:sp>
        <p:nvSpPr>
          <p:cNvPr id="84995" name="Rectangle 2"/>
          <p:cNvSpPr>
            <a:spLocks noGrp="1" noRot="1" noChangeAspect="1" noChangeArrowheads="1" noTextEdit="1"/>
          </p:cNvSpPr>
          <p:nvPr>
            <p:ph type="sldImg"/>
          </p:nvPr>
        </p:nvSpPr>
        <p:spPr>
          <a:xfrm>
            <a:off x="1143000" y="685800"/>
            <a:ext cx="4572000" cy="3429000"/>
          </a:xfrm>
          <a:ln/>
        </p:spPr>
      </p:sp>
      <p:sp>
        <p:nvSpPr>
          <p:cNvPr id="8499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51FADE40-B4D4-4C9C-B5F7-3096882903CE}" type="slidenum">
              <a:rPr lang="es-ES_tradnl" smtClean="0"/>
              <a:pPr/>
              <a:t>32</a:t>
            </a:fld>
            <a:endParaRPr lang="es-ES_tradnl"/>
          </a:p>
        </p:txBody>
      </p:sp>
      <p:sp>
        <p:nvSpPr>
          <p:cNvPr id="86019" name="Rectangle 2"/>
          <p:cNvSpPr>
            <a:spLocks noGrp="1" noRot="1" noChangeAspect="1" noChangeArrowheads="1" noTextEdit="1"/>
          </p:cNvSpPr>
          <p:nvPr>
            <p:ph type="sldImg"/>
          </p:nvPr>
        </p:nvSpPr>
        <p:spPr>
          <a:xfrm>
            <a:off x="1143000" y="685800"/>
            <a:ext cx="4572000" cy="3429000"/>
          </a:xfrm>
          <a:ln/>
        </p:spPr>
      </p:sp>
      <p:sp>
        <p:nvSpPr>
          <p:cNvPr id="8602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DCB1BD79-7476-4658-95DC-7B0313C4C4D1}" type="slidenum">
              <a:rPr lang="es-ES_tradnl" smtClean="0"/>
              <a:pPr/>
              <a:t>33</a:t>
            </a:fld>
            <a:endParaRPr lang="es-ES_tradnl"/>
          </a:p>
        </p:txBody>
      </p:sp>
      <p:sp>
        <p:nvSpPr>
          <p:cNvPr id="87043" name="Rectangle 2"/>
          <p:cNvSpPr>
            <a:spLocks noGrp="1" noRot="1" noChangeAspect="1" noChangeArrowheads="1" noTextEdit="1"/>
          </p:cNvSpPr>
          <p:nvPr>
            <p:ph type="sldImg"/>
          </p:nvPr>
        </p:nvSpPr>
        <p:spPr>
          <a:xfrm>
            <a:off x="1143000" y="685800"/>
            <a:ext cx="4572000" cy="3429000"/>
          </a:xfrm>
          <a:ln/>
        </p:spPr>
      </p:sp>
      <p:sp>
        <p:nvSpPr>
          <p:cNvPr id="8704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6334CE25-215F-408A-AD74-DEAB6E088BFB}" type="slidenum">
              <a:rPr lang="es-ES_tradnl" smtClean="0"/>
              <a:pPr/>
              <a:t>34</a:t>
            </a:fld>
            <a:endParaRPr lang="es-ES_tradnl"/>
          </a:p>
        </p:txBody>
      </p:sp>
      <p:sp>
        <p:nvSpPr>
          <p:cNvPr id="88067" name="Rectangle 2"/>
          <p:cNvSpPr>
            <a:spLocks noGrp="1" noRot="1" noChangeAspect="1" noChangeArrowheads="1" noTextEdit="1"/>
          </p:cNvSpPr>
          <p:nvPr>
            <p:ph type="sldImg"/>
          </p:nvPr>
        </p:nvSpPr>
        <p:spPr>
          <a:xfrm>
            <a:off x="1143000" y="685800"/>
            <a:ext cx="4572000" cy="3429000"/>
          </a:xfrm>
          <a:ln/>
        </p:spPr>
      </p:sp>
      <p:sp>
        <p:nvSpPr>
          <p:cNvPr id="8806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A67EC735-2066-4145-962D-3488A984399E}" type="slidenum">
              <a:rPr lang="es-ES_tradnl" smtClean="0"/>
              <a:pPr/>
              <a:t>35</a:t>
            </a:fld>
            <a:endParaRPr lang="es-ES_tradnl"/>
          </a:p>
        </p:txBody>
      </p:sp>
      <p:sp>
        <p:nvSpPr>
          <p:cNvPr id="89091" name="Rectangle 2"/>
          <p:cNvSpPr>
            <a:spLocks noGrp="1" noRot="1" noChangeAspect="1" noChangeArrowheads="1" noTextEdit="1"/>
          </p:cNvSpPr>
          <p:nvPr>
            <p:ph type="sldImg"/>
          </p:nvPr>
        </p:nvSpPr>
        <p:spPr>
          <a:xfrm>
            <a:off x="1143000" y="685800"/>
            <a:ext cx="4572000" cy="3429000"/>
          </a:xfrm>
          <a:ln/>
        </p:spPr>
      </p:sp>
      <p:sp>
        <p:nvSpPr>
          <p:cNvPr id="8909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9158FB97-CEA5-4743-8337-E080DAD9FD27}" type="slidenum">
              <a:rPr lang="es-ES_tradnl" smtClean="0"/>
              <a:pPr/>
              <a:t>36</a:t>
            </a:fld>
            <a:endParaRPr lang="es-ES_tradnl"/>
          </a:p>
        </p:txBody>
      </p:sp>
      <p:sp>
        <p:nvSpPr>
          <p:cNvPr id="90115" name="Rectangle 2"/>
          <p:cNvSpPr>
            <a:spLocks noGrp="1" noRot="1" noChangeAspect="1" noChangeArrowheads="1" noTextEdit="1"/>
          </p:cNvSpPr>
          <p:nvPr>
            <p:ph type="sldImg"/>
          </p:nvPr>
        </p:nvSpPr>
        <p:spPr>
          <a:xfrm>
            <a:off x="1143000" y="685800"/>
            <a:ext cx="4572000" cy="3429000"/>
          </a:xfrm>
          <a:ln/>
        </p:spPr>
      </p:sp>
      <p:sp>
        <p:nvSpPr>
          <p:cNvPr id="9011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3357A2DE-441D-4CCC-A16A-F42ACF0BCF55}" type="slidenum">
              <a:rPr lang="es-ES_tradnl" smtClean="0"/>
              <a:pPr/>
              <a:t>37</a:t>
            </a:fld>
            <a:endParaRPr lang="es-ES_tradnl"/>
          </a:p>
        </p:txBody>
      </p:sp>
      <p:sp>
        <p:nvSpPr>
          <p:cNvPr id="91139" name="Rectangle 2"/>
          <p:cNvSpPr>
            <a:spLocks noGrp="1" noRot="1" noChangeAspect="1" noChangeArrowheads="1" noTextEdit="1"/>
          </p:cNvSpPr>
          <p:nvPr>
            <p:ph type="sldImg"/>
          </p:nvPr>
        </p:nvSpPr>
        <p:spPr>
          <a:xfrm>
            <a:off x="1143000" y="685800"/>
            <a:ext cx="4572000" cy="3429000"/>
          </a:xfrm>
          <a:ln/>
        </p:spPr>
      </p:sp>
      <p:sp>
        <p:nvSpPr>
          <p:cNvPr id="91140" name="Rectangle 3"/>
          <p:cNvSpPr>
            <a:spLocks noGrp="1" noChangeArrowheads="1"/>
          </p:cNvSpPr>
          <p:nvPr>
            <p:ph type="body" idx="1"/>
          </p:nvPr>
        </p:nvSpPr>
        <p:spPr>
          <a:noFill/>
          <a:ln/>
        </p:spPr>
        <p:txBody>
          <a:bodyPr/>
          <a:lstStyle/>
          <a:p>
            <a:r>
              <a:rPr lang="es-ES"/>
              <a:t>La </a:t>
            </a:r>
            <a:r>
              <a:rPr lang="es-ES" b="1"/>
              <a:t>modulación por división ortogonal de frecuencia</a:t>
            </a:r>
            <a:r>
              <a:rPr lang="es-ES"/>
              <a:t>, en inglés </a:t>
            </a:r>
            <a:r>
              <a:rPr lang="es-ES" i="1"/>
              <a:t>Orthogonal Frequency Division</a:t>
            </a:r>
          </a:p>
          <a:p>
            <a:r>
              <a:rPr lang="es-ES" i="1"/>
              <a:t>Multiplexing (OFDM)</a:t>
            </a:r>
            <a:r>
              <a:rPr lang="es-ES"/>
              <a:t>, también llamada </a:t>
            </a:r>
            <a:r>
              <a:rPr lang="es-ES" b="1"/>
              <a:t>modulación por multitono discreto</a:t>
            </a:r>
            <a:r>
              <a:rPr lang="es-ES"/>
              <a:t>, en inglés </a:t>
            </a:r>
            <a:r>
              <a:rPr lang="es-ES" i="1"/>
              <a:t>Discreet</a:t>
            </a:r>
          </a:p>
          <a:p>
            <a:r>
              <a:rPr lang="es-ES" i="1"/>
              <a:t>Multitone Modulation (DMT)</a:t>
            </a:r>
            <a:r>
              <a:rPr lang="es-ES"/>
              <a:t>, es una modulación que consiste en enviar la información modulando</a:t>
            </a:r>
          </a:p>
          <a:p>
            <a:r>
              <a:rPr lang="es-ES"/>
              <a:t>en QAM o en PSK un conjunto de portadoras de diferente frecuencia.</a:t>
            </a:r>
          </a:p>
          <a:p>
            <a:r>
              <a:rPr lang="es-ES"/>
              <a:t>Normalmente se realiza la modulación OFDM tras pasar la señal por un codificador de canal con el</a:t>
            </a:r>
          </a:p>
          <a:p>
            <a:r>
              <a:rPr lang="es-ES"/>
              <a:t>objetivo de corregir los errores producidos en la transmisión, entonces esta modulación se</a:t>
            </a:r>
          </a:p>
          <a:p>
            <a:r>
              <a:rPr lang="es-ES"/>
              <a:t>denomina </a:t>
            </a:r>
            <a:r>
              <a:rPr lang="es-ES" b="1"/>
              <a:t>COFDM</a:t>
            </a:r>
            <a:r>
              <a:rPr lang="es-ES"/>
              <a:t>, del inglés </a:t>
            </a:r>
            <a:r>
              <a:rPr lang="es-ES" i="1"/>
              <a:t>Coded OFDM</a:t>
            </a:r>
            <a:r>
              <a:rPr lang="es-ES"/>
              <a:t>.</a:t>
            </a:r>
          </a:p>
          <a:p>
            <a:r>
              <a:rPr lang="es-ES"/>
              <a:t>Debido al problema técnico que supone la generación y la detección en tiempo continuo de los</a:t>
            </a:r>
          </a:p>
          <a:p>
            <a:r>
              <a:rPr lang="es-ES"/>
              <a:t>cientos, o incluso miles, de portadoras equiespaciadas que forman una modulación OFDM, los</a:t>
            </a:r>
          </a:p>
          <a:p>
            <a:r>
              <a:rPr lang="es-ES"/>
              <a:t>procesos de modulación y demodulación se realizan en tiempo discreto mediante la IDFT y la DFT</a:t>
            </a:r>
          </a:p>
          <a:p>
            <a:r>
              <a:rPr lang="es-ES"/>
              <a:t>respectivamente.</a:t>
            </a:r>
          </a:p>
          <a:p>
            <a:r>
              <a:rPr lang="es-ES" b="1" i="1"/>
              <a:t>Características de la modulación OFDM</a:t>
            </a:r>
          </a:p>
          <a:p>
            <a:r>
              <a:rPr lang="es-ES"/>
              <a:t>La modulación OFDM es muy robusta frente al multitrayecto, que es muy habitual en los canales</a:t>
            </a:r>
          </a:p>
          <a:p>
            <a:r>
              <a:rPr lang="es-ES"/>
              <a:t>de radiodifusión, frente a los desvanecimientos selectivos en frecuencia y frente a las interferencias</a:t>
            </a:r>
          </a:p>
          <a:p>
            <a:r>
              <a:rPr lang="es-ES"/>
              <a:t>de RF. Debido a la las características de esta modulación, las distintas señales con distintos retardos</a:t>
            </a:r>
          </a:p>
          <a:p>
            <a:r>
              <a:rPr lang="es-ES"/>
              <a:t>y amplitudes que llegan al receptor contribuyen positivamente a la recepción, por lo que existe la</a:t>
            </a:r>
          </a:p>
          <a:p>
            <a:r>
              <a:rPr lang="es-ES"/>
              <a:t>posibilidad de crear redes de radiodifusión de frecuencia única sin que existan problemas de</a:t>
            </a:r>
          </a:p>
          <a:p>
            <a:r>
              <a:rPr lang="es-ES"/>
              <a:t>interferencia.</a:t>
            </a:r>
          </a:p>
          <a:p>
            <a:r>
              <a:rPr lang="es-ES" b="1" i="1"/>
              <a:t>Sistemas que utilizan la modulación OFDM</a:t>
            </a:r>
          </a:p>
          <a:p>
            <a:r>
              <a:rPr lang="es-ES"/>
              <a:t>Entre los sistemas que usan la modulación OFDM destacan:</a:t>
            </a:r>
          </a:p>
          <a:p>
            <a:r>
              <a:rPr lang="es-ES"/>
              <a:t>• La televisión digital terrestre DVB-T, también conocida como TDT</a:t>
            </a:r>
          </a:p>
          <a:p>
            <a:r>
              <a:rPr lang="es-ES"/>
              <a:t>• La radio digital DAB</a:t>
            </a:r>
          </a:p>
          <a:p>
            <a:r>
              <a:rPr lang="es-ES"/>
              <a:t>• La radio digital de baja frecuencia DRM</a:t>
            </a:r>
          </a:p>
          <a:p>
            <a:r>
              <a:rPr lang="es-ES"/>
              <a:t>• El protocolo de enlace ADSL</a:t>
            </a:r>
          </a:p>
          <a:p>
            <a:r>
              <a:rPr lang="es-ES"/>
              <a:t>• El protocolo de red de área local IEEE 802.11a/g, también conocido como Wireless LAN</a:t>
            </a:r>
          </a:p>
          <a:p>
            <a:r>
              <a:rPr lang="es-ES"/>
              <a:t>• El sistema de transmisión inalámbrica de datos WiMAX</a:t>
            </a:r>
          </a:p>
          <a:p>
            <a:endParaRPr lang="es-ES" b="1"/>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4F78563C-DD5A-49C3-B2F8-BC94A9A6CD87}" type="slidenum">
              <a:rPr lang="es-ES_tradnl" smtClean="0"/>
              <a:pPr/>
              <a:t>38</a:t>
            </a:fld>
            <a:endParaRPr lang="es-ES_tradnl"/>
          </a:p>
        </p:txBody>
      </p:sp>
      <p:sp>
        <p:nvSpPr>
          <p:cNvPr id="92163" name="Rectangle 2"/>
          <p:cNvSpPr>
            <a:spLocks noGrp="1" noRot="1" noChangeAspect="1" noChangeArrowheads="1" noTextEdit="1"/>
          </p:cNvSpPr>
          <p:nvPr>
            <p:ph type="sldImg"/>
          </p:nvPr>
        </p:nvSpPr>
        <p:spPr>
          <a:xfrm>
            <a:off x="1143000" y="685800"/>
            <a:ext cx="4572000" cy="3429000"/>
          </a:xfrm>
          <a:ln/>
        </p:spPr>
      </p:sp>
      <p:sp>
        <p:nvSpPr>
          <p:cNvPr id="9216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0E55C12A-8B3B-480C-B2DF-78DA700694D3}" type="slidenum">
              <a:rPr lang="es-ES_tradnl" smtClean="0"/>
              <a:pPr/>
              <a:t>39</a:t>
            </a:fld>
            <a:endParaRPr lang="es-ES_tradnl"/>
          </a:p>
        </p:txBody>
      </p:sp>
      <p:sp>
        <p:nvSpPr>
          <p:cNvPr id="93187" name="Rectangle 2"/>
          <p:cNvSpPr>
            <a:spLocks noGrp="1" noRot="1" noChangeAspect="1" noChangeArrowheads="1" noTextEdit="1"/>
          </p:cNvSpPr>
          <p:nvPr>
            <p:ph type="sldImg"/>
          </p:nvPr>
        </p:nvSpPr>
        <p:spPr>
          <a:xfrm>
            <a:off x="1143000" y="685800"/>
            <a:ext cx="4572000" cy="3429000"/>
          </a:xfrm>
          <a:ln/>
        </p:spPr>
      </p:sp>
      <p:sp>
        <p:nvSpPr>
          <p:cNvPr id="931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3AC81616-809E-499A-900D-4595319B59EC}" type="slidenum">
              <a:rPr lang="es-ES_tradnl" smtClean="0"/>
              <a:pPr/>
              <a:t>4</a:t>
            </a:fld>
            <a:endParaRPr lang="es-ES_tradnl"/>
          </a:p>
        </p:txBody>
      </p:sp>
      <p:sp>
        <p:nvSpPr>
          <p:cNvPr id="57347" name="Rectangle 1026"/>
          <p:cNvSpPr>
            <a:spLocks noGrp="1" noRot="1" noChangeAspect="1" noChangeArrowheads="1" noTextEdit="1"/>
          </p:cNvSpPr>
          <p:nvPr>
            <p:ph type="sldImg"/>
          </p:nvPr>
        </p:nvSpPr>
        <p:spPr>
          <a:xfrm>
            <a:off x="1143000" y="685800"/>
            <a:ext cx="4572000" cy="3429000"/>
          </a:xfrm>
          <a:ln/>
        </p:spPr>
      </p:sp>
      <p:sp>
        <p:nvSpPr>
          <p:cNvPr id="57348" name="Rectangle 1027"/>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0E55C12A-8B3B-480C-B2DF-78DA700694D3}" type="slidenum">
              <a:rPr lang="es-ES_tradnl" smtClean="0"/>
              <a:pPr/>
              <a:t>40</a:t>
            </a:fld>
            <a:endParaRPr lang="es-ES_tradnl"/>
          </a:p>
        </p:txBody>
      </p:sp>
      <p:sp>
        <p:nvSpPr>
          <p:cNvPr id="93187" name="Rectangle 2"/>
          <p:cNvSpPr>
            <a:spLocks noGrp="1" noRot="1" noChangeAspect="1" noChangeArrowheads="1" noTextEdit="1"/>
          </p:cNvSpPr>
          <p:nvPr>
            <p:ph type="sldImg"/>
          </p:nvPr>
        </p:nvSpPr>
        <p:spPr>
          <a:xfrm>
            <a:off x="1143000" y="685800"/>
            <a:ext cx="4572000" cy="3429000"/>
          </a:xfrm>
          <a:ln/>
        </p:spPr>
      </p:sp>
      <p:sp>
        <p:nvSpPr>
          <p:cNvPr id="93188" name="Rectangle 3"/>
          <p:cNvSpPr>
            <a:spLocks noGrp="1" noChangeArrowheads="1"/>
          </p:cNvSpPr>
          <p:nvPr>
            <p:ph type="body" idx="1"/>
          </p:nvPr>
        </p:nvSpPr>
        <p:spPr>
          <a:noFill/>
          <a:ln/>
        </p:spPr>
        <p:txBody>
          <a:bodyPr/>
          <a:lstStyle/>
          <a:p>
            <a:endParaRPr lang="es-ES"/>
          </a:p>
        </p:txBody>
      </p:sp>
    </p:spTree>
    <p:extLst>
      <p:ext uri="{BB962C8B-B14F-4D97-AF65-F5344CB8AC3E}">
        <p14:creationId xmlns:p14="http://schemas.microsoft.com/office/powerpoint/2010/main" val="22533338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Times New Roman" pitchFamily="18" charset="0"/>
                <a:ea typeface="+mn-ea"/>
                <a:cs typeface="+mn-cs"/>
              </a:rPr>
              <a:t>La </a:t>
            </a:r>
            <a:r>
              <a:rPr lang="es-ES" sz="1200" b="1" i="0" kern="1200" dirty="0">
                <a:solidFill>
                  <a:schemeClr val="tx1"/>
                </a:solidFill>
                <a:effectLst/>
                <a:latin typeface="Times New Roman" pitchFamily="18" charset="0"/>
                <a:ea typeface="+mn-ea"/>
                <a:cs typeface="+mn-cs"/>
              </a:rPr>
              <a:t>transmisión síncrona</a:t>
            </a:r>
            <a:r>
              <a:rPr lang="es-ES" sz="1200" b="0" i="0" kern="1200" dirty="0">
                <a:solidFill>
                  <a:schemeClr val="tx1"/>
                </a:solidFill>
                <a:effectLst/>
                <a:latin typeface="Times New Roman" pitchFamily="18" charset="0"/>
                <a:ea typeface="+mn-ea"/>
                <a:cs typeface="+mn-cs"/>
              </a:rPr>
              <a:t> es una técnica que consiste en el enviar una trama de datos (conjunto de caracteres) que configura un bloque de información comenzando con un conjunto de bits de sincronismo (SYN) y terminando con otro conjunto de bits de final de bloque (ETB). En este caso, los bits de sincronismo tienen la función de sincronizar los relojes existentes tanto en el emisor como en el receptor, de tal forma que estos controlan la duración de cada bit y </a:t>
            </a:r>
            <a:r>
              <a:rPr lang="es-ES" sz="1200" b="0" i="0" kern="1200" dirty="0" err="1">
                <a:solidFill>
                  <a:schemeClr val="tx1"/>
                </a:solidFill>
                <a:effectLst/>
                <a:latin typeface="Times New Roman" pitchFamily="18" charset="0"/>
                <a:ea typeface="+mn-ea"/>
                <a:cs typeface="+mn-cs"/>
              </a:rPr>
              <a:t>caracter</a:t>
            </a:r>
            <a:r>
              <a:rPr lang="es-ES" sz="1200" b="0" i="0" kern="1200" dirty="0">
                <a:solidFill>
                  <a:schemeClr val="tx1"/>
                </a:solidFill>
                <a:effectLst/>
                <a:latin typeface="Times New Roman" pitchFamily="18" charset="0"/>
                <a:ea typeface="+mn-ea"/>
                <a:cs typeface="+mn-cs"/>
              </a:rPr>
              <a:t>.</a:t>
            </a:r>
          </a:p>
          <a:p>
            <a:r>
              <a:rPr lang="es-ES" sz="1200" b="0" i="0" kern="1200" dirty="0">
                <a:solidFill>
                  <a:schemeClr val="tx1"/>
                </a:solidFill>
                <a:effectLst/>
                <a:latin typeface="Times New Roman" pitchFamily="18" charset="0"/>
                <a:ea typeface="+mn-ea"/>
                <a:cs typeface="+mn-cs"/>
              </a:rPr>
              <a:t>Dicha transmisión se realiza con un ritmo que se genera centralizadamente en la red y es el mismo para el emisor como para el receptor. La información se transmite entre dos grupos, denominados delimitadores (8 bits).</a:t>
            </a:r>
          </a:p>
          <a:p>
            <a:endParaRPr lang="es-ES" dirty="0"/>
          </a:p>
          <a:p>
            <a:endParaRPr lang="es-ES" dirty="0"/>
          </a:p>
        </p:txBody>
      </p:sp>
      <p:sp>
        <p:nvSpPr>
          <p:cNvPr id="4" name="Marcador de número de diapositiva 3"/>
          <p:cNvSpPr>
            <a:spLocks noGrp="1"/>
          </p:cNvSpPr>
          <p:nvPr>
            <p:ph type="sldNum" sz="quarter" idx="10"/>
          </p:nvPr>
        </p:nvSpPr>
        <p:spPr/>
        <p:txBody>
          <a:bodyPr/>
          <a:lstStyle/>
          <a:p>
            <a:pPr>
              <a:defRPr/>
            </a:pPr>
            <a:fld id="{FFFA02FE-7E72-48FC-96F6-BEC9863956D7}" type="slidenum">
              <a:rPr lang="es-ES_tradnl" smtClean="0"/>
              <a:pPr>
                <a:defRPr/>
              </a:pPr>
              <a:t>41</a:t>
            </a:fld>
            <a:endParaRPr lang="es-ES_tradnl"/>
          </a:p>
        </p:txBody>
      </p:sp>
    </p:spTree>
    <p:extLst>
      <p:ext uri="{BB962C8B-B14F-4D97-AF65-F5344CB8AC3E}">
        <p14:creationId xmlns:p14="http://schemas.microsoft.com/office/powerpoint/2010/main" val="1007370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Times New Roman" pitchFamily="18" charset="0"/>
                <a:ea typeface="+mn-ea"/>
                <a:cs typeface="+mn-cs"/>
              </a:rPr>
              <a:t>La </a:t>
            </a:r>
            <a:r>
              <a:rPr lang="es-ES" sz="1200" b="1" i="0" kern="1200" dirty="0">
                <a:solidFill>
                  <a:schemeClr val="tx1"/>
                </a:solidFill>
                <a:effectLst/>
                <a:latin typeface="Times New Roman" pitchFamily="18" charset="0"/>
                <a:ea typeface="+mn-ea"/>
                <a:cs typeface="+mn-cs"/>
              </a:rPr>
              <a:t>transmisión asíncrona</a:t>
            </a:r>
            <a:r>
              <a:rPr lang="es-ES" sz="1200" b="0" i="0" kern="1200" dirty="0">
                <a:solidFill>
                  <a:schemeClr val="tx1"/>
                </a:solidFill>
                <a:effectLst/>
                <a:latin typeface="Times New Roman" pitchFamily="18" charset="0"/>
                <a:ea typeface="+mn-ea"/>
                <a:cs typeface="+mn-cs"/>
              </a:rPr>
              <a:t> tiene lugar cuando el proceso de sincronización entre emisor y receptor se realiza en cada palabra de código transmitido. Esta sincronización se lleva a cabo a través de unos bits especiales que definen el entorno de cada código.</a:t>
            </a:r>
          </a:p>
          <a:p>
            <a:r>
              <a:rPr lang="es-ES" sz="1200" b="0" i="0" kern="1200" dirty="0">
                <a:solidFill>
                  <a:schemeClr val="tx1"/>
                </a:solidFill>
                <a:effectLst/>
                <a:latin typeface="Times New Roman" pitchFamily="18" charset="0"/>
                <a:ea typeface="+mn-ea"/>
                <a:cs typeface="+mn-cs"/>
              </a:rPr>
              <a:t>También se dice que se establece una relación asíncrona cuando no hay ninguna relación temporal entre la estación que transmite y la que recibe. Es decir, el ritmo de presentación de la información al destino no tiene por qué coincidir con el ritmo de presentación de la información por la fuente. En estas situaciones tampoco se necesita garantizar un ancho de banda determinado, suministrando solamente el que esté en ese momento disponible. Es un tipo de relación típica para la transmisión de datos.</a:t>
            </a:r>
          </a:p>
          <a:p>
            <a:r>
              <a:rPr lang="es-ES" sz="1200" b="0" i="0" kern="1200" dirty="0">
                <a:solidFill>
                  <a:schemeClr val="tx1"/>
                </a:solidFill>
                <a:effectLst/>
                <a:latin typeface="Times New Roman" pitchFamily="18" charset="0"/>
                <a:ea typeface="+mn-ea"/>
                <a:cs typeface="+mn-cs"/>
              </a:rPr>
              <a:t>En este tipo de red el receptor no sabe con precisión cuando recibirá un mensaje. Cada carácter a ser transmitido es delimitado por un bit de información denominado de cabecera o de arranque, y uno o dos bits denominados de terminación o de parada.</a:t>
            </a:r>
          </a:p>
          <a:p>
            <a:r>
              <a:rPr lang="es-ES" sz="1200" b="0" i="0" kern="1200" dirty="0">
                <a:solidFill>
                  <a:schemeClr val="tx1"/>
                </a:solidFill>
                <a:effectLst/>
                <a:latin typeface="Times New Roman" pitchFamily="18" charset="0"/>
                <a:ea typeface="+mn-ea"/>
                <a:cs typeface="+mn-cs"/>
              </a:rPr>
              <a:t>El bit de arranque tiene dos funciones de sincronización de reloj del transmisor y del receptor.</a:t>
            </a:r>
          </a:p>
          <a:p>
            <a:r>
              <a:rPr lang="es-ES" sz="1200" b="0" i="0" kern="1200" dirty="0">
                <a:solidFill>
                  <a:schemeClr val="tx1"/>
                </a:solidFill>
                <a:effectLst/>
                <a:latin typeface="Times New Roman" pitchFamily="18" charset="0"/>
                <a:ea typeface="+mn-ea"/>
                <a:cs typeface="+mn-cs"/>
              </a:rPr>
              <a:t>El bit o bits de parada, se usan para separar un </a:t>
            </a:r>
            <a:r>
              <a:rPr lang="es-ES" sz="1200" b="0" i="0" kern="1200" dirty="0" err="1">
                <a:solidFill>
                  <a:schemeClr val="tx1"/>
                </a:solidFill>
                <a:effectLst/>
                <a:latin typeface="Times New Roman" pitchFamily="18" charset="0"/>
                <a:ea typeface="+mn-ea"/>
                <a:cs typeface="+mn-cs"/>
              </a:rPr>
              <a:t>caracter</a:t>
            </a:r>
            <a:r>
              <a:rPr lang="es-ES" sz="1200" b="0" i="0" kern="1200" dirty="0">
                <a:solidFill>
                  <a:schemeClr val="tx1"/>
                </a:solidFill>
                <a:effectLst/>
                <a:latin typeface="Times New Roman" pitchFamily="18" charset="0"/>
                <a:ea typeface="+mn-ea"/>
                <a:cs typeface="+mn-cs"/>
              </a:rPr>
              <a:t> del siguiente.</a:t>
            </a:r>
          </a:p>
          <a:p>
            <a:r>
              <a:rPr lang="es-ES" sz="1200" b="0" i="0" kern="1200" dirty="0">
                <a:solidFill>
                  <a:schemeClr val="tx1"/>
                </a:solidFill>
                <a:effectLst/>
                <a:latin typeface="Times New Roman" pitchFamily="18" charset="0"/>
                <a:ea typeface="+mn-ea"/>
                <a:cs typeface="+mn-cs"/>
              </a:rPr>
              <a:t>Después de la transmisión de los bits de información se suele agregar un bit de paridad (par o impar). Dicho Bit sirve para comprobar que los datos se transfieran sin interrupción. El receptor revisa la paridad de cada unidad de entrada de datos.</a:t>
            </a:r>
          </a:p>
          <a:p>
            <a:r>
              <a:rPr lang="es-ES" sz="1200" b="0" i="0" kern="1200" dirty="0">
                <a:solidFill>
                  <a:schemeClr val="tx1"/>
                </a:solidFill>
                <a:effectLst/>
                <a:latin typeface="Times New Roman" pitchFamily="18" charset="0"/>
                <a:ea typeface="+mn-ea"/>
                <a:cs typeface="+mn-cs"/>
              </a:rPr>
              <a:t>Partiendo desde la línea de transmisión en reposo, cuando tiene el nivel lógico 1, el emisor informa al receptor de que va a llegar un carácter, para ello antepone un bit de arranque (</a:t>
            </a:r>
            <a:r>
              <a:rPr lang="es-ES" sz="1200" b="0" i="1" kern="1200" dirty="0" err="1">
                <a:solidFill>
                  <a:schemeClr val="tx1"/>
                </a:solidFill>
                <a:effectLst/>
                <a:latin typeface="Times New Roman" pitchFamily="18" charset="0"/>
                <a:ea typeface="+mn-ea"/>
                <a:cs typeface="+mn-cs"/>
              </a:rPr>
              <a:t>Start</a:t>
            </a:r>
            <a:r>
              <a:rPr lang="es-ES" sz="1200" b="0" i="0" kern="1200" dirty="0">
                <a:solidFill>
                  <a:schemeClr val="tx1"/>
                </a:solidFill>
                <a:effectLst/>
                <a:latin typeface="Times New Roman" pitchFamily="18" charset="0"/>
                <a:ea typeface="+mn-ea"/>
                <a:cs typeface="+mn-cs"/>
              </a:rPr>
              <a:t>) con el valor lógico 0. Una vez que el bit </a:t>
            </a:r>
            <a:r>
              <a:rPr lang="es-ES" sz="1200" b="0" i="1" kern="1200" dirty="0" err="1">
                <a:solidFill>
                  <a:schemeClr val="tx1"/>
                </a:solidFill>
                <a:effectLst/>
                <a:latin typeface="Times New Roman" pitchFamily="18" charset="0"/>
                <a:ea typeface="+mn-ea"/>
                <a:cs typeface="+mn-cs"/>
              </a:rPr>
              <a:t>Start</a:t>
            </a:r>
            <a:r>
              <a:rPr lang="es-ES" sz="1200" b="0" i="0" kern="1200" dirty="0" err="1">
                <a:solidFill>
                  <a:schemeClr val="tx1"/>
                </a:solidFill>
                <a:effectLst/>
                <a:latin typeface="Times New Roman" pitchFamily="18" charset="0"/>
                <a:ea typeface="+mn-ea"/>
                <a:cs typeface="+mn-cs"/>
              </a:rPr>
              <a:t>llega</a:t>
            </a:r>
            <a:r>
              <a:rPr lang="es-ES" sz="1200" b="0" i="0" kern="1200" dirty="0">
                <a:solidFill>
                  <a:schemeClr val="tx1"/>
                </a:solidFill>
                <a:effectLst/>
                <a:latin typeface="Times New Roman" pitchFamily="18" charset="0"/>
                <a:ea typeface="+mn-ea"/>
                <a:cs typeface="+mn-cs"/>
              </a:rPr>
              <a:t> al receptor este disparará un reloj interno y se quedará esperando por los sucesivos bits que contendrá la información del carácter transmitido por el emisor.</a:t>
            </a:r>
          </a:p>
          <a:p>
            <a:endParaRPr lang="es-ES" dirty="0"/>
          </a:p>
        </p:txBody>
      </p:sp>
      <p:sp>
        <p:nvSpPr>
          <p:cNvPr id="4" name="Marcador de número de diapositiva 3"/>
          <p:cNvSpPr>
            <a:spLocks noGrp="1"/>
          </p:cNvSpPr>
          <p:nvPr>
            <p:ph type="sldNum" sz="quarter" idx="10"/>
          </p:nvPr>
        </p:nvSpPr>
        <p:spPr/>
        <p:txBody>
          <a:bodyPr/>
          <a:lstStyle/>
          <a:p>
            <a:pPr>
              <a:defRPr/>
            </a:pPr>
            <a:fld id="{FFFA02FE-7E72-48FC-96F6-BEC9863956D7}" type="slidenum">
              <a:rPr lang="es-ES_tradnl" smtClean="0"/>
              <a:pPr>
                <a:defRPr/>
              </a:pPr>
              <a:t>42</a:t>
            </a:fld>
            <a:endParaRPr lang="es-ES_tradnl"/>
          </a:p>
        </p:txBody>
      </p:sp>
    </p:spTree>
    <p:extLst>
      <p:ext uri="{BB962C8B-B14F-4D97-AF65-F5344CB8AC3E}">
        <p14:creationId xmlns:p14="http://schemas.microsoft.com/office/powerpoint/2010/main" val="1575897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F283FFE0-B74E-4C39-92B0-591AFD533756}" type="slidenum">
              <a:rPr lang="es-ES_tradnl" smtClean="0"/>
              <a:pPr/>
              <a:t>43</a:t>
            </a:fld>
            <a:endParaRPr lang="es-ES_tradnl"/>
          </a:p>
        </p:txBody>
      </p:sp>
      <p:sp>
        <p:nvSpPr>
          <p:cNvPr id="96259" name="Rectangle 2"/>
          <p:cNvSpPr>
            <a:spLocks noGrp="1" noRot="1" noChangeAspect="1" noChangeArrowheads="1" noTextEdit="1"/>
          </p:cNvSpPr>
          <p:nvPr>
            <p:ph type="sldImg"/>
          </p:nvPr>
        </p:nvSpPr>
        <p:spPr>
          <a:xfrm>
            <a:off x="1143000" y="685800"/>
            <a:ext cx="4572000" cy="3429000"/>
          </a:xfrm>
          <a:ln/>
        </p:spPr>
      </p:sp>
      <p:sp>
        <p:nvSpPr>
          <p:cNvPr id="96260" name="Rectangle 3"/>
          <p:cNvSpPr>
            <a:spLocks noGrp="1" noChangeArrowheads="1"/>
          </p:cNvSpPr>
          <p:nvPr>
            <p:ph type="body" idx="1"/>
          </p:nvPr>
        </p:nvSpPr>
        <p:spPr>
          <a:noFill/>
          <a:ln/>
        </p:spPr>
        <p:txBody>
          <a:bodyPr/>
          <a:lstStyle/>
          <a:p>
            <a:r>
              <a:rPr lang="es-ES" sz="1200" b="1" i="0" kern="1200" dirty="0">
                <a:solidFill>
                  <a:schemeClr val="tx1"/>
                </a:solidFill>
                <a:effectLst/>
                <a:latin typeface="Times New Roman" pitchFamily="18" charset="0"/>
                <a:ea typeface="+mn-ea"/>
                <a:cs typeface="+mn-cs"/>
              </a:rPr>
              <a:t>RS-232</a:t>
            </a:r>
            <a:r>
              <a:rPr lang="es-ES" sz="1200" b="0" i="0" kern="1200" dirty="0">
                <a:solidFill>
                  <a:schemeClr val="tx1"/>
                </a:solidFill>
                <a:effectLst/>
                <a:latin typeface="Times New Roman" pitchFamily="18" charset="0"/>
                <a:ea typeface="+mn-ea"/>
                <a:cs typeface="+mn-cs"/>
              </a:rPr>
              <a:t> (</a:t>
            </a:r>
            <a:r>
              <a:rPr lang="es-ES" sz="1200" b="1" i="1" kern="1200" dirty="0" err="1">
                <a:solidFill>
                  <a:schemeClr val="tx1"/>
                </a:solidFill>
                <a:effectLst/>
                <a:latin typeface="Times New Roman" pitchFamily="18" charset="0"/>
                <a:ea typeface="+mn-ea"/>
                <a:cs typeface="+mn-cs"/>
              </a:rPr>
              <a:t>R</a:t>
            </a:r>
            <a:r>
              <a:rPr lang="es-ES" sz="1200" b="0" i="1" kern="1200" dirty="0" err="1">
                <a:solidFill>
                  <a:schemeClr val="tx1"/>
                </a:solidFill>
                <a:effectLst/>
                <a:latin typeface="Times New Roman" pitchFamily="18" charset="0"/>
                <a:ea typeface="+mn-ea"/>
                <a:cs typeface="+mn-cs"/>
              </a:rPr>
              <a:t>ecommended</a:t>
            </a:r>
            <a:r>
              <a:rPr lang="es-ES" sz="1200" b="0" i="1" kern="1200" dirty="0">
                <a:solidFill>
                  <a:schemeClr val="tx1"/>
                </a:solidFill>
                <a:effectLst/>
                <a:latin typeface="Times New Roman" pitchFamily="18" charset="0"/>
                <a:ea typeface="+mn-ea"/>
                <a:cs typeface="+mn-cs"/>
              </a:rPr>
              <a:t> </a:t>
            </a:r>
            <a:r>
              <a:rPr lang="es-ES" sz="1200" b="1" i="1" kern="1200" dirty="0">
                <a:solidFill>
                  <a:schemeClr val="tx1"/>
                </a:solidFill>
                <a:effectLst/>
                <a:latin typeface="Times New Roman" pitchFamily="18" charset="0"/>
                <a:ea typeface="+mn-ea"/>
                <a:cs typeface="+mn-cs"/>
              </a:rPr>
              <a:t>S</a:t>
            </a:r>
            <a:r>
              <a:rPr lang="es-ES" sz="1200" b="0" i="1" kern="1200" dirty="0">
                <a:solidFill>
                  <a:schemeClr val="tx1"/>
                </a:solidFill>
                <a:effectLst/>
                <a:latin typeface="Times New Roman" pitchFamily="18" charset="0"/>
                <a:ea typeface="+mn-ea"/>
                <a:cs typeface="+mn-cs"/>
              </a:rPr>
              <a:t>tandard 232</a:t>
            </a:r>
            <a:r>
              <a:rPr lang="es-ES" sz="1200" b="0" i="0" kern="1200" dirty="0">
                <a:solidFill>
                  <a:schemeClr val="tx1"/>
                </a:solidFill>
                <a:effectLst/>
                <a:latin typeface="Times New Roman" pitchFamily="18" charset="0"/>
                <a:ea typeface="+mn-ea"/>
                <a:cs typeface="+mn-cs"/>
              </a:rPr>
              <a:t>, en español: "Estándar Recomendado 232"), también conocido como EIA/TIA </a:t>
            </a:r>
            <a:r>
              <a:rPr lang="es-ES" sz="1200" b="1" i="0" kern="1200" dirty="0">
                <a:solidFill>
                  <a:schemeClr val="tx1"/>
                </a:solidFill>
                <a:effectLst/>
                <a:latin typeface="Times New Roman" pitchFamily="18" charset="0"/>
                <a:ea typeface="+mn-ea"/>
                <a:cs typeface="+mn-cs"/>
              </a:rPr>
              <a:t>RS-232C</a:t>
            </a:r>
            <a:r>
              <a:rPr lang="es-ES" sz="1200" b="0" i="0" kern="1200" dirty="0">
                <a:solidFill>
                  <a:schemeClr val="tx1"/>
                </a:solidFill>
                <a:effectLst/>
                <a:latin typeface="Times New Roman" pitchFamily="18" charset="0"/>
                <a:ea typeface="+mn-ea"/>
                <a:cs typeface="+mn-cs"/>
              </a:rPr>
              <a:t>, es una interfaz que designa</a:t>
            </a:r>
            <a:r>
              <a:rPr lang="es-ES" sz="1200" b="0" i="0" kern="1200" baseline="0" dirty="0">
                <a:solidFill>
                  <a:schemeClr val="tx1"/>
                </a:solidFill>
                <a:effectLst/>
                <a:latin typeface="Times New Roman" pitchFamily="18" charset="0"/>
                <a:ea typeface="+mn-ea"/>
                <a:cs typeface="+mn-cs"/>
              </a:rPr>
              <a:t> </a:t>
            </a:r>
            <a:r>
              <a:rPr lang="es-ES" sz="1200" b="0" i="0" kern="1200" dirty="0">
                <a:solidFill>
                  <a:schemeClr val="tx1"/>
                </a:solidFill>
                <a:effectLst/>
                <a:latin typeface="Times New Roman" pitchFamily="18" charset="0"/>
                <a:ea typeface="+mn-ea"/>
                <a:cs typeface="+mn-cs"/>
              </a:rPr>
              <a:t>una norma  para el intercambio de datos binarios serie entre un Equipo Terminal  de Datos, DTE</a:t>
            </a:r>
            <a:r>
              <a:rPr lang="es-ES" sz="1200" b="0" i="0" kern="1200" baseline="0" dirty="0">
                <a:solidFill>
                  <a:schemeClr val="tx1"/>
                </a:solidFill>
                <a:effectLst/>
                <a:latin typeface="Times New Roman" pitchFamily="18" charset="0"/>
                <a:ea typeface="+mn-ea"/>
                <a:cs typeface="+mn-cs"/>
              </a:rPr>
              <a:t>, c</a:t>
            </a:r>
            <a:r>
              <a:rPr lang="es-ES" sz="1200" b="0" i="0" kern="1200" dirty="0">
                <a:solidFill>
                  <a:schemeClr val="tx1"/>
                </a:solidFill>
                <a:effectLst/>
                <a:latin typeface="Times New Roman" pitchFamily="18" charset="0"/>
                <a:ea typeface="+mn-ea"/>
                <a:cs typeface="+mn-cs"/>
              </a:rPr>
              <a:t>omo por ejemplo una terminal o Equipo de Comunicación de Datos, DCE, por ejemplo un  Modem. </a:t>
            </a:r>
          </a:p>
          <a:p>
            <a:endParaRPr lang="es-ES" sz="1200" b="0" i="0" kern="1200" dirty="0">
              <a:solidFill>
                <a:schemeClr val="tx1"/>
              </a:solidFill>
              <a:effectLst/>
              <a:latin typeface="Times New Roman" pitchFamily="18" charset="0"/>
              <a:ea typeface="+mn-ea"/>
              <a:cs typeface="+mn-cs"/>
            </a:endParaRPr>
          </a:p>
          <a:p>
            <a:r>
              <a:rPr lang="es-ES" sz="1200" b="0" i="0" kern="1200" dirty="0">
                <a:solidFill>
                  <a:schemeClr val="tx1"/>
                </a:solidFill>
                <a:effectLst/>
                <a:latin typeface="Times New Roman" pitchFamily="18" charset="0"/>
                <a:ea typeface="+mn-ea"/>
                <a:cs typeface="+mn-cs"/>
              </a:rPr>
              <a:t>Existen otros casos en los que también se utiliza la interfaz RS-232. Una definición equivalente publicada se denomina </a:t>
            </a:r>
            <a:r>
              <a:rPr lang="es-ES" sz="1200" b="1" i="0" kern="1200" dirty="0">
                <a:solidFill>
                  <a:schemeClr val="tx1"/>
                </a:solidFill>
                <a:effectLst/>
                <a:latin typeface="Times New Roman" pitchFamily="18" charset="0"/>
                <a:ea typeface="+mn-ea"/>
                <a:cs typeface="+mn-cs"/>
              </a:rPr>
              <a:t>V.24</a:t>
            </a:r>
            <a:r>
              <a:rPr lang="es-ES" sz="1200" b="0" i="0" kern="1200" dirty="0">
                <a:solidFill>
                  <a:schemeClr val="tx1"/>
                </a:solidFill>
                <a:effectLst/>
                <a:latin typeface="Times New Roman" pitchFamily="18" charset="0"/>
                <a:ea typeface="+mn-ea"/>
                <a:cs typeface="+mn-cs"/>
              </a:rPr>
              <a:t>.</a:t>
            </a:r>
          </a:p>
          <a:p>
            <a:r>
              <a:rPr lang="es-ES" sz="1200" b="0" i="0" kern="1200" dirty="0">
                <a:solidFill>
                  <a:schemeClr val="tx1"/>
                </a:solidFill>
                <a:effectLst/>
                <a:latin typeface="Times New Roman" pitchFamily="18" charset="0"/>
                <a:ea typeface="+mn-ea"/>
                <a:cs typeface="+mn-cs"/>
              </a:rPr>
              <a:t>Conector RS-232 (DB-9 hembra).</a:t>
            </a:r>
          </a:p>
          <a:p>
            <a:r>
              <a:rPr lang="es-ES" sz="1200" b="0" i="0" kern="1200" dirty="0">
                <a:solidFill>
                  <a:schemeClr val="tx1"/>
                </a:solidFill>
                <a:effectLst/>
                <a:latin typeface="Times New Roman" pitchFamily="18" charset="0"/>
                <a:ea typeface="+mn-ea"/>
                <a:cs typeface="+mn-cs"/>
              </a:rPr>
              <a:t>Tarjeta PCI  con conectores RS-232 macho.</a:t>
            </a:r>
          </a:p>
          <a:p>
            <a:r>
              <a:rPr lang="es-ES" sz="1200" b="0" i="0" kern="1200" dirty="0">
                <a:solidFill>
                  <a:schemeClr val="tx1"/>
                </a:solidFill>
                <a:effectLst/>
                <a:latin typeface="Times New Roman" pitchFamily="18" charset="0"/>
                <a:ea typeface="+mn-ea"/>
                <a:cs typeface="+mn-cs"/>
              </a:rPr>
              <a:t>En particular, existen ocasiones en que interesa conectar otro tipo de equipamientos, como pueden ser computadoras. Evidentemente, en el caso de interconexión entre los mismos, se requerirá la conexión de un DTE con otro DTE. Para ello se utiliza una conexión entre los dos DTE sin usar módem, por ello se llama </a:t>
            </a:r>
            <a:r>
              <a:rPr lang="es-ES" sz="1200" b="0" i="0" u="none" strike="noStrike" kern="1200" dirty="0">
                <a:solidFill>
                  <a:schemeClr val="tx1"/>
                </a:solidFill>
                <a:effectLst/>
                <a:latin typeface="Times New Roman" pitchFamily="18" charset="0"/>
                <a:ea typeface="+mn-ea"/>
                <a:cs typeface="+mn-cs"/>
                <a:hlinkClick r:id="rId3" tooltip="Módem nulo"/>
              </a:rPr>
              <a:t>módem nulo</a:t>
            </a:r>
            <a:r>
              <a:rPr lang="es-ES" sz="1200" b="0" i="0" kern="1200" dirty="0">
                <a:solidFill>
                  <a:schemeClr val="tx1"/>
                </a:solidFill>
                <a:effectLst/>
                <a:latin typeface="Times New Roman" pitchFamily="18" charset="0"/>
                <a:ea typeface="+mn-ea"/>
                <a:cs typeface="+mn-cs"/>
              </a:rPr>
              <a:t> (</a:t>
            </a:r>
            <a:r>
              <a:rPr lang="es-ES" sz="1200" b="0" i="1" kern="1200" dirty="0" err="1">
                <a:solidFill>
                  <a:schemeClr val="tx1"/>
                </a:solidFill>
                <a:effectLst/>
                <a:latin typeface="Times New Roman" pitchFamily="18" charset="0"/>
                <a:ea typeface="+mn-ea"/>
                <a:cs typeface="+mn-cs"/>
              </a:rPr>
              <a:t>null</a:t>
            </a:r>
            <a:r>
              <a:rPr lang="es-ES" sz="1200" b="0" i="1" kern="1200" dirty="0">
                <a:solidFill>
                  <a:schemeClr val="tx1"/>
                </a:solidFill>
                <a:effectLst/>
                <a:latin typeface="Times New Roman" pitchFamily="18" charset="0"/>
                <a:ea typeface="+mn-ea"/>
                <a:cs typeface="+mn-cs"/>
              </a:rPr>
              <a:t> modem</a:t>
            </a:r>
            <a:r>
              <a:rPr lang="es-ES" sz="1200" b="0" i="0" kern="1200" dirty="0">
                <a:solidFill>
                  <a:schemeClr val="tx1"/>
                </a:solidFill>
                <a:effectLst/>
                <a:latin typeface="Times New Roman" pitchFamily="18" charset="0"/>
                <a:ea typeface="+mn-ea"/>
                <a:cs typeface="+mn-cs"/>
              </a:rPr>
              <a:t>).</a:t>
            </a:r>
          </a:p>
          <a:p>
            <a:r>
              <a:rPr lang="es-ES" sz="1200" b="0" i="0" kern="1200" dirty="0">
                <a:solidFill>
                  <a:schemeClr val="tx1"/>
                </a:solidFill>
                <a:effectLst/>
                <a:latin typeface="Times New Roman" pitchFamily="18" charset="0"/>
                <a:ea typeface="+mn-ea"/>
                <a:cs typeface="+mn-cs"/>
              </a:rPr>
              <a:t>El RS-232 consiste en un conector tipo DB 25 (de 25 pines), aunque es normal encontrar la versión de 9 pines (DB 9) más barato e incluso más extendido para cierto tipo de periféricos (como el mouse serie de la PC).</a:t>
            </a:r>
          </a:p>
          <a:p>
            <a:endParaRPr lang="es-E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Times New Roman" pitchFamily="18" charset="0"/>
                <a:ea typeface="+mn-ea"/>
                <a:cs typeface="+mn-cs"/>
              </a:rPr>
              <a:t>La </a:t>
            </a:r>
            <a:r>
              <a:rPr lang="es-ES" sz="1200" b="1" i="0" kern="1200" dirty="0">
                <a:solidFill>
                  <a:schemeClr val="tx1"/>
                </a:solidFill>
                <a:effectLst/>
                <a:latin typeface="Times New Roman" pitchFamily="18" charset="0"/>
                <a:ea typeface="+mn-ea"/>
                <a:cs typeface="+mn-cs"/>
              </a:rPr>
              <a:t>velocidad de transmisión de datos</a:t>
            </a:r>
            <a:r>
              <a:rPr lang="es-ES" sz="1200" b="0" i="0" kern="1200" dirty="0">
                <a:solidFill>
                  <a:schemeClr val="tx1"/>
                </a:solidFill>
                <a:effectLst/>
                <a:latin typeface="Times New Roman" pitchFamily="18" charset="0"/>
                <a:ea typeface="+mn-ea"/>
                <a:cs typeface="+mn-cs"/>
              </a:rPr>
              <a:t> mide el tiempo que tarda un host  o un servidor en poner en la línea de transmisión el paquete de datos a enviar. El tiempo de transmisión se mide desde el instante en que se pone el primer bit en la línea hasta el último bit del paquete a transmitir. La unidad de medida utilizada es en </a:t>
            </a:r>
            <a:r>
              <a:rPr lang="es-ES" sz="1200" b="1" i="0" kern="1200" dirty="0">
                <a:solidFill>
                  <a:schemeClr val="tx1"/>
                </a:solidFill>
                <a:effectLst/>
                <a:latin typeface="Times New Roman" pitchFamily="18" charset="0"/>
                <a:ea typeface="+mn-ea"/>
                <a:cs typeface="+mn-cs"/>
              </a:rPr>
              <a:t>bits/segundo</a:t>
            </a:r>
            <a:r>
              <a:rPr lang="es-ES" sz="1200" b="0" i="0" kern="1200" dirty="0">
                <a:solidFill>
                  <a:schemeClr val="tx1"/>
                </a:solidFill>
                <a:effectLst/>
                <a:latin typeface="Times New Roman" pitchFamily="18" charset="0"/>
                <a:ea typeface="+mn-ea"/>
                <a:cs typeface="+mn-cs"/>
              </a:rPr>
              <a:t> (b/s o también bps), o expresado en octetos o bites (B/s)n ya que así puede hacer la transmisión de datos.</a:t>
            </a:r>
            <a:endParaRPr lang="es-ES" dirty="0"/>
          </a:p>
        </p:txBody>
      </p:sp>
      <p:sp>
        <p:nvSpPr>
          <p:cNvPr id="4" name="Marcador de número de diapositiva 3"/>
          <p:cNvSpPr>
            <a:spLocks noGrp="1"/>
          </p:cNvSpPr>
          <p:nvPr>
            <p:ph type="sldNum" sz="quarter" idx="10"/>
          </p:nvPr>
        </p:nvSpPr>
        <p:spPr/>
        <p:txBody>
          <a:bodyPr/>
          <a:lstStyle/>
          <a:p>
            <a:pPr>
              <a:defRPr/>
            </a:pPr>
            <a:fld id="{FFFA02FE-7E72-48FC-96F6-BEC9863956D7}" type="slidenum">
              <a:rPr lang="es-ES_tradnl" smtClean="0"/>
              <a:pPr>
                <a:defRPr/>
              </a:pPr>
              <a:t>45</a:t>
            </a:fld>
            <a:endParaRPr lang="es-ES_tradnl"/>
          </a:p>
        </p:txBody>
      </p:sp>
    </p:spTree>
    <p:extLst>
      <p:ext uri="{BB962C8B-B14F-4D97-AF65-F5344CB8AC3E}">
        <p14:creationId xmlns:p14="http://schemas.microsoft.com/office/powerpoint/2010/main" val="30822197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Times New Roman" pitchFamily="18" charset="0"/>
                <a:ea typeface="+mn-ea"/>
                <a:cs typeface="+mn-cs"/>
              </a:rPr>
              <a:t>En las </a:t>
            </a:r>
            <a:r>
              <a:rPr lang="es-ES" sz="1200" b="1" i="0" kern="1200" dirty="0">
                <a:solidFill>
                  <a:schemeClr val="tx1"/>
                </a:solidFill>
                <a:effectLst/>
                <a:latin typeface="Times New Roman" pitchFamily="18" charset="0"/>
                <a:ea typeface="+mn-ea"/>
                <a:cs typeface="+mn-cs"/>
              </a:rPr>
              <a:t>telecomunicaciones</a:t>
            </a:r>
            <a:r>
              <a:rPr lang="es-ES" sz="1200" b="0" i="0" kern="1200" dirty="0">
                <a:solidFill>
                  <a:schemeClr val="tx1"/>
                </a:solidFill>
                <a:effectLst/>
                <a:latin typeface="Times New Roman" pitchFamily="18" charset="0"/>
                <a:ea typeface="+mn-ea"/>
                <a:cs typeface="+mn-cs"/>
              </a:rPr>
              <a:t>, la </a:t>
            </a:r>
            <a:r>
              <a:rPr lang="es-ES" sz="1200" b="1" i="0" kern="1200" dirty="0">
                <a:solidFill>
                  <a:schemeClr val="tx1"/>
                </a:solidFill>
                <a:effectLst/>
                <a:latin typeface="Times New Roman" pitchFamily="18" charset="0"/>
                <a:ea typeface="+mn-ea"/>
                <a:cs typeface="+mn-cs"/>
              </a:rPr>
              <a:t>banda de frecuencia</a:t>
            </a:r>
            <a:r>
              <a:rPr lang="es-ES" sz="1200" b="0" i="0" kern="1200" dirty="0">
                <a:solidFill>
                  <a:schemeClr val="tx1"/>
                </a:solidFill>
                <a:effectLst/>
                <a:latin typeface="Times New Roman" pitchFamily="18" charset="0"/>
                <a:ea typeface="+mn-ea"/>
                <a:cs typeface="+mn-cs"/>
              </a:rPr>
              <a:t> es el intervalo de frecuencias entre dos límites establecidos que condicionan su aplicación.</a:t>
            </a:r>
            <a:endParaRPr lang="es-ES" dirty="0"/>
          </a:p>
        </p:txBody>
      </p:sp>
      <p:sp>
        <p:nvSpPr>
          <p:cNvPr id="4" name="Marcador de número de diapositiva 3"/>
          <p:cNvSpPr>
            <a:spLocks noGrp="1"/>
          </p:cNvSpPr>
          <p:nvPr>
            <p:ph type="sldNum" sz="quarter" idx="10"/>
          </p:nvPr>
        </p:nvSpPr>
        <p:spPr/>
        <p:txBody>
          <a:bodyPr/>
          <a:lstStyle/>
          <a:p>
            <a:pPr>
              <a:defRPr/>
            </a:pPr>
            <a:fld id="{FFFA02FE-7E72-48FC-96F6-BEC9863956D7}" type="slidenum">
              <a:rPr lang="es-ES_tradnl" smtClean="0"/>
              <a:pPr>
                <a:defRPr/>
              </a:pPr>
              <a:t>47</a:t>
            </a:fld>
            <a:endParaRPr lang="es-ES_tradnl"/>
          </a:p>
        </p:txBody>
      </p:sp>
    </p:spTree>
    <p:extLst>
      <p:ext uri="{BB962C8B-B14F-4D97-AF65-F5344CB8AC3E}">
        <p14:creationId xmlns:p14="http://schemas.microsoft.com/office/powerpoint/2010/main" val="9608056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kern="1200" dirty="0">
                <a:solidFill>
                  <a:schemeClr val="tx1"/>
                </a:solidFill>
                <a:effectLst/>
                <a:latin typeface="Times New Roman" pitchFamily="18" charset="0"/>
                <a:ea typeface="+mn-ea"/>
                <a:cs typeface="+mn-cs"/>
              </a:rPr>
              <a:t>Ancho de Banda</a:t>
            </a:r>
            <a:endParaRPr lang="es-ES" sz="1200" kern="1200" dirty="0">
              <a:solidFill>
                <a:schemeClr val="tx1"/>
              </a:solidFill>
              <a:effectLst/>
              <a:latin typeface="Times New Roman" pitchFamily="18" charset="0"/>
              <a:ea typeface="+mn-ea"/>
              <a:cs typeface="+mn-cs"/>
            </a:endParaRPr>
          </a:p>
          <a:p>
            <a:r>
              <a:rPr lang="es-ES" sz="1200" kern="1200" dirty="0">
                <a:solidFill>
                  <a:schemeClr val="tx1"/>
                </a:solidFill>
                <a:effectLst/>
                <a:latin typeface="Times New Roman" pitchFamily="18" charset="0"/>
                <a:ea typeface="+mn-ea"/>
                <a:cs typeface="+mn-cs"/>
              </a:rPr>
              <a:t> </a:t>
            </a:r>
          </a:p>
          <a:p>
            <a:r>
              <a:rPr lang="es-ES" sz="1200" kern="1200" dirty="0">
                <a:solidFill>
                  <a:schemeClr val="tx1"/>
                </a:solidFill>
                <a:effectLst/>
                <a:latin typeface="Times New Roman" pitchFamily="18" charset="0"/>
                <a:ea typeface="+mn-ea"/>
                <a:cs typeface="+mn-cs"/>
              </a:rPr>
              <a:t>El concepto de ancho de banda es uno de los más importantes y actuales en el campo de las telecomunicaciones. Se denomina ancho de banda de una señal a lo siguiente:</a:t>
            </a:r>
          </a:p>
          <a:p>
            <a:r>
              <a:rPr lang="es-ES" sz="1200" kern="1200" dirty="0">
                <a:solidFill>
                  <a:schemeClr val="tx1"/>
                </a:solidFill>
                <a:effectLst/>
                <a:latin typeface="Times New Roman" pitchFamily="18" charset="0"/>
                <a:ea typeface="+mn-ea"/>
                <a:cs typeface="+mn-cs"/>
              </a:rPr>
              <a:t> </a:t>
            </a:r>
          </a:p>
          <a:p>
            <a:r>
              <a:rPr lang="es-ES" sz="1200" kern="1200" dirty="0">
                <a:solidFill>
                  <a:schemeClr val="tx1"/>
                </a:solidFill>
                <a:effectLst/>
                <a:latin typeface="Times New Roman" pitchFamily="18" charset="0"/>
                <a:ea typeface="+mn-ea"/>
                <a:cs typeface="+mn-cs"/>
              </a:rPr>
              <a:t>Se puede definir como:</a:t>
            </a:r>
          </a:p>
          <a:p>
            <a:r>
              <a:rPr lang="es-ES" sz="1200" b="1" kern="1200" dirty="0">
                <a:solidFill>
                  <a:schemeClr val="tx1"/>
                </a:solidFill>
                <a:effectLst/>
                <a:latin typeface="Times New Roman" pitchFamily="18" charset="0"/>
                <a:ea typeface="+mn-ea"/>
                <a:cs typeface="+mn-cs"/>
              </a:rPr>
              <a:t>La cantidad de información que puede fluir a través de una conexión de red en un período dado.</a:t>
            </a:r>
            <a:endParaRPr lang="es-ES" sz="1200" kern="1200" dirty="0">
              <a:solidFill>
                <a:schemeClr val="tx1"/>
              </a:solidFill>
              <a:effectLst/>
              <a:latin typeface="Times New Roman" pitchFamily="18" charset="0"/>
              <a:ea typeface="+mn-ea"/>
              <a:cs typeface="+mn-cs"/>
            </a:endParaRPr>
          </a:p>
          <a:p>
            <a:r>
              <a:rPr lang="es-ES" sz="1200" b="1" kern="1200" dirty="0">
                <a:solidFill>
                  <a:schemeClr val="tx1"/>
                </a:solidFill>
                <a:effectLst/>
                <a:latin typeface="Times New Roman" pitchFamily="18" charset="0"/>
                <a:ea typeface="+mn-ea"/>
                <a:cs typeface="+mn-cs"/>
              </a:rPr>
              <a:t> </a:t>
            </a:r>
            <a:endParaRPr lang="es-ES" sz="1200" kern="1200" dirty="0">
              <a:solidFill>
                <a:schemeClr val="tx1"/>
              </a:solidFill>
              <a:effectLst/>
              <a:latin typeface="Times New Roman" pitchFamily="18" charset="0"/>
              <a:ea typeface="+mn-ea"/>
              <a:cs typeface="+mn-cs"/>
            </a:endParaRPr>
          </a:p>
          <a:p>
            <a:r>
              <a:rPr lang="es-ES" sz="1200" b="1" kern="1200" dirty="0">
                <a:solidFill>
                  <a:schemeClr val="tx1"/>
                </a:solidFill>
                <a:effectLst/>
                <a:latin typeface="Times New Roman" pitchFamily="18" charset="0"/>
                <a:ea typeface="+mn-ea"/>
                <a:cs typeface="+mn-cs"/>
              </a:rPr>
              <a:t>Importancia del Ancho de Banda</a:t>
            </a:r>
            <a:endParaRPr lang="es-ES" sz="1200" kern="1200" dirty="0">
              <a:solidFill>
                <a:schemeClr val="tx1"/>
              </a:solidFill>
              <a:effectLst/>
              <a:latin typeface="Times New Roman" pitchFamily="18" charset="0"/>
              <a:ea typeface="+mn-ea"/>
              <a:cs typeface="+mn-cs"/>
            </a:endParaRPr>
          </a:p>
          <a:p>
            <a:r>
              <a:rPr lang="es-ES" sz="1200" kern="1200" dirty="0">
                <a:solidFill>
                  <a:schemeClr val="tx1"/>
                </a:solidFill>
                <a:effectLst/>
                <a:latin typeface="Times New Roman" pitchFamily="18" charset="0"/>
                <a:ea typeface="+mn-ea"/>
                <a:cs typeface="+mn-cs"/>
              </a:rPr>
              <a:t> </a:t>
            </a:r>
          </a:p>
          <a:p>
            <a:r>
              <a:rPr lang="es-ES" sz="1200" kern="1200" dirty="0">
                <a:solidFill>
                  <a:schemeClr val="tx1"/>
                </a:solidFill>
                <a:effectLst/>
                <a:latin typeface="Times New Roman" pitchFamily="18" charset="0"/>
                <a:ea typeface="+mn-ea"/>
                <a:cs typeface="+mn-cs"/>
              </a:rPr>
              <a:t>Es esencial comprender el concepto de ancho de banda al estudiar redes, por las siguientes cuatro razones:</a:t>
            </a:r>
          </a:p>
          <a:p>
            <a:r>
              <a:rPr lang="es-ES" sz="1200" kern="1200" dirty="0">
                <a:solidFill>
                  <a:schemeClr val="tx1"/>
                </a:solidFill>
                <a:effectLst/>
                <a:latin typeface="Times New Roman" pitchFamily="18" charset="0"/>
                <a:ea typeface="+mn-ea"/>
                <a:cs typeface="+mn-cs"/>
              </a:rPr>
              <a:t> </a:t>
            </a:r>
          </a:p>
          <a:p>
            <a:pPr lvl="0"/>
            <a:r>
              <a:rPr lang="es-ES" sz="1200" b="1" i="1" kern="1200" dirty="0">
                <a:solidFill>
                  <a:schemeClr val="tx1"/>
                </a:solidFill>
                <a:effectLst/>
                <a:latin typeface="Times New Roman" pitchFamily="18" charset="0"/>
                <a:ea typeface="+mn-ea"/>
                <a:cs typeface="+mn-cs"/>
              </a:rPr>
              <a:t>El ancho de banda es finito</a:t>
            </a:r>
            <a:r>
              <a:rPr lang="es-ES" sz="1200" kern="1200" dirty="0">
                <a:solidFill>
                  <a:schemeClr val="tx1"/>
                </a:solidFill>
                <a:effectLst/>
                <a:latin typeface="Times New Roman" pitchFamily="18" charset="0"/>
                <a:ea typeface="+mn-ea"/>
                <a:cs typeface="+mn-cs"/>
              </a:rPr>
              <a:t>. Independientemente del medio que se utilice para construir la red, existen límites para la capacidad de la red para transportar información. El ancho de banda está limitado por las leyes de la física y por las tecnologías empleadas para colocar la información en los medios.</a:t>
            </a:r>
          </a:p>
          <a:p>
            <a:pPr lvl="0"/>
            <a:r>
              <a:rPr lang="es-ES" sz="1200" b="1" i="1" kern="1200" dirty="0">
                <a:solidFill>
                  <a:schemeClr val="tx1"/>
                </a:solidFill>
                <a:effectLst/>
                <a:latin typeface="Times New Roman" pitchFamily="18" charset="0"/>
                <a:ea typeface="+mn-ea"/>
                <a:cs typeface="+mn-cs"/>
              </a:rPr>
              <a:t>El ancho de banda no es gratuito. </a:t>
            </a:r>
            <a:r>
              <a:rPr lang="es-ES" sz="1200" kern="1200" dirty="0">
                <a:solidFill>
                  <a:schemeClr val="tx1"/>
                </a:solidFill>
                <a:effectLst/>
                <a:latin typeface="Times New Roman" pitchFamily="18" charset="0"/>
                <a:ea typeface="+mn-ea"/>
                <a:cs typeface="+mn-cs"/>
              </a:rPr>
              <a:t>Comprender el significado del ancho de banda, y los cambios en su demanda a través del tiempo, pueden ahorrarle importantes sumas de dinero a un individuo o a una empresa.</a:t>
            </a:r>
          </a:p>
          <a:p>
            <a:pPr lvl="0"/>
            <a:r>
              <a:rPr lang="es-ES" sz="1200" b="1" i="1" kern="1200" dirty="0">
                <a:solidFill>
                  <a:schemeClr val="tx1"/>
                </a:solidFill>
                <a:effectLst/>
                <a:latin typeface="Times New Roman" pitchFamily="18" charset="0"/>
                <a:ea typeface="+mn-ea"/>
                <a:cs typeface="+mn-cs"/>
              </a:rPr>
              <a:t>El ancho de banda es un factor clave a la hora de analizar el rendimiento de una red, diseñar nuevas redes y comprender la Internet. </a:t>
            </a:r>
            <a:r>
              <a:rPr lang="es-ES" sz="1200" kern="1200" dirty="0">
                <a:solidFill>
                  <a:schemeClr val="tx1"/>
                </a:solidFill>
                <a:effectLst/>
                <a:latin typeface="Times New Roman" pitchFamily="18" charset="0"/>
                <a:ea typeface="+mn-ea"/>
                <a:cs typeface="+mn-cs"/>
              </a:rPr>
              <a:t>La información fluye en una cadena de bits de una computadora a otra en todo el mundo. Estos bits representan enormes</a:t>
            </a:r>
            <a:r>
              <a:rPr lang="es-ES" sz="1200" b="1" i="1" kern="1200" dirty="0">
                <a:solidFill>
                  <a:schemeClr val="tx1"/>
                </a:solidFill>
                <a:effectLst/>
                <a:latin typeface="Times New Roman" pitchFamily="18" charset="0"/>
                <a:ea typeface="+mn-ea"/>
                <a:cs typeface="+mn-cs"/>
              </a:rPr>
              <a:t> </a:t>
            </a:r>
            <a:r>
              <a:rPr lang="es-ES" sz="1200" kern="1200" dirty="0">
                <a:solidFill>
                  <a:schemeClr val="tx1"/>
                </a:solidFill>
                <a:effectLst/>
                <a:latin typeface="Times New Roman" pitchFamily="18" charset="0"/>
                <a:ea typeface="+mn-ea"/>
                <a:cs typeface="+mn-cs"/>
              </a:rPr>
              <a:t>cantidades de información que fluyen de ida y de vuelta a través del planeta en</a:t>
            </a:r>
            <a:r>
              <a:rPr lang="es-ES" sz="1200" b="1" i="1" kern="1200" dirty="0">
                <a:solidFill>
                  <a:schemeClr val="tx1"/>
                </a:solidFill>
                <a:effectLst/>
                <a:latin typeface="Times New Roman" pitchFamily="18" charset="0"/>
                <a:ea typeface="+mn-ea"/>
                <a:cs typeface="+mn-cs"/>
              </a:rPr>
              <a:t> </a:t>
            </a:r>
            <a:r>
              <a:rPr lang="es-ES" sz="1200" kern="1200" dirty="0">
                <a:solidFill>
                  <a:schemeClr val="tx1"/>
                </a:solidFill>
                <a:effectLst/>
                <a:latin typeface="Times New Roman" pitchFamily="18" charset="0"/>
                <a:ea typeface="+mn-ea"/>
                <a:cs typeface="+mn-cs"/>
              </a:rPr>
              <a:t>segundos, o menos. En cierto sentido, puede ser correcto afirmar que la Internet es puro</a:t>
            </a:r>
            <a:r>
              <a:rPr lang="es-ES" sz="1200" b="1" i="1" kern="1200" dirty="0">
                <a:solidFill>
                  <a:schemeClr val="tx1"/>
                </a:solidFill>
                <a:effectLst/>
                <a:latin typeface="Times New Roman" pitchFamily="18" charset="0"/>
                <a:ea typeface="+mn-ea"/>
                <a:cs typeface="+mn-cs"/>
              </a:rPr>
              <a:t> </a:t>
            </a:r>
            <a:r>
              <a:rPr lang="es-ES" sz="1200" i="1" kern="1200" dirty="0">
                <a:solidFill>
                  <a:schemeClr val="tx1"/>
                </a:solidFill>
                <a:effectLst/>
                <a:latin typeface="Times New Roman" pitchFamily="18" charset="0"/>
                <a:ea typeface="+mn-ea"/>
                <a:cs typeface="+mn-cs"/>
              </a:rPr>
              <a:t>ancho de banda</a:t>
            </a:r>
            <a:r>
              <a:rPr lang="es-ES" sz="1200" kern="1200" dirty="0">
                <a:solidFill>
                  <a:schemeClr val="tx1"/>
                </a:solidFill>
                <a:effectLst/>
                <a:latin typeface="Times New Roman" pitchFamily="18" charset="0"/>
                <a:ea typeface="+mn-ea"/>
                <a:cs typeface="+mn-cs"/>
              </a:rPr>
              <a:t>.</a:t>
            </a:r>
          </a:p>
          <a:p>
            <a:pPr lvl="0"/>
            <a:r>
              <a:rPr lang="es-ES" sz="1200" b="1" i="1" kern="1200" dirty="0">
                <a:solidFill>
                  <a:schemeClr val="tx1"/>
                </a:solidFill>
                <a:effectLst/>
                <a:latin typeface="Times New Roman" pitchFamily="18" charset="0"/>
                <a:ea typeface="+mn-ea"/>
                <a:cs typeface="+mn-cs"/>
              </a:rPr>
              <a:t>El ancho de banda es fundamental para el desempeño de la red. </a:t>
            </a:r>
            <a:r>
              <a:rPr lang="es-ES" sz="1200" kern="1200" dirty="0">
                <a:solidFill>
                  <a:schemeClr val="tx1"/>
                </a:solidFill>
                <a:effectLst/>
                <a:latin typeface="Times New Roman" pitchFamily="18" charset="0"/>
                <a:ea typeface="+mn-ea"/>
                <a:cs typeface="+mn-cs"/>
              </a:rPr>
              <a:t>No bien se construyen nuevas tecnologías e infraestructuras de red para brindar mayor ancho de banda, se crean nuevas aplicaciones que aprovechan esa mayor capacidad. La entrega de contenidos de medios enriquecidos a través de la red, incluyendo video y audio fluido, requiere muchísima cantidad de ancho de banda.</a:t>
            </a:r>
          </a:p>
          <a:p>
            <a:r>
              <a:rPr lang="es-ES" sz="1200" kern="1200" dirty="0">
                <a:solidFill>
                  <a:schemeClr val="tx1"/>
                </a:solidFill>
                <a:effectLst/>
                <a:latin typeface="Times New Roman" pitchFamily="18" charset="0"/>
                <a:ea typeface="+mn-ea"/>
                <a:cs typeface="+mn-cs"/>
              </a:rPr>
              <a:t> </a:t>
            </a:r>
          </a:p>
          <a:p>
            <a:r>
              <a:rPr lang="es-ES" sz="1200" kern="1200" dirty="0">
                <a:solidFill>
                  <a:schemeClr val="tx1"/>
                </a:solidFill>
                <a:effectLst/>
                <a:latin typeface="Times New Roman" pitchFamily="18" charset="0"/>
                <a:ea typeface="+mn-ea"/>
                <a:cs typeface="+mn-cs"/>
              </a:rPr>
              <a:t>El ancho de banda se define como la cantidad de información que puede fluir a través de una red en un período dado. La idea de que la información fluye, sugiere dos analogías que podrían facilitar la visualización del ancho de banda en una red:</a:t>
            </a:r>
          </a:p>
          <a:p>
            <a:r>
              <a:rPr lang="es-ES" sz="1200" kern="1200" dirty="0">
                <a:solidFill>
                  <a:schemeClr val="tx1"/>
                </a:solidFill>
                <a:effectLst/>
                <a:latin typeface="Times New Roman" pitchFamily="18" charset="0"/>
                <a:ea typeface="+mn-ea"/>
                <a:cs typeface="+mn-cs"/>
              </a:rPr>
              <a:t> </a:t>
            </a:r>
          </a:p>
          <a:p>
            <a:r>
              <a:rPr lang="es-ES" sz="1200" b="1" i="1" kern="1200" dirty="0">
                <a:solidFill>
                  <a:schemeClr val="tx1"/>
                </a:solidFill>
                <a:effectLst/>
                <a:latin typeface="Times New Roman" pitchFamily="18" charset="0"/>
                <a:ea typeface="+mn-ea"/>
                <a:cs typeface="+mn-cs"/>
              </a:rPr>
              <a:t>El ancho de banda es similar al diámetro de un caño</a:t>
            </a:r>
            <a:r>
              <a:rPr lang="es-ES" sz="1200" b="1" kern="1200" dirty="0">
                <a:solidFill>
                  <a:schemeClr val="tx1"/>
                </a:solidFill>
                <a:effectLst/>
                <a:latin typeface="Times New Roman" pitchFamily="18" charset="0"/>
                <a:ea typeface="+mn-ea"/>
                <a:cs typeface="+mn-cs"/>
              </a:rPr>
              <a:t>. </a:t>
            </a:r>
            <a:r>
              <a:rPr lang="es-ES" sz="1200" kern="1200" dirty="0">
                <a:solidFill>
                  <a:schemeClr val="tx1"/>
                </a:solidFill>
                <a:effectLst/>
                <a:latin typeface="Times New Roman" pitchFamily="18" charset="0"/>
                <a:ea typeface="+mn-ea"/>
                <a:cs typeface="+mn-cs"/>
              </a:rPr>
              <a:t>Una red de tuberías trae agua potable a los hogares y las empresas y se lleva las aguas servidas. Esta red de agua está compuesta de tuberías de diferentes diámetros. Las principales tuberías de agua de una ciudad pueden medir dos metros de diámetro, en tanto que la tubería de un grifo de cocina puede medir apenas dos centímetros. El ancho de la tubería determina su capacidad de transporte de agua. Por lo tanto, el agua es como los datos, y el ancho de la tubería es como el ancho de banda.</a:t>
            </a:r>
          </a:p>
          <a:p>
            <a:endParaRPr lang="es-ES" dirty="0"/>
          </a:p>
        </p:txBody>
      </p:sp>
      <p:sp>
        <p:nvSpPr>
          <p:cNvPr id="4" name="Marcador de número de diapositiva 3"/>
          <p:cNvSpPr>
            <a:spLocks noGrp="1"/>
          </p:cNvSpPr>
          <p:nvPr>
            <p:ph type="sldNum" sz="quarter" idx="10"/>
          </p:nvPr>
        </p:nvSpPr>
        <p:spPr/>
        <p:txBody>
          <a:bodyPr/>
          <a:lstStyle/>
          <a:p>
            <a:pPr>
              <a:defRPr/>
            </a:pPr>
            <a:fld id="{ADCE115C-67B5-482A-9B53-338007A3D5CA}" type="slidenum">
              <a:rPr lang="es-ES_tradnl" smtClean="0"/>
              <a:pPr>
                <a:defRPr/>
              </a:pPr>
              <a:t>48</a:t>
            </a:fld>
            <a:endParaRPr lang="es-ES_tradnl"/>
          </a:p>
        </p:txBody>
      </p:sp>
    </p:spTree>
    <p:extLst>
      <p:ext uri="{BB962C8B-B14F-4D97-AF65-F5344CB8AC3E}">
        <p14:creationId xmlns:p14="http://schemas.microsoft.com/office/powerpoint/2010/main" val="749968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85000" lnSpcReduction="20000"/>
          </a:bodyPr>
          <a:lstStyle/>
          <a:p>
            <a:pPr lvl="0"/>
            <a:r>
              <a:rPr lang="es-ES" sz="1200" b="1" i="1" kern="1200" dirty="0">
                <a:solidFill>
                  <a:schemeClr val="tx1"/>
                </a:solidFill>
                <a:latin typeface="Times New Roman" pitchFamily="18" charset="0"/>
                <a:ea typeface="+mn-ea"/>
                <a:cs typeface="+mn-cs"/>
              </a:rPr>
              <a:t>El ancho de banda es finito</a:t>
            </a:r>
            <a:r>
              <a:rPr lang="es-ES" sz="1200" kern="1200" dirty="0">
                <a:solidFill>
                  <a:schemeClr val="tx1"/>
                </a:solidFill>
                <a:latin typeface="Times New Roman" pitchFamily="18" charset="0"/>
                <a:ea typeface="+mn-ea"/>
                <a:cs typeface="+mn-cs"/>
              </a:rPr>
              <a:t>. Independientemente del medio que se utilice para construir la red, existen límites para la capacidad de la red para transportar información. El ancho de banda está limitado por las leyes de la física y por las tecnologías empleadas para colocar la información en los medios.</a:t>
            </a:r>
            <a:endParaRPr lang="es-AR" sz="1200" kern="1200" dirty="0">
              <a:solidFill>
                <a:schemeClr val="tx1"/>
              </a:solidFill>
              <a:latin typeface="Times New Roman" pitchFamily="18" charset="0"/>
              <a:ea typeface="+mn-ea"/>
              <a:cs typeface="+mn-cs"/>
            </a:endParaRPr>
          </a:p>
          <a:p>
            <a:pPr lvl="0"/>
            <a:r>
              <a:rPr lang="es-ES" sz="1200" b="1" i="1" kern="1200" dirty="0">
                <a:solidFill>
                  <a:schemeClr val="tx1"/>
                </a:solidFill>
                <a:latin typeface="Times New Roman" pitchFamily="18" charset="0"/>
                <a:ea typeface="+mn-ea"/>
                <a:cs typeface="+mn-cs"/>
              </a:rPr>
              <a:t>El ancho de banda no es gratuito. </a:t>
            </a:r>
            <a:r>
              <a:rPr lang="es-ES" sz="1200" kern="1200" dirty="0">
                <a:solidFill>
                  <a:schemeClr val="tx1"/>
                </a:solidFill>
                <a:latin typeface="Times New Roman" pitchFamily="18" charset="0"/>
                <a:ea typeface="+mn-ea"/>
                <a:cs typeface="+mn-cs"/>
              </a:rPr>
              <a:t>Comprender el significado del ancho de banda, y los cambios en su demanda a través del tiempo, pueden ahorrarle importantes sumas de dinero a un individuo o a una empresa.</a:t>
            </a:r>
            <a:endParaRPr lang="es-AR" sz="1200" kern="1200" dirty="0">
              <a:solidFill>
                <a:schemeClr val="tx1"/>
              </a:solidFill>
              <a:latin typeface="Times New Roman" pitchFamily="18" charset="0"/>
              <a:ea typeface="+mn-ea"/>
              <a:cs typeface="+mn-cs"/>
            </a:endParaRPr>
          </a:p>
          <a:p>
            <a:pPr lvl="0"/>
            <a:r>
              <a:rPr lang="es-ES" sz="1200" b="1" i="1" kern="1200" dirty="0">
                <a:solidFill>
                  <a:schemeClr val="tx1"/>
                </a:solidFill>
                <a:latin typeface="Times New Roman" pitchFamily="18" charset="0"/>
                <a:ea typeface="+mn-ea"/>
                <a:cs typeface="+mn-cs"/>
              </a:rPr>
              <a:t>El ancho de banda es un factor clave a la hora de analizar el rendimiento de una red, diseñar nuevas redes y comprender la Internet. </a:t>
            </a:r>
            <a:r>
              <a:rPr lang="es-ES" sz="1200" kern="1200" dirty="0">
                <a:solidFill>
                  <a:schemeClr val="tx1"/>
                </a:solidFill>
                <a:latin typeface="Times New Roman" pitchFamily="18" charset="0"/>
                <a:ea typeface="+mn-ea"/>
                <a:cs typeface="+mn-cs"/>
              </a:rPr>
              <a:t>La información fluye en una cadena de bits de una computadora a otra en todo el mundo. Estos bits representan enormes</a:t>
            </a:r>
            <a:r>
              <a:rPr lang="es-ES" sz="1200" b="1" i="1" kern="1200" dirty="0">
                <a:solidFill>
                  <a:schemeClr val="tx1"/>
                </a:solidFill>
                <a:latin typeface="Times New Roman" pitchFamily="18" charset="0"/>
                <a:ea typeface="+mn-ea"/>
                <a:cs typeface="+mn-cs"/>
              </a:rPr>
              <a:t> </a:t>
            </a:r>
            <a:r>
              <a:rPr lang="es-ES" sz="1200" kern="1200" dirty="0">
                <a:solidFill>
                  <a:schemeClr val="tx1"/>
                </a:solidFill>
                <a:latin typeface="Times New Roman" pitchFamily="18" charset="0"/>
                <a:ea typeface="+mn-ea"/>
                <a:cs typeface="+mn-cs"/>
              </a:rPr>
              <a:t>cantidades de información que fluyen de ida y de vuelta a través del planeta en</a:t>
            </a:r>
            <a:r>
              <a:rPr lang="es-ES" sz="1200" b="1" i="1" kern="1200" dirty="0">
                <a:solidFill>
                  <a:schemeClr val="tx1"/>
                </a:solidFill>
                <a:latin typeface="Times New Roman" pitchFamily="18" charset="0"/>
                <a:ea typeface="+mn-ea"/>
                <a:cs typeface="+mn-cs"/>
              </a:rPr>
              <a:t> </a:t>
            </a:r>
            <a:r>
              <a:rPr lang="es-ES" sz="1200" kern="1200" dirty="0">
                <a:solidFill>
                  <a:schemeClr val="tx1"/>
                </a:solidFill>
                <a:latin typeface="Times New Roman" pitchFamily="18" charset="0"/>
                <a:ea typeface="+mn-ea"/>
                <a:cs typeface="+mn-cs"/>
              </a:rPr>
              <a:t>segundos, o menos. En cierto sentido, puede ser correcto afirmar que la Internet es puro</a:t>
            </a:r>
            <a:r>
              <a:rPr lang="es-ES" sz="1200" b="1" i="1" kern="1200" dirty="0">
                <a:solidFill>
                  <a:schemeClr val="tx1"/>
                </a:solidFill>
                <a:latin typeface="Times New Roman" pitchFamily="18" charset="0"/>
                <a:ea typeface="+mn-ea"/>
                <a:cs typeface="+mn-cs"/>
              </a:rPr>
              <a:t> </a:t>
            </a:r>
            <a:r>
              <a:rPr lang="es-ES" sz="1200" i="1" kern="1200" dirty="0">
                <a:solidFill>
                  <a:schemeClr val="tx1"/>
                </a:solidFill>
                <a:latin typeface="Times New Roman" pitchFamily="18" charset="0"/>
                <a:ea typeface="+mn-ea"/>
                <a:cs typeface="+mn-cs"/>
              </a:rPr>
              <a:t>ancho de banda</a:t>
            </a:r>
            <a:r>
              <a:rPr lang="es-ES" sz="1200" kern="1200" dirty="0">
                <a:solidFill>
                  <a:schemeClr val="tx1"/>
                </a:solidFill>
                <a:latin typeface="Times New Roman" pitchFamily="18" charset="0"/>
                <a:ea typeface="+mn-ea"/>
                <a:cs typeface="+mn-cs"/>
              </a:rPr>
              <a:t>.</a:t>
            </a:r>
            <a:endParaRPr lang="es-AR" sz="1200" kern="1200" dirty="0">
              <a:solidFill>
                <a:schemeClr val="tx1"/>
              </a:solidFill>
              <a:latin typeface="Times New Roman" pitchFamily="18" charset="0"/>
              <a:ea typeface="+mn-ea"/>
              <a:cs typeface="+mn-cs"/>
            </a:endParaRPr>
          </a:p>
          <a:p>
            <a:pPr lvl="0"/>
            <a:r>
              <a:rPr lang="es-ES" sz="1200" b="1" i="1" kern="1200" dirty="0">
                <a:solidFill>
                  <a:schemeClr val="tx1"/>
                </a:solidFill>
                <a:latin typeface="Times New Roman" pitchFamily="18" charset="0"/>
                <a:ea typeface="+mn-ea"/>
                <a:cs typeface="+mn-cs"/>
              </a:rPr>
              <a:t>El ancho de banda es fundamental para el desempeño de la red. </a:t>
            </a:r>
            <a:r>
              <a:rPr lang="es-ES" sz="1200" kern="1200" dirty="0">
                <a:solidFill>
                  <a:schemeClr val="tx1"/>
                </a:solidFill>
                <a:latin typeface="Times New Roman" pitchFamily="18" charset="0"/>
                <a:ea typeface="+mn-ea"/>
                <a:cs typeface="+mn-cs"/>
              </a:rPr>
              <a:t>No bien se construyen nuevas tecnologías e infraestructuras de red para brindar mayor ancho de banda, se crean nuevas aplicaciones que aprovechan esa mayor capacidad. La entrega de contenidos de medios enriquecidos a través de la red, incluyendo video y audio fluido, requiere muchísima cantidad de ancho de banda.</a:t>
            </a:r>
            <a:endParaRPr lang="es-AR" sz="1200" kern="1200" dirty="0">
              <a:solidFill>
                <a:schemeClr val="tx1"/>
              </a:solidFill>
              <a:latin typeface="Times New Roman" pitchFamily="18" charset="0"/>
              <a:ea typeface="+mn-ea"/>
              <a:cs typeface="+mn-cs"/>
            </a:endParaRPr>
          </a:p>
          <a:p>
            <a:r>
              <a:rPr lang="es-ES" sz="1200" kern="1200" dirty="0">
                <a:solidFill>
                  <a:schemeClr val="tx1"/>
                </a:solidFill>
                <a:latin typeface="Times New Roman" pitchFamily="18" charset="0"/>
                <a:ea typeface="+mn-ea"/>
                <a:cs typeface="+mn-cs"/>
              </a:rPr>
              <a:t> </a:t>
            </a:r>
            <a:endParaRPr lang="es-AR" sz="1200" kern="1200" dirty="0">
              <a:solidFill>
                <a:schemeClr val="tx1"/>
              </a:solidFill>
              <a:latin typeface="Times New Roman" pitchFamily="18" charset="0"/>
              <a:ea typeface="+mn-ea"/>
              <a:cs typeface="+mn-cs"/>
            </a:endParaRPr>
          </a:p>
          <a:p>
            <a:r>
              <a:rPr lang="es-ES" sz="1200" kern="1200" dirty="0">
                <a:solidFill>
                  <a:schemeClr val="tx1"/>
                </a:solidFill>
                <a:latin typeface="Times New Roman" pitchFamily="18" charset="0"/>
                <a:ea typeface="+mn-ea"/>
                <a:cs typeface="+mn-cs"/>
              </a:rPr>
              <a:t>El ancho de banda se define como la cantidad de información que puede fluir a través de una red en un período dado. La idea de que la información fluye, sugiere dos analogías que podrían facilitar la visualización del ancho de banda en una red:</a:t>
            </a:r>
            <a:endParaRPr lang="es-AR" sz="1200" kern="1200" dirty="0">
              <a:solidFill>
                <a:schemeClr val="tx1"/>
              </a:solidFill>
              <a:latin typeface="Times New Roman" pitchFamily="18" charset="0"/>
              <a:ea typeface="+mn-ea"/>
              <a:cs typeface="+mn-cs"/>
            </a:endParaRPr>
          </a:p>
          <a:p>
            <a:r>
              <a:rPr lang="es-ES" sz="1200" kern="1200" dirty="0">
                <a:solidFill>
                  <a:schemeClr val="tx1"/>
                </a:solidFill>
                <a:latin typeface="Times New Roman" pitchFamily="18" charset="0"/>
                <a:ea typeface="+mn-ea"/>
                <a:cs typeface="+mn-cs"/>
              </a:rPr>
              <a:t> </a:t>
            </a:r>
            <a:endParaRPr lang="es-AR" sz="1200" kern="1200" dirty="0">
              <a:solidFill>
                <a:schemeClr val="tx1"/>
              </a:solidFill>
              <a:latin typeface="Times New Roman" pitchFamily="18" charset="0"/>
              <a:ea typeface="+mn-ea"/>
              <a:cs typeface="+mn-cs"/>
            </a:endParaRPr>
          </a:p>
          <a:p>
            <a:r>
              <a:rPr lang="es-ES" sz="1200" b="1" i="1" kern="1200" dirty="0">
                <a:solidFill>
                  <a:schemeClr val="tx1"/>
                </a:solidFill>
                <a:latin typeface="Times New Roman" pitchFamily="18" charset="0"/>
                <a:ea typeface="+mn-ea"/>
                <a:cs typeface="+mn-cs"/>
              </a:rPr>
              <a:t>El ancho de banda es similar al diámetro de un caño</a:t>
            </a:r>
            <a:r>
              <a:rPr lang="es-ES" sz="1200" b="1" kern="1200" dirty="0">
                <a:solidFill>
                  <a:schemeClr val="tx1"/>
                </a:solidFill>
                <a:latin typeface="Times New Roman" pitchFamily="18" charset="0"/>
                <a:ea typeface="+mn-ea"/>
                <a:cs typeface="+mn-cs"/>
              </a:rPr>
              <a:t>. </a:t>
            </a:r>
            <a:r>
              <a:rPr lang="es-ES" sz="1200" kern="1200" dirty="0">
                <a:solidFill>
                  <a:schemeClr val="tx1"/>
                </a:solidFill>
                <a:latin typeface="Times New Roman" pitchFamily="18" charset="0"/>
                <a:ea typeface="+mn-ea"/>
                <a:cs typeface="+mn-cs"/>
              </a:rPr>
              <a:t>Una red de tuberías trae agua potable a los hogares y las empresas y se lleva las aguas servidas. Esta red de agua está compuesta de tuberías de diferentes diámetros. Las principales tuberías de agua de una ciudad pueden medir dos metros de diámetro, en tanto que la tubería de un grifo de cocina puede medir apenas dos centímetros. El ancho de la tubería determina su capacidad de transporte de agua. Por lo tanto, el agua es como los datos, y el ancho de la tubería es como el ancho de banda.</a:t>
            </a:r>
            <a:endParaRPr lang="es-AR" sz="1200" kern="1200" dirty="0">
              <a:solidFill>
                <a:schemeClr val="tx1"/>
              </a:solidFill>
              <a:latin typeface="Times New Roman" pitchFamily="18" charset="0"/>
              <a:ea typeface="+mn-ea"/>
              <a:cs typeface="+mn-cs"/>
            </a:endParaRPr>
          </a:p>
          <a:p>
            <a:endParaRPr lang="es-AR" dirty="0"/>
          </a:p>
        </p:txBody>
      </p:sp>
      <p:sp>
        <p:nvSpPr>
          <p:cNvPr id="4" name="3 Marcador de número de diapositiva"/>
          <p:cNvSpPr>
            <a:spLocks noGrp="1"/>
          </p:cNvSpPr>
          <p:nvPr>
            <p:ph type="sldNum" sz="quarter" idx="10"/>
          </p:nvPr>
        </p:nvSpPr>
        <p:spPr/>
        <p:txBody>
          <a:bodyPr/>
          <a:lstStyle/>
          <a:p>
            <a:pPr>
              <a:defRPr/>
            </a:pPr>
            <a:fld id="{ADCE115C-67B5-482A-9B53-338007A3D5CA}" type="slidenum">
              <a:rPr lang="es-ES_tradnl" smtClean="0"/>
              <a:pPr>
                <a:defRPr/>
              </a:pPr>
              <a:t>49</a:t>
            </a:fld>
            <a:endParaRPr lang="es-ES_tradnl"/>
          </a:p>
        </p:txBody>
      </p:sp>
    </p:spTree>
    <p:extLst>
      <p:ext uri="{BB962C8B-B14F-4D97-AF65-F5344CB8AC3E}">
        <p14:creationId xmlns:p14="http://schemas.microsoft.com/office/powerpoint/2010/main" val="3970892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29A43151-A81E-44FB-8560-12C4A527B687}" type="slidenum">
              <a:rPr lang="es-ES_tradnl" smtClean="0"/>
              <a:pPr/>
              <a:t>50</a:t>
            </a:fld>
            <a:endParaRPr lang="es-ES_tradnl"/>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s-ES" dirty="0"/>
          </a:p>
        </p:txBody>
      </p:sp>
    </p:spTree>
    <p:extLst>
      <p:ext uri="{BB962C8B-B14F-4D97-AF65-F5344CB8AC3E}">
        <p14:creationId xmlns:p14="http://schemas.microsoft.com/office/powerpoint/2010/main" val="8416833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AR" sz="1800" dirty="0">
                <a:solidFill>
                  <a:srgbClr val="202124"/>
                </a:solidFill>
                <a:effectLst/>
                <a:latin typeface="Arial" panose="020B0604020202020204" pitchFamily="34" charset="0"/>
                <a:ea typeface="Calibri" panose="020F0502020204030204" pitchFamily="34" charset="0"/>
              </a:rPr>
              <a:t>Una conexión </a:t>
            </a:r>
            <a:r>
              <a:rPr lang="es-AR" sz="1800" b="1" dirty="0">
                <a:solidFill>
                  <a:srgbClr val="202124"/>
                </a:solidFill>
                <a:effectLst/>
                <a:latin typeface="Arial" panose="020B0604020202020204" pitchFamily="34" charset="0"/>
                <a:ea typeface="Calibri" panose="020F0502020204030204" pitchFamily="34" charset="0"/>
              </a:rPr>
              <a:t>simétrica</a:t>
            </a:r>
            <a:r>
              <a:rPr lang="es-AR" sz="1800" dirty="0">
                <a:solidFill>
                  <a:srgbClr val="202124"/>
                </a:solidFill>
                <a:effectLst/>
                <a:latin typeface="Arial" panose="020B0604020202020204" pitchFamily="34" charset="0"/>
                <a:ea typeface="Calibri" panose="020F0502020204030204" pitchFamily="34" charset="0"/>
              </a:rPr>
              <a:t> ofrece la misma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de subida que de bajada. Es decir, la misma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con que cargas los datos será de la que dispondrás para bajarlos. En el caso de las conexiones asimétricas, la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de carga será siempre inferior a la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de descarga.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s-AR" sz="1800" dirty="0">
              <a:solidFill>
                <a:srgbClr val="202124"/>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s-AR" sz="1800" dirty="0">
                <a:solidFill>
                  <a:srgbClr val="000000"/>
                </a:solidFill>
                <a:effectLst/>
                <a:latin typeface="Arial" panose="020B0604020202020204" pitchFamily="34" charset="0"/>
                <a:ea typeface="Calibri" panose="020F0502020204030204" pitchFamily="34" charset="0"/>
              </a:rPr>
              <a:t>El DSL asimétrico (ADSL) ofrece mucho más ancho de banda para las descargas al sacrificar el ancho de banda disponible para las cargas. Por el contrario, el DSL simétrico (HDSL) soporta el mismo ancho de banda en ambas direcciones. Los servicios de Internet para uso doméstico normalmente soportan ADSL porque los usuarios típicos de Internet tienden a descargar muchos más datos de los que cargan.</a:t>
            </a:r>
            <a:endParaRPr lang="es-ES" sz="1800" dirty="0">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s-ES" sz="1800" dirty="0">
              <a:effectLst/>
              <a:latin typeface="Arial" panose="020B0604020202020204" pitchFamily="34" charset="0"/>
              <a:ea typeface="Calibri" panose="020F0502020204030204" pitchFamily="34" charset="0"/>
            </a:endParaRPr>
          </a:p>
          <a:p>
            <a:endParaRPr lang="es-ES" dirty="0"/>
          </a:p>
          <a:p>
            <a:endParaRPr lang="es-ES" dirty="0"/>
          </a:p>
        </p:txBody>
      </p:sp>
      <p:sp>
        <p:nvSpPr>
          <p:cNvPr id="4" name="Marcador de número de diapositiva 3"/>
          <p:cNvSpPr>
            <a:spLocks noGrp="1"/>
          </p:cNvSpPr>
          <p:nvPr>
            <p:ph type="sldNum" sz="quarter" idx="10"/>
          </p:nvPr>
        </p:nvSpPr>
        <p:spPr/>
        <p:txBody>
          <a:bodyPr/>
          <a:lstStyle/>
          <a:p>
            <a:pPr>
              <a:defRPr/>
            </a:pPr>
            <a:fld id="{FFFA02FE-7E72-48FC-96F6-BEC9863956D7}" type="slidenum">
              <a:rPr lang="es-ES_tradnl" smtClean="0"/>
              <a:pPr>
                <a:defRPr/>
              </a:pPr>
              <a:t>51</a:t>
            </a:fld>
            <a:endParaRPr lang="es-ES_tradnl"/>
          </a:p>
        </p:txBody>
      </p:sp>
    </p:spTree>
    <p:extLst>
      <p:ext uri="{BB962C8B-B14F-4D97-AF65-F5344CB8AC3E}">
        <p14:creationId xmlns:p14="http://schemas.microsoft.com/office/powerpoint/2010/main" val="1098241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3AC81616-809E-499A-900D-4595319B59EC}" type="slidenum">
              <a:rPr lang="es-ES_tradnl" smtClean="0"/>
              <a:pPr/>
              <a:t>5</a:t>
            </a:fld>
            <a:endParaRPr lang="es-ES_tradnl"/>
          </a:p>
        </p:txBody>
      </p:sp>
      <p:sp>
        <p:nvSpPr>
          <p:cNvPr id="57347" name="Rectangle 1026"/>
          <p:cNvSpPr>
            <a:spLocks noGrp="1" noRot="1" noChangeAspect="1" noChangeArrowheads="1" noTextEdit="1"/>
          </p:cNvSpPr>
          <p:nvPr>
            <p:ph type="sldImg"/>
          </p:nvPr>
        </p:nvSpPr>
        <p:spPr>
          <a:xfrm>
            <a:off x="1143000" y="685800"/>
            <a:ext cx="4572000" cy="3429000"/>
          </a:xfrm>
          <a:ln/>
        </p:spPr>
      </p:sp>
      <p:sp>
        <p:nvSpPr>
          <p:cNvPr id="57348" name="Rectangle 1027"/>
          <p:cNvSpPr>
            <a:spLocks noGrp="1" noChangeArrowheads="1"/>
          </p:cNvSpPr>
          <p:nvPr>
            <p:ph type="body" idx="1"/>
          </p:nvPr>
        </p:nvSpPr>
        <p:spPr>
          <a:noFill/>
          <a:ln/>
        </p:spPr>
        <p:txBody>
          <a:bodyPr/>
          <a:lstStyle/>
          <a:p>
            <a:r>
              <a:rPr lang="es-ES" dirty="0"/>
              <a:t>El Objetivo</a:t>
            </a:r>
            <a:r>
              <a:rPr lang="es-ES" baseline="0" dirty="0"/>
              <a:t> en un sistema de comunicación es llevar información de un punto a otro a través de un canal de comunicación.</a:t>
            </a:r>
          </a:p>
          <a:p>
            <a:r>
              <a:rPr lang="es-ES" baseline="0" dirty="0"/>
              <a:t>El Transmisor se encarga de adaptar la señal de la información para que pueda viajar por el canal de comunicación bajo presencia de interferencia.</a:t>
            </a:r>
          </a:p>
          <a:p>
            <a:r>
              <a:rPr lang="es-ES" baseline="0" dirty="0"/>
              <a:t>La Función del Receptor es recuperar la información que ha sido afectada por la interferencia para después regresar a su estado original (voz, datos, video etc.).</a:t>
            </a:r>
          </a:p>
          <a:p>
            <a:pPr marL="0" marR="0" indent="0" algn="l" defTabSz="914400" rtl="0" eaLnBrk="0" fontAlgn="base" latinLnBrk="0" hangingPunct="0">
              <a:lnSpc>
                <a:spcPct val="100000"/>
              </a:lnSpc>
              <a:spcBef>
                <a:spcPct val="30000"/>
              </a:spcBef>
              <a:spcAft>
                <a:spcPct val="0"/>
              </a:spcAft>
              <a:buClrTx/>
              <a:buSzTx/>
              <a:buFontTx/>
              <a:buNone/>
              <a:tabLst/>
              <a:defRPr/>
            </a:pPr>
            <a:r>
              <a:rPr lang="es-ES" sz="1200" b="1" i="0" kern="1200" dirty="0">
                <a:solidFill>
                  <a:schemeClr val="tx1"/>
                </a:solidFill>
                <a:effectLst/>
                <a:latin typeface="Times New Roman" pitchFamily="18" charset="0"/>
                <a:ea typeface="+mn-ea"/>
                <a:cs typeface="+mn-cs"/>
              </a:rPr>
              <a:t>Las interferencias</a:t>
            </a:r>
            <a:r>
              <a:rPr lang="es-ES" sz="1200" b="0" i="0" kern="1200" dirty="0">
                <a:solidFill>
                  <a:schemeClr val="tx1"/>
                </a:solidFill>
                <a:effectLst/>
                <a:latin typeface="Times New Roman" pitchFamily="18" charset="0"/>
                <a:ea typeface="+mn-ea"/>
                <a:cs typeface="+mn-cs"/>
              </a:rPr>
              <a:t> son obstáculos que pueden llegar a distorsionar, desvirtuar o impedir parcial o totalmente el mensaje, y se sitúan entre el emisor y el receptor, cuando se gesta el proceso comunicativo. Las </a:t>
            </a:r>
            <a:r>
              <a:rPr lang="es-ES" sz="1200" b="1" i="0" kern="1200" dirty="0">
                <a:solidFill>
                  <a:schemeClr val="tx1"/>
                </a:solidFill>
                <a:effectLst/>
                <a:latin typeface="Times New Roman" pitchFamily="18" charset="0"/>
                <a:ea typeface="+mn-ea"/>
                <a:cs typeface="+mn-cs"/>
              </a:rPr>
              <a:t>Barreras</a:t>
            </a:r>
            <a:r>
              <a:rPr lang="es-ES" sz="1200" b="0" i="0" kern="1200" dirty="0">
                <a:solidFill>
                  <a:schemeClr val="tx1"/>
                </a:solidFill>
                <a:effectLst/>
                <a:latin typeface="Times New Roman" pitchFamily="18" charset="0"/>
                <a:ea typeface="+mn-ea"/>
                <a:cs typeface="+mn-cs"/>
              </a:rPr>
              <a:t> u obstáculos que puedan surgir durante el proceso comunicativo y que impiden que el mensaje se interprete correctamente por el receptor. </a:t>
            </a:r>
            <a:r>
              <a:rPr lang="es-ES" sz="1200" b="1" i="0" kern="1200" dirty="0">
                <a:solidFill>
                  <a:schemeClr val="tx1"/>
                </a:solidFill>
                <a:effectLst/>
                <a:latin typeface="Times New Roman" pitchFamily="18" charset="0"/>
                <a:ea typeface="+mn-ea"/>
                <a:cs typeface="+mn-cs"/>
              </a:rPr>
              <a:t>Barreras de</a:t>
            </a:r>
            <a:r>
              <a:rPr lang="es-ES" sz="1200" b="0" i="0" kern="1200" dirty="0">
                <a:solidFill>
                  <a:schemeClr val="tx1"/>
                </a:solidFill>
                <a:effectLst/>
                <a:latin typeface="Times New Roman" pitchFamily="18" charset="0"/>
                <a:ea typeface="+mn-ea"/>
                <a:cs typeface="+mn-cs"/>
              </a:rPr>
              <a:t> la </a:t>
            </a:r>
            <a:r>
              <a:rPr lang="es-ES" sz="1200" b="1" i="0" kern="1200" dirty="0">
                <a:solidFill>
                  <a:schemeClr val="tx1"/>
                </a:solidFill>
                <a:effectLst/>
                <a:latin typeface="Times New Roman" pitchFamily="18" charset="0"/>
                <a:ea typeface="+mn-ea"/>
                <a:cs typeface="+mn-cs"/>
              </a:rPr>
              <a:t>comunicación</a:t>
            </a:r>
            <a:r>
              <a:rPr lang="es-ES" sz="1200" b="0" i="0" kern="1200" dirty="0">
                <a:solidFill>
                  <a:schemeClr val="tx1"/>
                </a:solidFill>
                <a:effectLst/>
                <a:latin typeface="Times New Roman" pitchFamily="18" charset="0"/>
                <a:ea typeface="+mn-ea"/>
                <a:cs typeface="+mn-cs"/>
              </a:rPr>
              <a:t>. ... Estos factores impiden o dificultan la </a:t>
            </a:r>
            <a:r>
              <a:rPr lang="es-ES" sz="1200" b="1" i="0" kern="1200" dirty="0">
                <a:solidFill>
                  <a:schemeClr val="tx1"/>
                </a:solidFill>
                <a:effectLst/>
                <a:latin typeface="Times New Roman" pitchFamily="18" charset="0"/>
                <a:ea typeface="+mn-ea"/>
                <a:cs typeface="+mn-cs"/>
              </a:rPr>
              <a:t>comunicación</a:t>
            </a:r>
            <a:r>
              <a:rPr lang="es-ES" sz="1200" b="0" i="0" kern="1200" dirty="0">
                <a:solidFill>
                  <a:schemeClr val="tx1"/>
                </a:solidFill>
                <a:effectLst/>
                <a:latin typeface="Times New Roman" pitchFamily="18" charset="0"/>
                <a:ea typeface="+mn-ea"/>
                <a:cs typeface="+mn-cs"/>
              </a:rPr>
              <a:t>, deformando el mensaje u obstaculizando el proceso general de la </a:t>
            </a:r>
            <a:r>
              <a:rPr lang="es-ES" sz="1200" b="1" i="0" kern="1200" dirty="0">
                <a:solidFill>
                  <a:schemeClr val="tx1"/>
                </a:solidFill>
                <a:effectLst/>
                <a:latin typeface="Times New Roman" pitchFamily="18" charset="0"/>
                <a:ea typeface="+mn-ea"/>
                <a:cs typeface="+mn-cs"/>
              </a:rPr>
              <a:t>comunicación</a:t>
            </a:r>
            <a:r>
              <a:rPr lang="es-ES" sz="1200" b="0" i="0" kern="1200" dirty="0">
                <a:solidFill>
                  <a:schemeClr val="tx1"/>
                </a:solidFill>
                <a:effectLst/>
                <a:latin typeface="Times New Roman" pitchFamily="18" charset="0"/>
                <a:ea typeface="+mn-ea"/>
                <a:cs typeface="+mn-cs"/>
              </a:rPr>
              <a:t>.</a:t>
            </a:r>
            <a:r>
              <a:rPr lang="es-ES" sz="1200" b="1" i="0" kern="1200" dirty="0">
                <a:solidFill>
                  <a:schemeClr val="tx1"/>
                </a:solidFill>
                <a:effectLst/>
                <a:latin typeface="Times New Roman" pitchFamily="18" charset="0"/>
                <a:ea typeface="+mn-ea"/>
                <a:cs typeface="+mn-cs"/>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s-ES" sz="1200" b="1" i="0" kern="1200" dirty="0">
                <a:solidFill>
                  <a:schemeClr val="tx1"/>
                </a:solidFill>
                <a:effectLst/>
                <a:latin typeface="Times New Roman" pitchFamily="18" charset="0"/>
                <a:ea typeface="+mn-ea"/>
                <a:cs typeface="+mn-cs"/>
              </a:rPr>
              <a:t>INTERFERENCIA</a:t>
            </a:r>
            <a:r>
              <a:rPr lang="es-ES" sz="1200" b="0" i="0" kern="1200" dirty="0">
                <a:solidFill>
                  <a:schemeClr val="tx1"/>
                </a:solidFill>
                <a:effectLst/>
                <a:latin typeface="Times New Roman" pitchFamily="18" charset="0"/>
                <a:ea typeface="+mn-ea"/>
                <a:cs typeface="+mn-cs"/>
              </a:rPr>
              <a:t>: Es cualquier cosa que altera, modifica o interrumpe la señal cuando viaja a lo largo del canal entre fuente y receptor.</a:t>
            </a:r>
            <a:endParaRPr lang="es-ES" dirty="0"/>
          </a:p>
          <a:p>
            <a:r>
              <a:rPr lang="es-ES" sz="1200" b="1" i="0" kern="1200" dirty="0">
                <a:solidFill>
                  <a:schemeClr val="tx1"/>
                </a:solidFill>
                <a:effectLst/>
                <a:latin typeface="Times New Roman" pitchFamily="18" charset="0"/>
                <a:ea typeface="+mn-ea"/>
                <a:cs typeface="+mn-cs"/>
              </a:rPr>
              <a:t>RUIDO:</a:t>
            </a:r>
            <a:r>
              <a:rPr lang="es-ES" sz="1200" b="0" i="0" kern="1200" dirty="0">
                <a:solidFill>
                  <a:schemeClr val="tx1"/>
                </a:solidFill>
                <a:effectLst/>
                <a:latin typeface="Times New Roman" pitchFamily="18" charset="0"/>
                <a:ea typeface="+mn-ea"/>
                <a:cs typeface="+mn-cs"/>
              </a:rPr>
              <a:t> Se denomina ruido en la comunicación a toda señal no deseada que se mezcla con la señal útil que queremos transmitir.</a:t>
            </a:r>
          </a:p>
        </p:txBody>
      </p:sp>
    </p:spTree>
    <p:extLst>
      <p:ext uri="{BB962C8B-B14F-4D97-AF65-F5344CB8AC3E}">
        <p14:creationId xmlns:p14="http://schemas.microsoft.com/office/powerpoint/2010/main" val="25363390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AR" sz="1800" dirty="0">
                <a:solidFill>
                  <a:srgbClr val="202124"/>
                </a:solidFill>
                <a:effectLst/>
                <a:latin typeface="Arial" panose="020B0604020202020204" pitchFamily="34" charset="0"/>
                <a:ea typeface="Calibri" panose="020F0502020204030204" pitchFamily="34" charset="0"/>
              </a:rPr>
              <a:t>Una conexión </a:t>
            </a:r>
            <a:r>
              <a:rPr lang="es-AR" sz="1800" b="1" dirty="0">
                <a:solidFill>
                  <a:srgbClr val="202124"/>
                </a:solidFill>
                <a:effectLst/>
                <a:latin typeface="Arial" panose="020B0604020202020204" pitchFamily="34" charset="0"/>
                <a:ea typeface="Calibri" panose="020F0502020204030204" pitchFamily="34" charset="0"/>
              </a:rPr>
              <a:t>simétrica</a:t>
            </a:r>
            <a:r>
              <a:rPr lang="es-AR" sz="1800" dirty="0">
                <a:solidFill>
                  <a:srgbClr val="202124"/>
                </a:solidFill>
                <a:effectLst/>
                <a:latin typeface="Arial" panose="020B0604020202020204" pitchFamily="34" charset="0"/>
                <a:ea typeface="Calibri" panose="020F0502020204030204" pitchFamily="34" charset="0"/>
              </a:rPr>
              <a:t> ofrece la misma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de subida que de bajada. Es decir, la misma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con que cargas los datos será de la que dispondrás para bajarlos. En el caso de las conexiones asimétricas, la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de carga será siempre inferior a la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de descarga.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s-AR" sz="1800" dirty="0">
              <a:solidFill>
                <a:srgbClr val="202124"/>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s-AR" sz="1800" dirty="0">
                <a:solidFill>
                  <a:srgbClr val="000000"/>
                </a:solidFill>
                <a:effectLst/>
                <a:latin typeface="Arial" panose="020B0604020202020204" pitchFamily="34" charset="0"/>
                <a:ea typeface="Calibri" panose="020F0502020204030204" pitchFamily="34" charset="0"/>
              </a:rPr>
              <a:t>El DSL asimétrico (ADSL) ofrece mucho más ancho de banda para las descargas al sacrificar el ancho de banda disponible para las cargas. Por el contrario, el DSL simétrico (HDSL) soporta el mismo ancho de banda en ambas direcciones. Los servicios de Internet para uso doméstico normalmente soportan ADSL porque los usuarios típicos de Internet tienden a descargar muchos más datos de los que cargan.</a:t>
            </a:r>
            <a:endParaRPr lang="es-ES" sz="1800" dirty="0">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s-ES" sz="1800" dirty="0">
              <a:effectLst/>
              <a:latin typeface="Arial" panose="020B0604020202020204" pitchFamily="34" charset="0"/>
              <a:ea typeface="Calibri" panose="020F0502020204030204" pitchFamily="34" charset="0"/>
            </a:endParaRPr>
          </a:p>
          <a:p>
            <a:endParaRPr lang="es-ES" dirty="0"/>
          </a:p>
          <a:p>
            <a:endParaRPr lang="es-ES" dirty="0"/>
          </a:p>
        </p:txBody>
      </p:sp>
      <p:sp>
        <p:nvSpPr>
          <p:cNvPr id="4" name="Marcador de número de diapositiva 3"/>
          <p:cNvSpPr>
            <a:spLocks noGrp="1"/>
          </p:cNvSpPr>
          <p:nvPr>
            <p:ph type="sldNum" sz="quarter" idx="10"/>
          </p:nvPr>
        </p:nvSpPr>
        <p:spPr/>
        <p:txBody>
          <a:bodyPr/>
          <a:lstStyle/>
          <a:p>
            <a:pPr>
              <a:defRPr/>
            </a:pPr>
            <a:fld id="{FFFA02FE-7E72-48FC-96F6-BEC9863956D7}" type="slidenum">
              <a:rPr lang="es-ES_tradnl" smtClean="0"/>
              <a:pPr>
                <a:defRPr/>
              </a:pPr>
              <a:t>52</a:t>
            </a:fld>
            <a:endParaRPr lang="es-ES_tradnl"/>
          </a:p>
        </p:txBody>
      </p:sp>
    </p:spTree>
    <p:extLst>
      <p:ext uri="{BB962C8B-B14F-4D97-AF65-F5344CB8AC3E}">
        <p14:creationId xmlns:p14="http://schemas.microsoft.com/office/powerpoint/2010/main" val="15062024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AR" sz="1800" dirty="0">
                <a:solidFill>
                  <a:srgbClr val="202124"/>
                </a:solidFill>
                <a:effectLst/>
                <a:latin typeface="Arial" panose="020B0604020202020204" pitchFamily="34" charset="0"/>
                <a:ea typeface="Calibri" panose="020F0502020204030204" pitchFamily="34" charset="0"/>
              </a:rPr>
              <a:t>Una conexión </a:t>
            </a:r>
            <a:r>
              <a:rPr lang="es-AR" sz="1800" b="1" dirty="0">
                <a:solidFill>
                  <a:srgbClr val="202124"/>
                </a:solidFill>
                <a:effectLst/>
                <a:latin typeface="Arial" panose="020B0604020202020204" pitchFamily="34" charset="0"/>
                <a:ea typeface="Calibri" panose="020F0502020204030204" pitchFamily="34" charset="0"/>
              </a:rPr>
              <a:t>simétrica</a:t>
            </a:r>
            <a:r>
              <a:rPr lang="es-AR" sz="1800" dirty="0">
                <a:solidFill>
                  <a:srgbClr val="202124"/>
                </a:solidFill>
                <a:effectLst/>
                <a:latin typeface="Arial" panose="020B0604020202020204" pitchFamily="34" charset="0"/>
                <a:ea typeface="Calibri" panose="020F0502020204030204" pitchFamily="34" charset="0"/>
              </a:rPr>
              <a:t> ofrece la misma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de subida que de bajada. Es decir, la misma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con que cargas los datos será de la que dispondrás para bajarlos. En el caso de las conexiones asimétricas, la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de carga será siempre inferior a la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de descarga.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s-AR" sz="1800" dirty="0">
              <a:solidFill>
                <a:srgbClr val="202124"/>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s-AR" sz="1800" dirty="0">
                <a:solidFill>
                  <a:srgbClr val="000000"/>
                </a:solidFill>
                <a:effectLst/>
                <a:latin typeface="Arial" panose="020B0604020202020204" pitchFamily="34" charset="0"/>
                <a:ea typeface="Calibri" panose="020F0502020204030204" pitchFamily="34" charset="0"/>
              </a:rPr>
              <a:t>El DSL asimétrico (ADSL) ofrece mucho más ancho de banda para las descargas al sacrificar el ancho de banda disponible para las cargas. Por el contrario, el DSL simétrico (HDSL) soporta el mismo ancho de banda en ambas direcciones. Los servicios de Internet para uso doméstico normalmente soportan ADSL porque los usuarios típicos de Internet tienden a descargar muchos más datos de los que cargan.</a:t>
            </a:r>
            <a:endParaRPr lang="es-ES" sz="1800" dirty="0">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s-ES" sz="1800" dirty="0">
              <a:effectLst/>
              <a:latin typeface="Arial" panose="020B0604020202020204" pitchFamily="34" charset="0"/>
              <a:ea typeface="Calibri" panose="020F0502020204030204" pitchFamily="34" charset="0"/>
            </a:endParaRPr>
          </a:p>
          <a:p>
            <a:endParaRPr lang="es-ES" dirty="0"/>
          </a:p>
          <a:p>
            <a:endParaRPr lang="es-ES" dirty="0"/>
          </a:p>
        </p:txBody>
      </p:sp>
      <p:sp>
        <p:nvSpPr>
          <p:cNvPr id="4" name="Marcador de número de diapositiva 3"/>
          <p:cNvSpPr>
            <a:spLocks noGrp="1"/>
          </p:cNvSpPr>
          <p:nvPr>
            <p:ph type="sldNum" sz="quarter" idx="10"/>
          </p:nvPr>
        </p:nvSpPr>
        <p:spPr/>
        <p:txBody>
          <a:bodyPr/>
          <a:lstStyle/>
          <a:p>
            <a:pPr>
              <a:defRPr/>
            </a:pPr>
            <a:fld id="{FFFA02FE-7E72-48FC-96F6-BEC9863956D7}" type="slidenum">
              <a:rPr lang="es-ES_tradnl" smtClean="0"/>
              <a:pPr>
                <a:defRPr/>
              </a:pPr>
              <a:t>53</a:t>
            </a:fld>
            <a:endParaRPr lang="es-ES_tradnl"/>
          </a:p>
        </p:txBody>
      </p:sp>
    </p:spTree>
    <p:extLst>
      <p:ext uri="{BB962C8B-B14F-4D97-AF65-F5344CB8AC3E}">
        <p14:creationId xmlns:p14="http://schemas.microsoft.com/office/powerpoint/2010/main" val="29399747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FFFA02FE-7E72-48FC-96F6-BEC9863956D7}" type="slidenum">
              <a:rPr lang="es-ES_tradnl" smtClean="0"/>
              <a:pPr>
                <a:defRPr/>
              </a:pPr>
              <a:t>56</a:t>
            </a:fld>
            <a:endParaRPr lang="es-ES_tradnl"/>
          </a:p>
        </p:txBody>
      </p:sp>
    </p:spTree>
    <p:extLst>
      <p:ext uri="{BB962C8B-B14F-4D97-AF65-F5344CB8AC3E}">
        <p14:creationId xmlns:p14="http://schemas.microsoft.com/office/powerpoint/2010/main" val="22774303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b="1" kern="1200" dirty="0">
                <a:solidFill>
                  <a:schemeClr val="tx1"/>
                </a:solidFill>
                <a:effectLst/>
                <a:latin typeface="Times New Roman" pitchFamily="18" charset="0"/>
                <a:ea typeface="+mn-ea"/>
                <a:cs typeface="+mn-cs"/>
              </a:rPr>
              <a:t>Tasa de Error</a:t>
            </a:r>
            <a:endParaRPr lang="es-ES" sz="1200" kern="1200" dirty="0">
              <a:solidFill>
                <a:schemeClr val="tx1"/>
              </a:solidFill>
              <a:effectLst/>
              <a:latin typeface="Times New Roman" pitchFamily="18" charset="0"/>
              <a:ea typeface="+mn-ea"/>
              <a:cs typeface="+mn-cs"/>
            </a:endParaRPr>
          </a:p>
          <a:p>
            <a:r>
              <a:rPr lang="es-ES" sz="1200" kern="1200" dirty="0">
                <a:solidFill>
                  <a:schemeClr val="tx1"/>
                </a:solidFill>
                <a:effectLst/>
                <a:latin typeface="Times New Roman" pitchFamily="18" charset="0"/>
                <a:ea typeface="+mn-ea"/>
                <a:cs typeface="+mn-cs"/>
              </a:rPr>
              <a:t> </a:t>
            </a:r>
          </a:p>
          <a:p>
            <a:r>
              <a:rPr lang="es-ES" sz="1200" kern="1200" dirty="0">
                <a:solidFill>
                  <a:schemeClr val="tx1"/>
                </a:solidFill>
                <a:effectLst/>
                <a:latin typeface="Times New Roman" pitchFamily="18" charset="0"/>
                <a:ea typeface="+mn-ea"/>
                <a:cs typeface="+mn-cs"/>
              </a:rPr>
              <a:t>La tasa de errores está relacionada con la cantidad de bits transmitidos de manera errónea en una sesión de transmisión de datos. La transmisión puede ser efectuada a través de medios analógicos o digitales, pero la tasa de errores está referida siempre a la recepción en forma digital de los datos en el receptor</a:t>
            </a:r>
          </a:p>
          <a:p>
            <a:r>
              <a:rPr lang="es-ES" sz="1200" b="1" kern="1200" dirty="0">
                <a:solidFill>
                  <a:schemeClr val="tx1"/>
                </a:solidFill>
                <a:effectLst/>
                <a:latin typeface="Times New Roman" pitchFamily="18" charset="0"/>
                <a:ea typeface="+mn-ea"/>
                <a:cs typeface="+mn-cs"/>
              </a:rPr>
              <a:t> </a:t>
            </a:r>
            <a:endParaRPr lang="es-ES" sz="1200" kern="1200" dirty="0">
              <a:solidFill>
                <a:schemeClr val="tx1"/>
              </a:solidFill>
              <a:effectLst/>
              <a:latin typeface="Times New Roman" pitchFamily="18" charset="0"/>
              <a:ea typeface="+mn-ea"/>
              <a:cs typeface="+mn-cs"/>
            </a:endParaRPr>
          </a:p>
          <a:p>
            <a:r>
              <a:rPr lang="es-ES" sz="1200" b="1" kern="1200" dirty="0">
                <a:solidFill>
                  <a:schemeClr val="tx1"/>
                </a:solidFill>
                <a:effectLst/>
                <a:latin typeface="Times New Roman" pitchFamily="18" charset="0"/>
                <a:ea typeface="+mn-ea"/>
                <a:cs typeface="+mn-cs"/>
              </a:rPr>
              <a:t>Se denomina tasa de errores sobre un equipo terminal de datos, que actúa como receptor, a la relación entre los bits recibidos de manera errónea respecto a la cantidad total de bits transmitidos.</a:t>
            </a:r>
            <a:endParaRPr lang="es-ES" sz="1200" kern="1200" dirty="0">
              <a:solidFill>
                <a:schemeClr val="tx1"/>
              </a:solidFill>
              <a:effectLst/>
              <a:latin typeface="Times New Roman" pitchFamily="18" charset="0"/>
              <a:ea typeface="+mn-ea"/>
              <a:cs typeface="+mn-cs"/>
            </a:endParaRPr>
          </a:p>
          <a:p>
            <a:r>
              <a:rPr lang="es-ES" sz="1200" kern="1200" dirty="0">
                <a:solidFill>
                  <a:schemeClr val="tx1"/>
                </a:solidFill>
                <a:effectLst/>
                <a:latin typeface="Times New Roman" pitchFamily="18" charset="0"/>
                <a:ea typeface="+mn-ea"/>
                <a:cs typeface="+mn-cs"/>
              </a:rPr>
              <a:t> </a:t>
            </a:r>
          </a:p>
        </p:txBody>
      </p:sp>
      <p:sp>
        <p:nvSpPr>
          <p:cNvPr id="4" name="3 Marcador de número de diapositiva"/>
          <p:cNvSpPr>
            <a:spLocks noGrp="1"/>
          </p:cNvSpPr>
          <p:nvPr>
            <p:ph type="sldNum" sz="quarter" idx="10"/>
          </p:nvPr>
        </p:nvSpPr>
        <p:spPr/>
        <p:txBody>
          <a:bodyPr/>
          <a:lstStyle/>
          <a:p>
            <a:pPr>
              <a:defRPr/>
            </a:pPr>
            <a:fld id="{ADCE115C-67B5-482A-9B53-338007A3D5CA}" type="slidenum">
              <a:rPr lang="es-ES_tradnl" smtClean="0"/>
              <a:pPr>
                <a:defRPr/>
              </a:pPr>
              <a:t>57</a:t>
            </a:fld>
            <a:endParaRPr lang="es-ES_tradnl"/>
          </a:p>
        </p:txBody>
      </p:sp>
    </p:spTree>
    <p:extLst>
      <p:ext uri="{BB962C8B-B14F-4D97-AF65-F5344CB8AC3E}">
        <p14:creationId xmlns:p14="http://schemas.microsoft.com/office/powerpoint/2010/main" val="8718974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108A6A9-DDE5-4B36-8DB7-3F3CC83512D5}" type="slidenum">
              <a:rPr lang="es-ES_tradnl" smtClean="0"/>
              <a:pPr/>
              <a:t>58</a:t>
            </a:fld>
            <a:endParaRPr lang="es-ES_tradnl"/>
          </a:p>
        </p:txBody>
      </p:sp>
      <p:sp>
        <p:nvSpPr>
          <p:cNvPr id="103427" name="Rectangle 2"/>
          <p:cNvSpPr>
            <a:spLocks noGrp="1" noRot="1" noChangeAspect="1" noChangeArrowheads="1" noTextEdit="1"/>
          </p:cNvSpPr>
          <p:nvPr>
            <p:ph type="sldImg"/>
          </p:nvPr>
        </p:nvSpPr>
        <p:spPr>
          <a:xfrm>
            <a:off x="1143000" y="685800"/>
            <a:ext cx="4572000" cy="3429000"/>
          </a:xfrm>
          <a:ln/>
        </p:spPr>
      </p:sp>
      <p:sp>
        <p:nvSpPr>
          <p:cNvPr id="103428" name="Rectangle 3"/>
          <p:cNvSpPr>
            <a:spLocks noGrp="1" noChangeArrowheads="1"/>
          </p:cNvSpPr>
          <p:nvPr>
            <p:ph type="body" idx="1"/>
          </p:nvPr>
        </p:nvSpPr>
        <p:spPr>
          <a:noFill/>
          <a:ln/>
        </p:spPr>
        <p:txBody>
          <a:bodyPr/>
          <a:lstStyle/>
          <a:p>
            <a:pPr marL="685800" lvl="1" indent="-228600"/>
            <a:r>
              <a:rPr lang="es-ES" sz="1200" b="0" i="0" kern="1200" dirty="0">
                <a:solidFill>
                  <a:schemeClr val="tx1"/>
                </a:solidFill>
                <a:effectLst/>
                <a:latin typeface="Times New Roman" pitchFamily="18" charset="0"/>
                <a:ea typeface="+mn-ea"/>
                <a:cs typeface="+mn-cs"/>
              </a:rPr>
              <a:t>Un códec es un programa o dispositivo hardware capaz de codificar o decodificar una señal o flujo de datos digitales. Códec es un acrónimo de codificador-decodificador o, menos comúnmente, compresor-descompresor</a:t>
            </a:r>
            <a:endParaRPr lang="es-AR" b="1" dirty="0"/>
          </a:p>
          <a:p>
            <a:pPr marL="685800" lvl="1" indent="-228600"/>
            <a:endParaRPr lang="es-AR" b="1" dirty="0"/>
          </a:p>
          <a:p>
            <a:pPr marL="685800" lvl="1" indent="-228600"/>
            <a:r>
              <a:rPr lang="es-AR" b="1" dirty="0" err="1"/>
              <a:t>Codec</a:t>
            </a:r>
            <a:endParaRPr lang="en-US" b="1" dirty="0"/>
          </a:p>
          <a:p>
            <a:pPr marL="685800" lvl="1" indent="-228600"/>
            <a:r>
              <a:rPr lang="es-AR" dirty="0"/>
              <a:t>	Es una abreviatura de Codificador-Decodificador. Describe una especificación implementada en software, hardware o una combinación de ambos, capaz de transformar un archivo con un flujo de datos (</a:t>
            </a:r>
            <a:r>
              <a:rPr lang="es-AR" dirty="0" err="1"/>
              <a:t>stream</a:t>
            </a:r>
            <a:r>
              <a:rPr lang="es-AR" dirty="0"/>
              <a:t>) o una señal. Los </a:t>
            </a:r>
            <a:r>
              <a:rPr lang="es-AR" dirty="0" err="1"/>
              <a:t>codecs</a:t>
            </a:r>
            <a:r>
              <a:rPr lang="es-AR" dirty="0"/>
              <a:t> pueden codificar el flujo o la señal (a menudo para la transmisión, el almacenaje o el cifrado) y recuperarlo o descifrarlo del mismo modo para la reproducción o la manipulación en un formato más apropiado para estas operaciones. Los </a:t>
            </a:r>
            <a:r>
              <a:rPr lang="es-AR" dirty="0" err="1"/>
              <a:t>codecs</a:t>
            </a:r>
            <a:r>
              <a:rPr lang="es-AR" dirty="0"/>
              <a:t> son usados a menudo en videoconferencias y emisiones de medios de comunicación.</a:t>
            </a:r>
          </a:p>
          <a:p>
            <a:pPr marL="228600" indent="-228600"/>
            <a:r>
              <a:rPr lang="es-AR" dirty="0"/>
              <a:t>Típicamente los códec tienen un procesamiento asimétrico, es decir que están diseñados para descomprimir video más rápido que lo que tarda en comprimirlo. Esto beneficia al </a:t>
            </a:r>
            <a:r>
              <a:rPr lang="es-AR" dirty="0" err="1"/>
              <a:t>play</a:t>
            </a:r>
            <a:r>
              <a:rPr lang="es-AR" dirty="0"/>
              <a:t> back (reproducción de archivos guardados en un file </a:t>
            </a:r>
            <a:r>
              <a:rPr lang="es-AR" dirty="0" err="1"/>
              <a:t>system</a:t>
            </a:r>
            <a:r>
              <a:rPr lang="es-AR" dirty="0"/>
              <a:t>) de un video en tiempo real. </a:t>
            </a:r>
          </a:p>
          <a:p>
            <a:pPr marL="228600" indent="-228600"/>
            <a:r>
              <a:rPr lang="es-AR" dirty="0"/>
              <a:t>	La mayor parte de los </a:t>
            </a:r>
            <a:r>
              <a:rPr lang="es-AR" dirty="0" err="1"/>
              <a:t>codecs</a:t>
            </a:r>
            <a:r>
              <a:rPr lang="es-AR" dirty="0"/>
              <a:t> provoca pérdidas de información para conseguir un tamaño lo más pequeño posible del archivo destino. Hay también </a:t>
            </a:r>
            <a:r>
              <a:rPr lang="es-AR" dirty="0" err="1"/>
              <a:t>codecs</a:t>
            </a:r>
            <a:r>
              <a:rPr lang="es-AR" dirty="0"/>
              <a:t> sin pérdidas, pero en la mayor parte de aplicaciones prácticas, para un aumento casi imperceptible de la calidad no merece la pena un aumento considerable del tamaño de los datos. La excepción es si los datos sufrirán otros tratamientos en el futuro. En este caso, una codificación repetida con pérdidas a la larga dañaría demasiado la calidad.</a:t>
            </a:r>
          </a:p>
          <a:p>
            <a:pPr marL="228600" indent="-228600"/>
            <a:r>
              <a:rPr lang="es-AR" dirty="0"/>
              <a:t>	Muchos archivos multimedia contienen tanto datos de audio como de vídeo, y a menudo alguna referencia que permite la sincronización del audio y el vídeo. Cada uno de estos tres flujos de datos puede ser manejado con programas, procesos, o hardware diferentes; pero para que estos </a:t>
            </a:r>
            <a:r>
              <a:rPr lang="es-AR" dirty="0" err="1"/>
              <a:t>streams</a:t>
            </a:r>
            <a:r>
              <a:rPr lang="es-AR" dirty="0"/>
              <a:t> sean útiles para almacenarlos o transmitirlos, deben ser encapsulados juntos. Esta función es realizada por un formato de archivo de vídeo (contenedor), como .</a:t>
            </a:r>
            <a:r>
              <a:rPr lang="es-AR" dirty="0" err="1"/>
              <a:t>mpg</a:t>
            </a:r>
            <a:r>
              <a:rPr lang="es-AR" dirty="0"/>
              <a:t>, .</a:t>
            </a:r>
            <a:r>
              <a:rPr lang="es-AR" dirty="0" err="1"/>
              <a:t>avi</a:t>
            </a:r>
            <a:r>
              <a:rPr lang="es-AR" dirty="0"/>
              <a:t>, .</a:t>
            </a:r>
            <a:r>
              <a:rPr lang="es-AR" dirty="0" err="1"/>
              <a:t>mov</a:t>
            </a:r>
            <a:r>
              <a:rPr lang="es-AR" dirty="0"/>
              <a:t>, .mp4, .</a:t>
            </a:r>
            <a:r>
              <a:rPr lang="es-AR" dirty="0" err="1"/>
              <a:t>rm</a:t>
            </a:r>
            <a:r>
              <a:rPr lang="es-AR" dirty="0"/>
              <a:t> o </a:t>
            </a:r>
            <a:r>
              <a:rPr lang="es-AR" dirty="0" err="1"/>
              <a:t>wmv</a:t>
            </a:r>
            <a:r>
              <a:rPr lang="es-AR" dirty="0"/>
              <a:t>. Algunos de estos formatos están limitados a contener </a:t>
            </a:r>
            <a:r>
              <a:rPr lang="es-AR" dirty="0" err="1"/>
              <a:t>streams</a:t>
            </a:r>
            <a:r>
              <a:rPr lang="es-AR" dirty="0"/>
              <a:t> que se reducen a un pequeño juego de </a:t>
            </a:r>
            <a:r>
              <a:rPr lang="es-AR" dirty="0" err="1"/>
              <a:t>codecs</a:t>
            </a:r>
            <a:r>
              <a:rPr lang="es-AR" dirty="0"/>
              <a:t>, mientras otros son usados para objetivos más generales.</a:t>
            </a:r>
          </a:p>
          <a:p>
            <a:pPr marL="228600" indent="-228600"/>
            <a:r>
              <a:rPr lang="es-AR" dirty="0"/>
              <a:t>De las transformaciones ofrecidas por los </a:t>
            </a:r>
            <a:r>
              <a:rPr lang="es-AR" dirty="0" err="1"/>
              <a:t>codecs</a:t>
            </a:r>
            <a:r>
              <a:rPr lang="es-AR" dirty="0"/>
              <a:t>, se utilizan las más comunes para conseguir:</a:t>
            </a:r>
          </a:p>
          <a:p>
            <a:pPr marL="228600" indent="-228600"/>
            <a:r>
              <a:rPr lang="es-AR" dirty="0"/>
              <a:t>Transmisión: Convertir una señal de analógica a digital y viceversa</a:t>
            </a:r>
            <a:endParaRPr lang="es-AR" dirty="0">
              <a:hlinkClick r:id="" action="ppaction://noaction"/>
            </a:endParaRPr>
          </a:p>
          <a:p>
            <a:pPr marL="228600" indent="-228600"/>
            <a:r>
              <a:rPr lang="es-AR" dirty="0">
                <a:hlinkClick r:id="" action="ppaction://noaction"/>
              </a:rPr>
              <a:t>Compresión</a:t>
            </a:r>
            <a:r>
              <a:rPr lang="es-AR" dirty="0"/>
              <a:t>: Comprimir y descomprimir datos, para maximizar el provecho de dispositivos de almacenaje</a:t>
            </a:r>
          </a:p>
          <a:p>
            <a:pPr marL="228600" indent="-228600"/>
            <a:r>
              <a:rPr lang="es-AR" dirty="0"/>
              <a:t>Encriptación: Convertir datos a un formato legible solo mediante contraseña, para administrar el acceso informático</a:t>
            </a:r>
            <a:endParaRPr lang="es-E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6E56C9C3-B533-4E8C-B1D7-BF1959ABD825}" type="slidenum">
              <a:rPr lang="es-ES_tradnl" smtClean="0"/>
              <a:pPr/>
              <a:t>59</a:t>
            </a:fld>
            <a:endParaRPr lang="es-ES_tradnl"/>
          </a:p>
        </p:txBody>
      </p:sp>
      <p:sp>
        <p:nvSpPr>
          <p:cNvPr id="104451" name="Rectangle 2"/>
          <p:cNvSpPr>
            <a:spLocks noGrp="1" noRot="1" noChangeAspect="1" noChangeArrowheads="1" noTextEdit="1"/>
          </p:cNvSpPr>
          <p:nvPr>
            <p:ph type="sldImg"/>
          </p:nvPr>
        </p:nvSpPr>
        <p:spPr>
          <a:xfrm>
            <a:off x="1143000" y="685800"/>
            <a:ext cx="4572000" cy="3429000"/>
          </a:xfrm>
          <a:ln/>
        </p:spPr>
      </p:sp>
      <p:sp>
        <p:nvSpPr>
          <p:cNvPr id="104452" name="Rectangle 3"/>
          <p:cNvSpPr>
            <a:spLocks noGrp="1" noChangeArrowheads="1"/>
          </p:cNvSpPr>
          <p:nvPr>
            <p:ph type="body" idx="1"/>
          </p:nvPr>
        </p:nvSpPr>
        <p:spPr>
          <a:noFill/>
          <a:ln/>
        </p:spPr>
        <p:txBody>
          <a:bodyPr/>
          <a:lstStyle/>
          <a:p>
            <a:pPr marL="685800" lvl="1" indent="-228600"/>
            <a:r>
              <a:rPr lang="es-AR" b="1" dirty="0" err="1"/>
              <a:t>Codec</a:t>
            </a:r>
            <a:endParaRPr lang="en-US" b="1" dirty="0"/>
          </a:p>
          <a:p>
            <a:pPr marL="685800" lvl="1" indent="-228600"/>
            <a:r>
              <a:rPr lang="es-AR" dirty="0"/>
              <a:t>	Es una abreviatura de Codificador-Decodificador. Describe una especificación implementada en software, hardware o una combinación de ambos, capaz de transformar un archivo con un flujo de datos (</a:t>
            </a:r>
            <a:r>
              <a:rPr lang="es-AR" dirty="0" err="1"/>
              <a:t>stream</a:t>
            </a:r>
            <a:r>
              <a:rPr lang="es-AR" dirty="0"/>
              <a:t>) o una señal. Los </a:t>
            </a:r>
            <a:r>
              <a:rPr lang="es-AR" dirty="0" err="1"/>
              <a:t>codecs</a:t>
            </a:r>
            <a:r>
              <a:rPr lang="es-AR" dirty="0"/>
              <a:t> pueden codificar el flujo o la señal (a menudo para la transmisión, el almacenaje o el cifrado) y recuperarlo o descifrarlo del mismo modo para la reproducción o la manipulación en un formato más apropiado para estas operaciones. Los </a:t>
            </a:r>
            <a:r>
              <a:rPr lang="es-AR" dirty="0" err="1"/>
              <a:t>codecs</a:t>
            </a:r>
            <a:r>
              <a:rPr lang="es-AR" dirty="0"/>
              <a:t> Típicamente los códec tienen un procesamiento asimétrico, es decir que están diseñados para descomprimir video más rápido que lo que tarda en comprimirlo. Esto beneficia al </a:t>
            </a:r>
            <a:r>
              <a:rPr lang="es-AR" dirty="0" err="1"/>
              <a:t>play</a:t>
            </a:r>
            <a:r>
              <a:rPr lang="es-AR" dirty="0"/>
              <a:t> back (reproducción de archivos guardados en un file </a:t>
            </a:r>
            <a:r>
              <a:rPr lang="es-AR" dirty="0" err="1"/>
              <a:t>system</a:t>
            </a:r>
            <a:r>
              <a:rPr lang="es-AR" dirty="0"/>
              <a:t>) de un video en tiempo real. </a:t>
            </a:r>
          </a:p>
          <a:p>
            <a:pPr marL="228600" indent="-228600"/>
            <a:r>
              <a:rPr lang="es-AR" dirty="0"/>
              <a:t>	La mayor parte de los </a:t>
            </a:r>
            <a:r>
              <a:rPr lang="es-AR" dirty="0" err="1"/>
              <a:t>codecs</a:t>
            </a:r>
            <a:r>
              <a:rPr lang="es-AR" dirty="0"/>
              <a:t> provoca pérdidas de información para conseguir un tamaño lo más pequeño posible del archivo destino. Hay también </a:t>
            </a:r>
            <a:r>
              <a:rPr lang="es-AR" dirty="0" err="1"/>
              <a:t>codecs</a:t>
            </a:r>
            <a:r>
              <a:rPr lang="es-AR" dirty="0"/>
              <a:t> sin pérdidas, pero en la mayor parte de aplicaciones prácticas, para un aumento casi imperceptible de la calidad no merece la pena un aumento considerable del tamaño de los datos. La excepción es si los datos sufrirán otros tratamientos en el futuro. En este caso, una codificación repetida con pérdidas a la larga dañaría demasiado la calidad.</a:t>
            </a:r>
          </a:p>
          <a:p>
            <a:pPr marL="228600" indent="-228600"/>
            <a:r>
              <a:rPr lang="es-AR" dirty="0"/>
              <a:t>	Muchos archivos multimedia contienen tanto datos de audio como de vídeo, y a menudo alguna referencia que permite la sincronización del audio y el vídeo. Cada uno de estos tres flujos de datos puede ser manejado con programas, procesos, o hardware diferentes; pero para que estos </a:t>
            </a:r>
            <a:r>
              <a:rPr lang="es-AR" dirty="0" err="1"/>
              <a:t>streams</a:t>
            </a:r>
            <a:r>
              <a:rPr lang="es-AR" dirty="0"/>
              <a:t> sean útiles para almacenarlos o transmitirlos, deben ser encapsulados juntos. Esta función es realizada por un formato de archivo de vídeo (contenedor), como .</a:t>
            </a:r>
            <a:r>
              <a:rPr lang="es-AR" dirty="0" err="1"/>
              <a:t>mpg</a:t>
            </a:r>
            <a:r>
              <a:rPr lang="es-AR" dirty="0"/>
              <a:t>, .</a:t>
            </a:r>
            <a:r>
              <a:rPr lang="es-AR" dirty="0" err="1"/>
              <a:t>avi</a:t>
            </a:r>
            <a:r>
              <a:rPr lang="es-AR" dirty="0"/>
              <a:t>, .</a:t>
            </a:r>
            <a:r>
              <a:rPr lang="es-AR" dirty="0" err="1"/>
              <a:t>mov</a:t>
            </a:r>
            <a:r>
              <a:rPr lang="es-AR" dirty="0"/>
              <a:t>, .mp4, .</a:t>
            </a:r>
            <a:r>
              <a:rPr lang="es-AR" dirty="0" err="1"/>
              <a:t>rm</a:t>
            </a:r>
            <a:r>
              <a:rPr lang="es-AR" dirty="0"/>
              <a:t> o </a:t>
            </a:r>
            <a:r>
              <a:rPr lang="es-AR" dirty="0" err="1"/>
              <a:t>wmv</a:t>
            </a:r>
            <a:r>
              <a:rPr lang="es-AR" dirty="0"/>
              <a:t>. Algunos de estos formatos están limitados a contener </a:t>
            </a:r>
            <a:r>
              <a:rPr lang="es-AR" dirty="0" err="1"/>
              <a:t>streams</a:t>
            </a:r>
            <a:r>
              <a:rPr lang="es-AR" dirty="0"/>
              <a:t> que se reducen a un pequeño juego de </a:t>
            </a:r>
            <a:r>
              <a:rPr lang="es-AR" dirty="0" err="1"/>
              <a:t>codecs</a:t>
            </a:r>
            <a:r>
              <a:rPr lang="es-AR" dirty="0"/>
              <a:t>, mientras otros son usados para objetivos más generales.</a:t>
            </a:r>
          </a:p>
          <a:p>
            <a:pPr marL="228600" indent="-228600"/>
            <a:r>
              <a:rPr lang="es-AR" dirty="0"/>
              <a:t>De las transformaciones ofrecidas por los </a:t>
            </a:r>
            <a:r>
              <a:rPr lang="es-AR" dirty="0" err="1"/>
              <a:t>codecs</a:t>
            </a:r>
            <a:r>
              <a:rPr lang="es-AR" dirty="0"/>
              <a:t>, se utilizan las más comunes para conseguir:</a:t>
            </a:r>
          </a:p>
          <a:p>
            <a:pPr marL="228600" indent="-228600"/>
            <a:r>
              <a:rPr lang="es-AR" dirty="0"/>
              <a:t>Transmisión: Convertir una señal de analógica a digital y viceversa</a:t>
            </a:r>
          </a:p>
          <a:p>
            <a:pPr marL="228600" indent="-228600"/>
            <a:r>
              <a:rPr lang="es-AR" dirty="0"/>
              <a:t>Compresión :Comprimir y descomprimir datos, para maximizar el provecho de dispositivos de almacenaje</a:t>
            </a:r>
          </a:p>
          <a:p>
            <a:pPr marL="228600" indent="-228600"/>
            <a:r>
              <a:rPr lang="es-AR" dirty="0"/>
              <a:t>Encriptación: Convertir datos a un formato legible solo mediante contraseña, para administrar el acceso informático</a:t>
            </a:r>
            <a:endParaRPr lang="es-E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5FCB60F-765E-40D1-8788-80E56A612E42}" type="slidenum">
              <a:rPr lang="es-ES_tradnl" smtClean="0"/>
              <a:pPr/>
              <a:t>60</a:t>
            </a:fld>
            <a:endParaRPr lang="es-ES_tradnl"/>
          </a:p>
        </p:txBody>
      </p:sp>
    </p:spTree>
    <p:extLst>
      <p:ext uri="{BB962C8B-B14F-4D97-AF65-F5344CB8AC3E}">
        <p14:creationId xmlns:p14="http://schemas.microsoft.com/office/powerpoint/2010/main" val="2613563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C770562D-B8F1-4537-8A30-E4966DF8C0FD}" type="slidenum">
              <a:rPr lang="es-ES_tradnl" smtClean="0"/>
              <a:pPr/>
              <a:t>6</a:t>
            </a:fld>
            <a:endParaRPr lang="es-ES_tradnl"/>
          </a:p>
        </p:txBody>
      </p:sp>
      <p:sp>
        <p:nvSpPr>
          <p:cNvPr id="58371" name="Rectangle 2"/>
          <p:cNvSpPr>
            <a:spLocks noGrp="1" noRot="1" noChangeAspect="1" noChangeArrowheads="1" noTextEdit="1"/>
          </p:cNvSpPr>
          <p:nvPr>
            <p:ph type="sldImg"/>
          </p:nvPr>
        </p:nvSpPr>
        <p:spPr>
          <a:xfrm>
            <a:off x="1143000" y="685800"/>
            <a:ext cx="4572000" cy="3429000"/>
          </a:xfrm>
          <a:ln/>
        </p:spPr>
      </p:sp>
      <p:sp>
        <p:nvSpPr>
          <p:cNvPr id="5837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730A50C9-2E47-4B81-BFD6-77801468D8C1}" type="slidenum">
              <a:rPr lang="es-ES_tradnl" smtClean="0"/>
              <a:pPr/>
              <a:t>7</a:t>
            </a:fld>
            <a:endParaRPr lang="es-ES_tradnl"/>
          </a:p>
        </p:txBody>
      </p:sp>
      <p:sp>
        <p:nvSpPr>
          <p:cNvPr id="59395" name="Rectangle 2"/>
          <p:cNvSpPr>
            <a:spLocks noGrp="1" noRot="1" noChangeAspect="1" noChangeArrowheads="1" noTextEdit="1"/>
          </p:cNvSpPr>
          <p:nvPr>
            <p:ph type="sldImg"/>
          </p:nvPr>
        </p:nvSpPr>
        <p:spPr>
          <a:xfrm>
            <a:off x="1143000" y="685800"/>
            <a:ext cx="4572000" cy="3429000"/>
          </a:xfrm>
          <a:ln/>
        </p:spPr>
      </p:sp>
      <p:sp>
        <p:nvSpPr>
          <p:cNvPr id="59396" name="Rectangle 3"/>
          <p:cNvSpPr>
            <a:spLocks noGrp="1" noChangeArrowheads="1"/>
          </p:cNvSpPr>
          <p:nvPr>
            <p:ph type="body" idx="1"/>
          </p:nvPr>
        </p:nvSpPr>
        <p:spPr>
          <a:noFill/>
          <a:ln/>
        </p:spPr>
        <p:txBody>
          <a:bodyPr/>
          <a:lstStyle/>
          <a:p>
            <a:endParaRPr lang="es-E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A53F63F7-2000-4169-9C0B-FE9BFDCAFB13}" type="slidenum">
              <a:rPr lang="es-ES_tradnl" smtClean="0"/>
              <a:pPr/>
              <a:t>8</a:t>
            </a:fld>
            <a:endParaRPr lang="es-ES_tradnl"/>
          </a:p>
        </p:txBody>
      </p:sp>
      <p:sp>
        <p:nvSpPr>
          <p:cNvPr id="60419" name="Rectangle 2"/>
          <p:cNvSpPr>
            <a:spLocks noGrp="1" noRot="1" noChangeAspect="1" noChangeArrowheads="1" noTextEdit="1"/>
          </p:cNvSpPr>
          <p:nvPr>
            <p:ph type="sldImg"/>
          </p:nvPr>
        </p:nvSpPr>
        <p:spPr>
          <a:xfrm>
            <a:off x="1143000" y="685800"/>
            <a:ext cx="4572000" cy="3429000"/>
          </a:xfrm>
          <a:ln/>
        </p:spPr>
      </p:sp>
      <p:sp>
        <p:nvSpPr>
          <p:cNvPr id="6042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E5237B54-8C5B-4872-A88B-5E6F95C19B58}" type="slidenum">
              <a:rPr lang="es-ES_tradnl" smtClean="0"/>
              <a:pPr/>
              <a:t>9</a:t>
            </a:fld>
            <a:endParaRPr lang="es-ES_tradnl"/>
          </a:p>
        </p:txBody>
      </p:sp>
      <p:sp>
        <p:nvSpPr>
          <p:cNvPr id="61443" name="Rectangle 1026"/>
          <p:cNvSpPr>
            <a:spLocks noGrp="1" noRot="1" noChangeAspect="1" noChangeArrowheads="1" noTextEdit="1"/>
          </p:cNvSpPr>
          <p:nvPr>
            <p:ph type="sldImg"/>
          </p:nvPr>
        </p:nvSpPr>
        <p:spPr>
          <a:xfrm>
            <a:off x="1143000" y="685800"/>
            <a:ext cx="4572000" cy="3429000"/>
          </a:xfrm>
          <a:ln/>
        </p:spPr>
      </p:sp>
      <p:sp>
        <p:nvSpPr>
          <p:cNvPr id="61444" name="Rectangle 1027"/>
          <p:cNvSpPr>
            <a:spLocks noGrp="1" noChangeArrowheads="1"/>
          </p:cNvSpPr>
          <p:nvPr>
            <p:ph type="body" idx="1"/>
          </p:nvPr>
        </p:nvSpPr>
        <p:spPr>
          <a:noFill/>
          <a:ln/>
        </p:spPr>
        <p:txBody>
          <a:bodyPr/>
          <a:lstStyle/>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4107" name="Rectangle 11"/>
          <p:cNvSpPr>
            <a:spLocks noGrp="1" noChangeArrowheads="1"/>
          </p:cNvSpPr>
          <p:nvPr>
            <p:ph type="ctrTitle"/>
          </p:nvPr>
        </p:nvSpPr>
        <p:spPr>
          <a:xfrm>
            <a:off x="685800" y="2286000"/>
            <a:ext cx="7772400" cy="1143000"/>
          </a:xfrm>
        </p:spPr>
        <p:txBody>
          <a:bodyPr/>
          <a:lstStyle>
            <a:lvl1pPr>
              <a:defRPr/>
            </a:lvl1pPr>
          </a:lstStyle>
          <a:p>
            <a:r>
              <a:rPr lang="en-US"/>
              <a:t>Haga clic para modificar el estilo de título del patrón</a:t>
            </a:r>
          </a:p>
        </p:txBody>
      </p:sp>
      <p:sp>
        <p:nvSpPr>
          <p:cNvPr id="4108" name="Rectangle 12"/>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Haga clic para modificar el estilo de subtítulo del patrón</a:t>
            </a:r>
          </a:p>
        </p:txBody>
      </p:sp>
      <p:sp>
        <p:nvSpPr>
          <p:cNvPr id="13" name="Rectangle 13"/>
          <p:cNvSpPr>
            <a:spLocks noGrp="1" noChangeArrowheads="1"/>
          </p:cNvSpPr>
          <p:nvPr>
            <p:ph type="dt" sz="half" idx="10"/>
          </p:nvPr>
        </p:nvSpPr>
        <p:spPr/>
        <p:txBody>
          <a:bodyPr/>
          <a:lstStyle>
            <a:lvl1pPr>
              <a:defRPr/>
            </a:lvl1pPr>
          </a:lstStyle>
          <a:p>
            <a:pPr>
              <a:defRPr/>
            </a:pPr>
            <a:endParaRPr lang="en-US"/>
          </a:p>
        </p:txBody>
      </p:sp>
      <p:sp>
        <p:nvSpPr>
          <p:cNvPr id="14" name="Rectangle 14"/>
          <p:cNvSpPr>
            <a:spLocks noGrp="1" noChangeArrowheads="1"/>
          </p:cNvSpPr>
          <p:nvPr>
            <p:ph type="ftr" sz="quarter" idx="11"/>
          </p:nvPr>
        </p:nvSpPr>
        <p:spPr/>
        <p:txBody>
          <a:bodyPr/>
          <a:lstStyle>
            <a:lvl1pPr>
              <a:defRPr/>
            </a:lvl1pPr>
          </a:lstStyle>
          <a:p>
            <a:pPr>
              <a:defRPr/>
            </a:pPr>
            <a:endParaRPr lang="en-US"/>
          </a:p>
        </p:txBody>
      </p:sp>
      <p:sp>
        <p:nvSpPr>
          <p:cNvPr id="15" name="Rectangle 15"/>
          <p:cNvSpPr>
            <a:spLocks noGrp="1" noChangeArrowheads="1"/>
          </p:cNvSpPr>
          <p:nvPr>
            <p:ph type="sldNum" sz="quarter" idx="12"/>
          </p:nvPr>
        </p:nvSpPr>
        <p:spPr/>
        <p:txBody>
          <a:bodyPr/>
          <a:lstStyle>
            <a:lvl1pPr>
              <a:defRPr/>
            </a:lvl1pPr>
          </a:lstStyle>
          <a:p>
            <a:pPr>
              <a:defRPr/>
            </a:pPr>
            <a:fld id="{D84C1537-2EF0-4383-BDCD-F76C823E8F7C}" type="slidenum">
              <a:rPr lang="en-US"/>
              <a:pPr>
                <a:defRPr/>
              </a:pPr>
              <a:t>‹Nº›</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E0B40D92-19B0-4BBD-8640-7B54FC21C636}"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78E732D6-EC4B-4557-BB12-46EA39B3BCD0}" type="slidenum">
              <a:rPr lang="en-US"/>
              <a:pPr>
                <a:defRPr/>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ítulo y texto e imágenes prediseñadas">
    <p:spTree>
      <p:nvGrpSpPr>
        <p:cNvPr id="1" name=""/>
        <p:cNvGrpSpPr/>
        <p:nvPr/>
      </p:nvGrpSpPr>
      <p:grpSpPr>
        <a:xfrm>
          <a:off x="0" y="0"/>
          <a:ext cx="0" cy="0"/>
          <a:chOff x="0" y="0"/>
          <a:chExt cx="0" cy="0"/>
        </a:xfrm>
      </p:grpSpPr>
      <p:sp>
        <p:nvSpPr>
          <p:cNvPr id="2" name="1 Título"/>
          <p:cNvSpPr>
            <a:spLocks noGrp="1"/>
          </p:cNvSpPr>
          <p:nvPr>
            <p:ph type="title"/>
          </p:nvPr>
        </p:nvSpPr>
        <p:spPr>
          <a:xfrm>
            <a:off x="1066800" y="3048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1066800" y="16764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imágenes prediseñadas"/>
          <p:cNvSpPr>
            <a:spLocks noGrp="1"/>
          </p:cNvSpPr>
          <p:nvPr>
            <p:ph type="clipArt" sz="half" idx="2"/>
          </p:nvPr>
        </p:nvSpPr>
        <p:spPr>
          <a:xfrm>
            <a:off x="5029200" y="1676400"/>
            <a:ext cx="3810000" cy="4114800"/>
          </a:xfrm>
        </p:spPr>
        <p:txBody>
          <a:bodyPr/>
          <a:lstStyle/>
          <a:p>
            <a:pPr lvl="0"/>
            <a:endParaRPr lang="es-ES" noProof="0"/>
          </a:p>
        </p:txBody>
      </p:sp>
      <p:sp>
        <p:nvSpPr>
          <p:cNvPr id="5" name="Rectangle 13"/>
          <p:cNvSpPr>
            <a:spLocks noGrp="1" noChangeArrowheads="1"/>
          </p:cNvSpPr>
          <p:nvPr>
            <p:ph type="dt" sz="half" idx="10"/>
          </p:nvPr>
        </p:nvSpPr>
        <p:spPr>
          <a:ln/>
        </p:spPr>
        <p:txBody>
          <a:bodyPr/>
          <a:lstStyle>
            <a:lvl1pPr>
              <a:defRPr/>
            </a:lvl1pPr>
          </a:lstStyle>
          <a:p>
            <a:pPr>
              <a:defRPr/>
            </a:pPr>
            <a:endParaRPr lang="es-ES"/>
          </a:p>
        </p:txBody>
      </p:sp>
      <p:sp>
        <p:nvSpPr>
          <p:cNvPr id="6" name="Rectangle 14"/>
          <p:cNvSpPr>
            <a:spLocks noGrp="1" noChangeArrowheads="1"/>
          </p:cNvSpPr>
          <p:nvPr>
            <p:ph type="ftr" sz="quarter" idx="11"/>
          </p:nvPr>
        </p:nvSpPr>
        <p:spPr>
          <a:ln/>
        </p:spPr>
        <p:txBody>
          <a:bodyPr/>
          <a:lstStyle>
            <a:lvl1pPr>
              <a:defRPr/>
            </a:lvl1pPr>
          </a:lstStyle>
          <a:p>
            <a:pPr>
              <a:defRPr/>
            </a:pPr>
            <a:r>
              <a:rPr lang="es-ES"/>
              <a:t>Computación Transversal</a:t>
            </a:r>
          </a:p>
        </p:txBody>
      </p:sp>
      <p:sp>
        <p:nvSpPr>
          <p:cNvPr id="7" name="Rectangle 15"/>
          <p:cNvSpPr>
            <a:spLocks noGrp="1" noChangeArrowheads="1"/>
          </p:cNvSpPr>
          <p:nvPr>
            <p:ph type="sldNum" sz="quarter" idx="12"/>
          </p:nvPr>
        </p:nvSpPr>
        <p:spPr>
          <a:ln/>
        </p:spPr>
        <p:txBody>
          <a:bodyPr/>
          <a:lstStyle>
            <a:lvl1pPr>
              <a:defRPr/>
            </a:lvl1pPr>
          </a:lstStyle>
          <a:p>
            <a:pPr>
              <a:defRPr/>
            </a:pPr>
            <a:fld id="{BF68744E-BF1A-4681-BC8A-07D4FADD809D}" type="slidenum">
              <a:rPr lang="es-ES"/>
              <a:pPr>
                <a:defRPr/>
              </a:pPr>
              <a:t>‹Nº›</a:t>
            </a:fld>
            <a:endParaRPr lang="es-ES"/>
          </a:p>
        </p:txBody>
      </p:sp>
    </p:spTree>
    <p:extLst>
      <p:ext uri="{BB962C8B-B14F-4D97-AF65-F5344CB8AC3E}">
        <p14:creationId xmlns:p14="http://schemas.microsoft.com/office/powerpoint/2010/main" val="3320270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8929034A-8F1F-4215-92EA-6C7747A444D2}" type="slidenum">
              <a:rPr lang="en-US"/>
              <a:pPr>
                <a:defRPr/>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FD694F98-44E9-4807-8951-928724C81933}"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7D145CE2-A846-48CF-934D-D441C95C05B2}"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13"/>
          <p:cNvSpPr>
            <a:spLocks noGrp="1" noChangeArrowheads="1"/>
          </p:cNvSpPr>
          <p:nvPr>
            <p:ph type="dt" sz="half" idx="10"/>
          </p:nvPr>
        </p:nvSpPr>
        <p:spPr>
          <a:ln/>
        </p:spPr>
        <p:txBody>
          <a:bodyPr/>
          <a:lstStyle>
            <a:lvl1pPr>
              <a:defRPr/>
            </a:lvl1pPr>
          </a:lstStyle>
          <a:p>
            <a:pPr>
              <a:defRPr/>
            </a:pPr>
            <a:endParaRPr lang="en-US"/>
          </a:p>
        </p:txBody>
      </p:sp>
      <p:sp>
        <p:nvSpPr>
          <p:cNvPr id="8" name="Rectangle 14"/>
          <p:cNvSpPr>
            <a:spLocks noGrp="1" noChangeArrowheads="1"/>
          </p:cNvSpPr>
          <p:nvPr>
            <p:ph type="ftr" sz="quarter" idx="11"/>
          </p:nvPr>
        </p:nvSpPr>
        <p:spPr>
          <a:ln/>
        </p:spPr>
        <p:txBody>
          <a:bodyPr/>
          <a:lstStyle>
            <a:lvl1pPr>
              <a:defRPr/>
            </a:lvl1pPr>
          </a:lstStyle>
          <a:p>
            <a:pPr>
              <a:defRPr/>
            </a:pPr>
            <a:endParaRPr lang="en-US"/>
          </a:p>
        </p:txBody>
      </p:sp>
      <p:sp>
        <p:nvSpPr>
          <p:cNvPr id="9" name="Rectangle 15"/>
          <p:cNvSpPr>
            <a:spLocks noGrp="1" noChangeArrowheads="1"/>
          </p:cNvSpPr>
          <p:nvPr>
            <p:ph type="sldNum" sz="quarter" idx="12"/>
          </p:nvPr>
        </p:nvSpPr>
        <p:spPr>
          <a:ln/>
        </p:spPr>
        <p:txBody>
          <a:bodyPr/>
          <a:lstStyle>
            <a:lvl1pPr>
              <a:defRPr/>
            </a:lvl1pPr>
          </a:lstStyle>
          <a:p>
            <a:pPr>
              <a:defRPr/>
            </a:pPr>
            <a:fld id="{BE930E4D-8349-4D1B-94A6-04104FAE6A26}"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13"/>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
        <p:nvSpPr>
          <p:cNvPr id="5" name="Rectangle 15"/>
          <p:cNvSpPr>
            <a:spLocks noGrp="1" noChangeArrowheads="1"/>
          </p:cNvSpPr>
          <p:nvPr>
            <p:ph type="sldNum" sz="quarter" idx="12"/>
          </p:nvPr>
        </p:nvSpPr>
        <p:spPr>
          <a:ln/>
        </p:spPr>
        <p:txBody>
          <a:bodyPr/>
          <a:lstStyle>
            <a:lvl1pPr>
              <a:defRPr/>
            </a:lvl1pPr>
          </a:lstStyle>
          <a:p>
            <a:pPr>
              <a:defRPr/>
            </a:pPr>
            <a:fld id="{3B7A7549-321A-464A-AA5E-7696126DFC67}"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a:ln/>
        </p:spPr>
        <p:txBody>
          <a:bodyPr/>
          <a:lstStyle>
            <a:lvl1pPr>
              <a:defRPr/>
            </a:lvl1pPr>
          </a:lstStyle>
          <a:p>
            <a:pPr>
              <a:defRPr/>
            </a:pPr>
            <a:endParaRPr lang="en-US"/>
          </a:p>
        </p:txBody>
      </p:sp>
      <p:sp>
        <p:nvSpPr>
          <p:cNvPr id="3" name="Rectangle 14"/>
          <p:cNvSpPr>
            <a:spLocks noGrp="1" noChangeArrowheads="1"/>
          </p:cNvSpPr>
          <p:nvPr>
            <p:ph type="ftr" sz="quarter" idx="11"/>
          </p:nvPr>
        </p:nvSpPr>
        <p:spPr>
          <a:ln/>
        </p:spPr>
        <p:txBody>
          <a:bodyPr/>
          <a:lstStyle>
            <a:lvl1pPr>
              <a:defRPr/>
            </a:lvl1pPr>
          </a:lstStyle>
          <a:p>
            <a:pPr>
              <a:defRPr/>
            </a:pPr>
            <a:endParaRPr lang="en-US"/>
          </a:p>
        </p:txBody>
      </p:sp>
      <p:sp>
        <p:nvSpPr>
          <p:cNvPr id="4" name="Rectangle 15"/>
          <p:cNvSpPr>
            <a:spLocks noGrp="1" noChangeArrowheads="1"/>
          </p:cNvSpPr>
          <p:nvPr>
            <p:ph type="sldNum" sz="quarter" idx="12"/>
          </p:nvPr>
        </p:nvSpPr>
        <p:spPr>
          <a:ln/>
        </p:spPr>
        <p:txBody>
          <a:bodyPr/>
          <a:lstStyle>
            <a:lvl1pPr>
              <a:defRPr/>
            </a:lvl1pPr>
          </a:lstStyle>
          <a:p>
            <a:pPr>
              <a:defRPr/>
            </a:pPr>
            <a:fld id="{DC5C5E4C-2BA4-48D3-8998-221831E6BAB6}"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0AC0C65D-2423-4F1F-A067-EB4C19D3505F}"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179B5D49-16F1-453F-B4F6-7C8AC1840411}"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gradFill rotWithShape="0">
          <a:gsLst>
            <a:gs pos="0">
              <a:srgbClr val="006699"/>
            </a:gs>
            <a:gs pos="100000">
              <a:srgbClr val="002F47"/>
            </a:gs>
          </a:gsLst>
          <a:lin ang="5400000" scaled="1"/>
        </a:gra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307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307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3083" name="Rectangle 11"/>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3084" name="Rectangle 12"/>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3085" name="Rectangle 13"/>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3086" name="Rectangle 14"/>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3087" name="Rectangle 1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1CBA4143-EA71-42DE-916B-0CF031F100E0}" type="slidenum">
              <a:rPr lang="en-US"/>
              <a:pPr>
                <a:defRPr/>
              </a:pPr>
              <a:t>‹Nº›</a:t>
            </a:fld>
            <a:endParaRPr lang="en-US"/>
          </a:p>
        </p:txBody>
      </p:sp>
    </p:spTree>
  </p:cSld>
  <p:clrMap bg1="dk2" tx1="lt1" bg2="dk1" tx2="lt2" accent1="accent1" accent2="accent2" accent3="accent3" accent4="accent4" accent5="accent5" accent6="accent6" hlink="hlink" folHlink="folHlink"/>
  <p:sldLayoutIdLst>
    <p:sldLayoutId id="2147483708" r:id="rId1"/>
    <p:sldLayoutId id="2147483707" r:id="rId2"/>
    <p:sldLayoutId id="2147483706" r:id="rId3"/>
    <p:sldLayoutId id="2147483705" r:id="rId4"/>
    <p:sldLayoutId id="2147483704" r:id="rId5"/>
    <p:sldLayoutId id="2147483703" r:id="rId6"/>
    <p:sldLayoutId id="2147483702" r:id="rId7"/>
    <p:sldLayoutId id="2147483701" r:id="rId8"/>
    <p:sldLayoutId id="2147483700" r:id="rId9"/>
    <p:sldLayoutId id="2147483699" r:id="rId10"/>
    <p:sldLayoutId id="2147483698" r:id="rId11"/>
    <p:sldLayoutId id="2147483709"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307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tiff"/><Relationship Id="rId4" Type="http://schemas.openxmlformats.org/officeDocument/2006/relationships/image" Target="../media/image44.png"/><Relationship Id="rId9" Type="http://schemas.openxmlformats.org/officeDocument/2006/relationships/image" Target="../media/image49.png"/></Relationships>
</file>

<file path=ppt/slides/_rels/slide61.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image" Target="../media/image13.wmf"/><Relationship Id="rId3" Type="http://schemas.openxmlformats.org/officeDocument/2006/relationships/image" Target="../media/image3.wmf"/><Relationship Id="rId7" Type="http://schemas.openxmlformats.org/officeDocument/2006/relationships/image" Target="../media/image7.wmf"/><Relationship Id="rId12" Type="http://schemas.openxmlformats.org/officeDocument/2006/relationships/image" Target="../media/image12.wmf"/><Relationship Id="rId2" Type="http://schemas.openxmlformats.org/officeDocument/2006/relationships/notesSlide" Target="../notesSlides/notesSlide7.xml"/><Relationship Id="rId16" Type="http://schemas.openxmlformats.org/officeDocument/2006/relationships/image" Target="../media/image16.wmf"/><Relationship Id="rId1" Type="http://schemas.openxmlformats.org/officeDocument/2006/relationships/slideLayout" Target="../slideLayouts/slideLayout6.xml"/><Relationship Id="rId6" Type="http://schemas.openxmlformats.org/officeDocument/2006/relationships/image" Target="../media/image6.wmf"/><Relationship Id="rId11" Type="http://schemas.openxmlformats.org/officeDocument/2006/relationships/image" Target="../media/image11.wmf"/><Relationship Id="rId5" Type="http://schemas.openxmlformats.org/officeDocument/2006/relationships/image" Target="../media/image5.wmf"/><Relationship Id="rId15" Type="http://schemas.openxmlformats.org/officeDocument/2006/relationships/image" Target="../media/image15.wmf"/><Relationship Id="rId10" Type="http://schemas.openxmlformats.org/officeDocument/2006/relationships/image" Target="../media/image10.wmf"/><Relationship Id="rId4" Type="http://schemas.openxmlformats.org/officeDocument/2006/relationships/image" Target="../media/image4.wmf"/><Relationship Id="rId9" Type="http://schemas.openxmlformats.org/officeDocument/2006/relationships/image" Target="../media/image9.wmf"/><Relationship Id="rId14" Type="http://schemas.openxmlformats.org/officeDocument/2006/relationships/image" Target="../media/image14.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26"/>
          <p:cNvSpPr>
            <a:spLocks noGrp="1" noChangeArrowheads="1"/>
          </p:cNvSpPr>
          <p:nvPr>
            <p:ph type="subTitle" idx="1"/>
          </p:nvPr>
        </p:nvSpPr>
        <p:spPr>
          <a:xfrm>
            <a:off x="1476375" y="3068638"/>
            <a:ext cx="6400800" cy="1657350"/>
          </a:xfrm>
          <a:solidFill>
            <a:schemeClr val="accent2">
              <a:lumMod val="10000"/>
              <a:lumOff val="90000"/>
            </a:schemeClr>
          </a:solidFill>
          <a:ln w="76200">
            <a:solidFill>
              <a:schemeClr val="hlink"/>
            </a:solidFill>
          </a:ln>
        </p:spPr>
        <p:txBody>
          <a:bodyPr/>
          <a:lstStyle/>
          <a:p>
            <a:r>
              <a:rPr lang="es-AR" sz="4000" b="1" i="1" u="sng" dirty="0">
                <a:solidFill>
                  <a:srgbClr val="333399"/>
                </a:solidFill>
                <a:latin typeface="Arial" charset="0"/>
              </a:rPr>
              <a:t>Introducción</a:t>
            </a:r>
          </a:p>
          <a:p>
            <a:r>
              <a:rPr lang="es-AR" sz="4000" b="1" i="1" u="sng" dirty="0">
                <a:solidFill>
                  <a:srgbClr val="333399"/>
                </a:solidFill>
                <a:latin typeface="Arial" charset="0"/>
              </a:rPr>
              <a:t>2023</a:t>
            </a:r>
          </a:p>
        </p:txBody>
      </p:sp>
      <p:sp>
        <p:nvSpPr>
          <p:cNvPr id="5123" name="Rectangle 1027"/>
          <p:cNvSpPr>
            <a:spLocks noGrp="1" noChangeArrowheads="1"/>
          </p:cNvSpPr>
          <p:nvPr>
            <p:ph type="ctrTitle"/>
          </p:nvPr>
        </p:nvSpPr>
        <p:spPr>
          <a:xfrm>
            <a:off x="611188" y="692151"/>
            <a:ext cx="8064500" cy="1584722"/>
          </a:xfrm>
          <a:solidFill>
            <a:schemeClr val="accent2">
              <a:lumMod val="10000"/>
              <a:lumOff val="90000"/>
            </a:schemeClr>
          </a:solidFill>
          <a:ln w="76200" cap="flat" algn="ctr">
            <a:solidFill>
              <a:schemeClr val="hlink"/>
            </a:solidFill>
          </a:ln>
        </p:spPr>
        <p:txBody>
          <a:bodyPr anchor="t"/>
          <a:lstStyle/>
          <a:p>
            <a:pPr>
              <a:spcBef>
                <a:spcPct val="20000"/>
              </a:spcBef>
            </a:pPr>
            <a:r>
              <a:rPr lang="es-AR" sz="4000" b="1" i="1" u="sng" dirty="0">
                <a:solidFill>
                  <a:srgbClr val="333399"/>
                </a:solidFill>
                <a:latin typeface="Arial" charset="0"/>
              </a:rPr>
              <a:t>Tecnología de Redes 2634</a:t>
            </a:r>
            <a:br>
              <a:rPr lang="es-AR" sz="4000" b="1" i="1" u="sng" dirty="0">
                <a:solidFill>
                  <a:srgbClr val="333399"/>
                </a:solidFill>
                <a:latin typeface="Arial" charset="0"/>
              </a:rPr>
            </a:br>
            <a:r>
              <a:rPr lang="es-AR" sz="3200" b="1" i="1" u="sng" dirty="0">
                <a:solidFill>
                  <a:srgbClr val="333399"/>
                </a:solidFill>
                <a:latin typeface="Arial" charset="0"/>
              </a:rPr>
              <a:t>Introducción a las Comunicaciones 3007</a:t>
            </a:r>
            <a:endParaRPr lang="es-AR" sz="4000" b="1" i="1" u="sng" dirty="0">
              <a:solidFill>
                <a:srgbClr val="333399"/>
              </a:solidFill>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9B883BB7-CEDC-4910-8732-84AEBB38ACE9}" type="slidenum">
              <a:rPr lang="en-US"/>
              <a:pPr>
                <a:defRPr/>
              </a:pPr>
              <a:t>10</a:t>
            </a:fld>
            <a:endParaRPr lang="en-US"/>
          </a:p>
        </p:txBody>
      </p:sp>
      <p:sp>
        <p:nvSpPr>
          <p:cNvPr id="138242" name="Rectangle 2"/>
          <p:cNvSpPr>
            <a:spLocks noGrp="1" noChangeArrowheads="1"/>
          </p:cNvSpPr>
          <p:nvPr>
            <p:ph type="title"/>
          </p:nvPr>
        </p:nvSpPr>
        <p:spPr>
          <a:xfrm>
            <a:off x="899592" y="1"/>
            <a:ext cx="7716870" cy="1412775"/>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sz="3600" b="1" i="1">
                <a:solidFill>
                  <a:schemeClr val="bg1">
                    <a:lumMod val="40000"/>
                    <a:lumOff val="60000"/>
                  </a:schemeClr>
                </a:solidFill>
                <a:effectLst>
                  <a:outerShdw blurRad="38100" dist="38100" dir="2700000" algn="tl">
                    <a:srgbClr val="000000"/>
                  </a:outerShdw>
                </a:effectLst>
                <a:latin typeface="Arial" charset="0"/>
              </a:rPr>
              <a:t>Sistema Telemático</a:t>
            </a:r>
            <a:br>
              <a:rPr lang="es-ES_tradnl" sz="3600" b="1" i="1">
                <a:solidFill>
                  <a:schemeClr val="bg1">
                    <a:lumMod val="40000"/>
                    <a:lumOff val="60000"/>
                  </a:schemeClr>
                </a:solidFill>
                <a:effectLst>
                  <a:outerShdw blurRad="38100" dist="38100" dir="2700000" algn="tl">
                    <a:srgbClr val="000000"/>
                  </a:outerShdw>
                </a:effectLst>
                <a:latin typeface="Arial" charset="0"/>
              </a:rPr>
            </a:br>
            <a:r>
              <a:rPr lang="es-ES_tradnl" sz="3600" b="1" i="1">
                <a:solidFill>
                  <a:schemeClr val="bg1">
                    <a:lumMod val="40000"/>
                    <a:lumOff val="60000"/>
                  </a:schemeClr>
                </a:solidFill>
                <a:effectLst>
                  <a:outerShdw blurRad="38100" dist="38100" dir="2700000" algn="tl">
                    <a:srgbClr val="000000"/>
                  </a:outerShdw>
                </a:effectLst>
                <a:latin typeface="Arial" charset="0"/>
              </a:rPr>
              <a:t>Descripción</a:t>
            </a:r>
          </a:p>
        </p:txBody>
      </p:sp>
      <p:sp>
        <p:nvSpPr>
          <p:cNvPr id="138243" name="Rectangle 3"/>
          <p:cNvSpPr>
            <a:spLocks noGrp="1" noChangeArrowheads="1"/>
          </p:cNvSpPr>
          <p:nvPr>
            <p:ph type="body" idx="1"/>
          </p:nvPr>
        </p:nvSpPr>
        <p:spPr>
          <a:xfrm>
            <a:off x="395536" y="1628800"/>
            <a:ext cx="8352927" cy="4619600"/>
          </a:xfrm>
          <a:solidFill>
            <a:schemeClr val="bg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r>
              <a:rPr lang="es-ES_tradnl" i="1" dirty="0">
                <a:solidFill>
                  <a:schemeClr val="accent2">
                    <a:lumMod val="75000"/>
                    <a:lumOff val="25000"/>
                  </a:schemeClr>
                </a:solidFill>
                <a:latin typeface="Arial" charset="0"/>
              </a:rPr>
              <a:t>Características del Canal, Bandas de transmisión y códigos.</a:t>
            </a:r>
          </a:p>
          <a:p>
            <a:r>
              <a:rPr lang="es-ES_tradnl" i="1" dirty="0">
                <a:solidFill>
                  <a:schemeClr val="accent2">
                    <a:lumMod val="75000"/>
                    <a:lumOff val="25000"/>
                  </a:schemeClr>
                </a:solidFill>
                <a:latin typeface="Arial" charset="0"/>
              </a:rPr>
              <a:t>Hardware utilizado.</a:t>
            </a:r>
          </a:p>
          <a:p>
            <a:r>
              <a:rPr lang="es-ES_tradnl" i="1" dirty="0">
                <a:solidFill>
                  <a:schemeClr val="accent2">
                    <a:lumMod val="75000"/>
                    <a:lumOff val="25000"/>
                  </a:schemeClr>
                </a:solidFill>
                <a:latin typeface="Arial" charset="0"/>
              </a:rPr>
              <a:t>Método de Telecomunicaciones. </a:t>
            </a:r>
          </a:p>
          <a:p>
            <a:r>
              <a:rPr lang="es-ES_tradnl" i="1" dirty="0">
                <a:solidFill>
                  <a:schemeClr val="accent2">
                    <a:lumMod val="75000"/>
                    <a:lumOff val="25000"/>
                  </a:schemeClr>
                </a:solidFill>
                <a:latin typeface="Arial" charset="0"/>
              </a:rPr>
              <a:t>Portadoras comunes y especializada de Señales.</a:t>
            </a:r>
          </a:p>
          <a:p>
            <a:r>
              <a:rPr lang="es-ES_tradnl" i="1" dirty="0">
                <a:solidFill>
                  <a:schemeClr val="accent2">
                    <a:lumMod val="75000"/>
                    <a:lumOff val="25000"/>
                  </a:schemeClr>
                </a:solidFill>
                <a:latin typeface="Arial" charset="0"/>
              </a:rPr>
              <a:t>Sistema de Comunicación de Redes (Topología).  </a:t>
            </a:r>
          </a:p>
        </p:txBody>
      </p:sp>
    </p:spTree>
    <p:extLst>
      <p:ext uri="{BB962C8B-B14F-4D97-AF65-F5344CB8AC3E}">
        <p14:creationId xmlns:p14="http://schemas.microsoft.com/office/powerpoint/2010/main" val="312128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4 Marcador de número de diapositiva"/>
          <p:cNvSpPr>
            <a:spLocks noGrp="1"/>
          </p:cNvSpPr>
          <p:nvPr>
            <p:ph type="sldNum" sz="quarter" idx="12"/>
          </p:nvPr>
        </p:nvSpPr>
        <p:spPr/>
        <p:txBody>
          <a:bodyPr/>
          <a:lstStyle/>
          <a:p>
            <a:pPr>
              <a:defRPr/>
            </a:pPr>
            <a:fld id="{96FDF101-62B9-400D-BBD4-A10CA883C75D}" type="slidenum">
              <a:rPr lang="en-US"/>
              <a:pPr>
                <a:defRPr/>
              </a:pPr>
              <a:t>11</a:t>
            </a:fld>
            <a:endParaRPr lang="en-US"/>
          </a:p>
        </p:txBody>
      </p:sp>
      <p:sp>
        <p:nvSpPr>
          <p:cNvPr id="90114" name="Rectangle 2"/>
          <p:cNvSpPr>
            <a:spLocks noGrp="1" noChangeArrowheads="1"/>
          </p:cNvSpPr>
          <p:nvPr>
            <p:ph type="title"/>
          </p:nvPr>
        </p:nvSpPr>
        <p:spPr>
          <a:xfrm>
            <a:off x="1073464" y="23664"/>
            <a:ext cx="7643192"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bg1">
                    <a:lumMod val="40000"/>
                    <a:lumOff val="60000"/>
                  </a:schemeClr>
                </a:solidFill>
                <a:effectLst>
                  <a:outerShdw blurRad="38100" dist="38100" dir="2700000" algn="tl">
                    <a:srgbClr val="000000"/>
                  </a:outerShdw>
                </a:effectLst>
                <a:latin typeface="Arial" charset="0"/>
              </a:rPr>
              <a:t>El mundo digital</a:t>
            </a:r>
          </a:p>
        </p:txBody>
      </p:sp>
      <p:grpSp>
        <p:nvGrpSpPr>
          <p:cNvPr id="22532" name="Group 20"/>
          <p:cNvGrpSpPr>
            <a:grpSpLocks/>
          </p:cNvGrpSpPr>
          <p:nvPr/>
        </p:nvGrpSpPr>
        <p:grpSpPr bwMode="auto">
          <a:xfrm>
            <a:off x="351693" y="1676400"/>
            <a:ext cx="8548379" cy="4268788"/>
            <a:chOff x="240" y="1247"/>
            <a:chExt cx="5414" cy="2065"/>
          </a:xfrm>
        </p:grpSpPr>
        <p:grpSp>
          <p:nvGrpSpPr>
            <p:cNvPr id="22533" name="Group 6"/>
            <p:cNvGrpSpPr>
              <a:grpSpLocks/>
            </p:cNvGrpSpPr>
            <p:nvPr/>
          </p:nvGrpSpPr>
          <p:grpSpPr bwMode="auto">
            <a:xfrm>
              <a:off x="1196" y="1248"/>
              <a:ext cx="1404" cy="480"/>
              <a:chOff x="1104" y="1488"/>
              <a:chExt cx="1296" cy="480"/>
            </a:xfrm>
          </p:grpSpPr>
          <p:sp>
            <p:nvSpPr>
              <p:cNvPr id="90116" name="Oval 4"/>
              <p:cNvSpPr>
                <a:spLocks noChangeArrowheads="1"/>
              </p:cNvSpPr>
              <p:nvPr/>
            </p:nvSpPr>
            <p:spPr bwMode="auto">
              <a:xfrm>
                <a:off x="1104" y="1488"/>
                <a:ext cx="1296" cy="480"/>
              </a:xfrm>
              <a:prstGeom prst="ellipse">
                <a:avLst/>
              </a:prstGeom>
              <a:solidFill>
                <a:srgbClr val="DDDDDD"/>
              </a:solidFill>
              <a:ln w="9525">
                <a:solidFill>
                  <a:schemeClr val="tx1"/>
                </a:solidFill>
                <a:round/>
                <a:headEnd/>
                <a:tailEnd/>
              </a:ln>
              <a:effectLst/>
            </p:spPr>
            <p:txBody>
              <a:bodyPr wrap="none" anchor="ctr"/>
              <a:lstStyle/>
              <a:p>
                <a:pPr>
                  <a:defRPr/>
                </a:pPr>
                <a:endParaRPr lang="es-ES">
                  <a:solidFill>
                    <a:schemeClr val="accent2">
                      <a:lumMod val="75000"/>
                      <a:lumOff val="25000"/>
                    </a:schemeClr>
                  </a:solidFill>
                  <a:effectLst>
                    <a:outerShdw blurRad="38100" dist="38100" dir="2700000" algn="tl">
                      <a:srgbClr val="000000">
                        <a:alpha val="43137"/>
                      </a:srgbClr>
                    </a:outerShdw>
                  </a:effectLst>
                </a:endParaRPr>
              </a:p>
            </p:txBody>
          </p:sp>
          <p:sp>
            <p:nvSpPr>
              <p:cNvPr id="90115" name="Oval 3"/>
              <p:cNvSpPr>
                <a:spLocks noChangeArrowheads="1"/>
              </p:cNvSpPr>
              <p:nvPr/>
            </p:nvSpPr>
            <p:spPr bwMode="auto">
              <a:xfrm flipV="1">
                <a:off x="1609" y="1710"/>
                <a:ext cx="240" cy="48"/>
              </a:xfrm>
              <a:prstGeom prst="ellipse">
                <a:avLst/>
              </a:prstGeom>
              <a:solidFill>
                <a:schemeClr val="tx1"/>
              </a:solidFill>
              <a:ln w="9525">
                <a:solidFill>
                  <a:schemeClr val="tx1"/>
                </a:solidFill>
                <a:round/>
                <a:headEnd/>
                <a:tailEnd/>
              </a:ln>
              <a:effectLst/>
            </p:spPr>
            <p:txBody>
              <a:bodyPr wrap="none" anchor="ctr"/>
              <a:lstStyle/>
              <a:p>
                <a:pPr>
                  <a:defRPr/>
                </a:pPr>
                <a:endParaRPr lang="es-ES">
                  <a:solidFill>
                    <a:schemeClr val="accent2">
                      <a:lumMod val="75000"/>
                      <a:lumOff val="25000"/>
                    </a:schemeClr>
                  </a:solidFill>
                  <a:effectLst>
                    <a:outerShdw blurRad="38100" dist="38100" dir="2700000" algn="tl">
                      <a:srgbClr val="000000">
                        <a:alpha val="43137"/>
                      </a:srgbClr>
                    </a:outerShdw>
                  </a:effectLst>
                </a:endParaRPr>
              </a:p>
            </p:txBody>
          </p:sp>
        </p:grpSp>
        <p:sp>
          <p:nvSpPr>
            <p:cNvPr id="22534" name="Text Box 7"/>
            <p:cNvSpPr txBox="1">
              <a:spLocks noChangeArrowheads="1"/>
            </p:cNvSpPr>
            <p:nvPr/>
          </p:nvSpPr>
          <p:spPr bwMode="auto">
            <a:xfrm>
              <a:off x="2912" y="1247"/>
              <a:ext cx="1888" cy="223"/>
            </a:xfrm>
            <a:prstGeom prst="rect">
              <a:avLst/>
            </a:prstGeom>
            <a:solidFill>
              <a:schemeClr val="accent3">
                <a:lumMod val="20000"/>
                <a:lumOff val="80000"/>
              </a:schemeClr>
            </a:solidFill>
            <a:ln w="9525">
              <a:noFill/>
              <a:miter lim="800000"/>
              <a:headEnd/>
              <a:tailEnd/>
            </a:ln>
          </p:spPr>
          <p:txBody>
            <a:bodyPr>
              <a:spAutoFit/>
            </a:bodyPr>
            <a:lstStyle/>
            <a:p>
              <a:pPr algn="ctr">
                <a:lnSpc>
                  <a:spcPct val="100000"/>
                </a:lnSpc>
                <a:spcBef>
                  <a:spcPct val="0"/>
                </a:spcBef>
                <a:buFontTx/>
                <a:buNone/>
              </a:pPr>
              <a:r>
                <a:rPr lang="es-ES_tradnl" sz="2400" b="1" i="1">
                  <a:solidFill>
                    <a:schemeClr val="accent2">
                      <a:lumMod val="75000"/>
                      <a:lumOff val="2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Compact Disk</a:t>
              </a:r>
            </a:p>
          </p:txBody>
        </p:sp>
        <p:grpSp>
          <p:nvGrpSpPr>
            <p:cNvPr id="22535" name="Group 8"/>
            <p:cNvGrpSpPr>
              <a:grpSpLocks/>
            </p:cNvGrpSpPr>
            <p:nvPr/>
          </p:nvGrpSpPr>
          <p:grpSpPr bwMode="auto">
            <a:xfrm>
              <a:off x="240" y="1728"/>
              <a:ext cx="1548" cy="576"/>
              <a:chOff x="288" y="2880"/>
              <a:chExt cx="1501" cy="288"/>
            </a:xfrm>
          </p:grpSpPr>
          <p:sp>
            <p:nvSpPr>
              <p:cNvPr id="90121" name="Freeform 9"/>
              <p:cNvSpPr>
                <a:spLocks/>
              </p:cNvSpPr>
              <p:nvPr/>
            </p:nvSpPr>
            <p:spPr bwMode="auto">
              <a:xfrm>
                <a:off x="288" y="2880"/>
                <a:ext cx="1501" cy="240"/>
              </a:xfrm>
              <a:custGeom>
                <a:avLst/>
                <a:gdLst/>
                <a:ahLst/>
                <a:cxnLst>
                  <a:cxn ang="0">
                    <a:pos x="0" y="96"/>
                  </a:cxn>
                  <a:cxn ang="0">
                    <a:pos x="48" y="48"/>
                  </a:cxn>
                  <a:cxn ang="0">
                    <a:pos x="48" y="96"/>
                  </a:cxn>
                  <a:cxn ang="0">
                    <a:pos x="96" y="48"/>
                  </a:cxn>
                  <a:cxn ang="0">
                    <a:pos x="144" y="96"/>
                  </a:cxn>
                  <a:cxn ang="0">
                    <a:pos x="192" y="48"/>
                  </a:cxn>
                  <a:cxn ang="0">
                    <a:pos x="240" y="96"/>
                  </a:cxn>
                  <a:cxn ang="0">
                    <a:pos x="240" y="48"/>
                  </a:cxn>
                  <a:cxn ang="0">
                    <a:pos x="288" y="96"/>
                  </a:cxn>
                  <a:cxn ang="0">
                    <a:pos x="336" y="48"/>
                  </a:cxn>
                  <a:cxn ang="0">
                    <a:pos x="384" y="96"/>
                  </a:cxn>
                  <a:cxn ang="0">
                    <a:pos x="384" y="48"/>
                  </a:cxn>
                  <a:cxn ang="0">
                    <a:pos x="432" y="96"/>
                  </a:cxn>
                  <a:cxn ang="0">
                    <a:pos x="480" y="48"/>
                  </a:cxn>
                  <a:cxn ang="0">
                    <a:pos x="480" y="96"/>
                  </a:cxn>
                  <a:cxn ang="0">
                    <a:pos x="528" y="48"/>
                  </a:cxn>
                  <a:cxn ang="0">
                    <a:pos x="528" y="96"/>
                  </a:cxn>
                  <a:cxn ang="0">
                    <a:pos x="576" y="48"/>
                  </a:cxn>
                  <a:cxn ang="0">
                    <a:pos x="624" y="96"/>
                  </a:cxn>
                  <a:cxn ang="0">
                    <a:pos x="672" y="0"/>
                  </a:cxn>
                  <a:cxn ang="0">
                    <a:pos x="720" y="96"/>
                  </a:cxn>
                  <a:cxn ang="0">
                    <a:pos x="720" y="48"/>
                  </a:cxn>
                  <a:cxn ang="0">
                    <a:pos x="768" y="96"/>
                  </a:cxn>
                  <a:cxn ang="0">
                    <a:pos x="864" y="48"/>
                  </a:cxn>
                  <a:cxn ang="0">
                    <a:pos x="864" y="96"/>
                  </a:cxn>
                  <a:cxn ang="0">
                    <a:pos x="912" y="48"/>
                  </a:cxn>
                  <a:cxn ang="0">
                    <a:pos x="912" y="96"/>
                  </a:cxn>
                  <a:cxn ang="0">
                    <a:pos x="960" y="48"/>
                  </a:cxn>
                  <a:cxn ang="0">
                    <a:pos x="1008" y="96"/>
                  </a:cxn>
                  <a:cxn ang="0">
                    <a:pos x="1056" y="48"/>
                  </a:cxn>
                  <a:cxn ang="0">
                    <a:pos x="1056" y="96"/>
                  </a:cxn>
                </a:cxnLst>
                <a:rect l="0" t="0" r="r" b="b"/>
                <a:pathLst>
                  <a:path w="1056" h="96">
                    <a:moveTo>
                      <a:pt x="0" y="96"/>
                    </a:moveTo>
                    <a:lnTo>
                      <a:pt x="48" y="48"/>
                    </a:lnTo>
                    <a:lnTo>
                      <a:pt x="48" y="96"/>
                    </a:lnTo>
                    <a:lnTo>
                      <a:pt x="96" y="48"/>
                    </a:lnTo>
                    <a:lnTo>
                      <a:pt x="144" y="96"/>
                    </a:lnTo>
                    <a:lnTo>
                      <a:pt x="192" y="48"/>
                    </a:lnTo>
                    <a:lnTo>
                      <a:pt x="240" y="96"/>
                    </a:lnTo>
                    <a:lnTo>
                      <a:pt x="240" y="48"/>
                    </a:lnTo>
                    <a:lnTo>
                      <a:pt x="288" y="96"/>
                    </a:lnTo>
                    <a:lnTo>
                      <a:pt x="336" y="48"/>
                    </a:lnTo>
                    <a:lnTo>
                      <a:pt x="384" y="96"/>
                    </a:lnTo>
                    <a:lnTo>
                      <a:pt x="384" y="48"/>
                    </a:lnTo>
                    <a:lnTo>
                      <a:pt x="432" y="96"/>
                    </a:lnTo>
                    <a:lnTo>
                      <a:pt x="480" y="48"/>
                    </a:lnTo>
                    <a:lnTo>
                      <a:pt x="480" y="96"/>
                    </a:lnTo>
                    <a:lnTo>
                      <a:pt x="528" y="48"/>
                    </a:lnTo>
                    <a:lnTo>
                      <a:pt x="528" y="96"/>
                    </a:lnTo>
                    <a:lnTo>
                      <a:pt x="576" y="48"/>
                    </a:lnTo>
                    <a:lnTo>
                      <a:pt x="624" y="96"/>
                    </a:lnTo>
                    <a:lnTo>
                      <a:pt x="672" y="0"/>
                    </a:lnTo>
                    <a:lnTo>
                      <a:pt x="720" y="96"/>
                    </a:lnTo>
                    <a:lnTo>
                      <a:pt x="720" y="48"/>
                    </a:lnTo>
                    <a:lnTo>
                      <a:pt x="768" y="96"/>
                    </a:lnTo>
                    <a:lnTo>
                      <a:pt x="864" y="48"/>
                    </a:lnTo>
                    <a:lnTo>
                      <a:pt x="864" y="96"/>
                    </a:lnTo>
                    <a:lnTo>
                      <a:pt x="912" y="48"/>
                    </a:lnTo>
                    <a:lnTo>
                      <a:pt x="912" y="96"/>
                    </a:lnTo>
                    <a:lnTo>
                      <a:pt x="960" y="48"/>
                    </a:lnTo>
                    <a:lnTo>
                      <a:pt x="1008" y="96"/>
                    </a:lnTo>
                    <a:lnTo>
                      <a:pt x="1056" y="48"/>
                    </a:lnTo>
                    <a:lnTo>
                      <a:pt x="1056" y="96"/>
                    </a:lnTo>
                  </a:path>
                </a:pathLst>
              </a:custGeom>
              <a:solidFill>
                <a:schemeClr val="accent3">
                  <a:lumMod val="20000"/>
                  <a:lumOff val="80000"/>
                </a:schemeClr>
              </a:solidFill>
              <a:ln w="9525">
                <a:solidFill>
                  <a:schemeClr val="accent2"/>
                </a:solidFill>
                <a:round/>
                <a:headEnd/>
                <a:tailEnd/>
              </a:ln>
              <a:effectLst/>
            </p:spPr>
            <p:txBody>
              <a:bodyPr wrap="none" anchor="ctr"/>
              <a:lstStyle/>
              <a:p>
                <a:pPr>
                  <a:defRPr/>
                </a:pPr>
                <a:endParaRPr lang="es-ES">
                  <a:solidFill>
                    <a:schemeClr val="accent2">
                      <a:lumMod val="75000"/>
                      <a:lumOff val="25000"/>
                    </a:schemeClr>
                  </a:solidFill>
                  <a:effectLst>
                    <a:outerShdw blurRad="38100" dist="38100" dir="2700000" algn="tl">
                      <a:srgbClr val="000000">
                        <a:alpha val="43137"/>
                      </a:srgbClr>
                    </a:outerShdw>
                  </a:effectLst>
                </a:endParaRPr>
              </a:p>
            </p:txBody>
          </p:sp>
          <p:sp>
            <p:nvSpPr>
              <p:cNvPr id="90122" name="Rectangle 10"/>
              <p:cNvSpPr>
                <a:spLocks noChangeArrowheads="1"/>
              </p:cNvSpPr>
              <p:nvPr/>
            </p:nvSpPr>
            <p:spPr bwMode="auto">
              <a:xfrm>
                <a:off x="288" y="3120"/>
                <a:ext cx="1488" cy="48"/>
              </a:xfrm>
              <a:prstGeom prst="rect">
                <a:avLst/>
              </a:prstGeom>
              <a:solidFill>
                <a:schemeClr val="accent2"/>
              </a:solidFill>
              <a:ln w="9525">
                <a:solidFill>
                  <a:schemeClr val="accent2"/>
                </a:solidFill>
                <a:miter lim="800000"/>
                <a:headEnd/>
                <a:tailEnd/>
              </a:ln>
              <a:effectLst/>
            </p:spPr>
            <p:txBody>
              <a:bodyPr wrap="none" anchor="ctr"/>
              <a:lstStyle/>
              <a:p>
                <a:pPr>
                  <a:defRPr/>
                </a:pPr>
                <a:endParaRPr lang="es-ES">
                  <a:solidFill>
                    <a:schemeClr val="accent2">
                      <a:lumMod val="75000"/>
                      <a:lumOff val="25000"/>
                    </a:schemeClr>
                  </a:solidFill>
                  <a:effectLst>
                    <a:outerShdw blurRad="38100" dist="38100" dir="2700000" algn="tl">
                      <a:srgbClr val="000000">
                        <a:alpha val="43137"/>
                      </a:srgbClr>
                    </a:outerShdw>
                  </a:effectLst>
                </a:endParaRPr>
              </a:p>
            </p:txBody>
          </p:sp>
        </p:grpSp>
        <p:sp>
          <p:nvSpPr>
            <p:cNvPr id="90123" name="AutoShape 11"/>
            <p:cNvSpPr>
              <a:spLocks noChangeArrowheads="1"/>
            </p:cNvSpPr>
            <p:nvPr/>
          </p:nvSpPr>
          <p:spPr bwMode="auto">
            <a:xfrm>
              <a:off x="351" y="2471"/>
              <a:ext cx="1452" cy="192"/>
            </a:xfrm>
            <a:prstGeom prst="rightArrow">
              <a:avLst>
                <a:gd name="adj1" fmla="val 50000"/>
                <a:gd name="adj2" fmla="val 189583"/>
              </a:avLst>
            </a:prstGeom>
            <a:solidFill>
              <a:srgbClr val="FF9900"/>
            </a:solidFill>
            <a:ln w="9525">
              <a:solidFill>
                <a:schemeClr val="tx1"/>
              </a:solidFill>
              <a:miter lim="800000"/>
              <a:headEnd/>
              <a:tailEnd/>
            </a:ln>
            <a:effectLst/>
          </p:spPr>
          <p:txBody>
            <a:bodyPr wrap="none" anchor="ctr"/>
            <a:lstStyle/>
            <a:p>
              <a:pPr>
                <a:defRPr/>
              </a:pPr>
              <a:endParaRPr lang="es-ES">
                <a:solidFill>
                  <a:schemeClr val="accent2">
                    <a:lumMod val="75000"/>
                    <a:lumOff val="25000"/>
                  </a:schemeClr>
                </a:solidFill>
                <a:effectLst>
                  <a:outerShdw blurRad="38100" dist="38100" dir="2700000" algn="tl">
                    <a:srgbClr val="000000">
                      <a:alpha val="43137"/>
                    </a:srgbClr>
                  </a:outerShdw>
                </a:effectLst>
              </a:endParaRPr>
            </a:p>
          </p:txBody>
        </p:sp>
        <p:sp>
          <p:nvSpPr>
            <p:cNvPr id="90126" name="AutoShape 14"/>
            <p:cNvSpPr>
              <a:spLocks noChangeArrowheads="1"/>
            </p:cNvSpPr>
            <p:nvPr/>
          </p:nvSpPr>
          <p:spPr bwMode="auto">
            <a:xfrm>
              <a:off x="4062" y="2546"/>
              <a:ext cx="1456" cy="192"/>
            </a:xfrm>
            <a:prstGeom prst="rightArrow">
              <a:avLst>
                <a:gd name="adj1" fmla="val 50000"/>
                <a:gd name="adj2" fmla="val 189583"/>
              </a:avLst>
            </a:prstGeom>
            <a:solidFill>
              <a:srgbClr val="FF9900"/>
            </a:solidFill>
            <a:ln w="9525">
              <a:solidFill>
                <a:schemeClr val="tx1"/>
              </a:solidFill>
              <a:miter lim="800000"/>
              <a:headEnd/>
              <a:tailEnd/>
            </a:ln>
            <a:effectLst/>
          </p:spPr>
          <p:txBody>
            <a:bodyPr wrap="none" anchor="ctr"/>
            <a:lstStyle/>
            <a:p>
              <a:pPr>
                <a:defRPr/>
              </a:pPr>
              <a:endParaRPr lang="es-ES">
                <a:solidFill>
                  <a:schemeClr val="accent2">
                    <a:lumMod val="75000"/>
                    <a:lumOff val="25000"/>
                  </a:schemeClr>
                </a:solidFill>
                <a:effectLst>
                  <a:outerShdw blurRad="38100" dist="38100" dir="2700000" algn="tl">
                    <a:srgbClr val="000000">
                      <a:alpha val="43137"/>
                    </a:srgbClr>
                  </a:outerShdw>
                </a:effectLst>
              </a:endParaRPr>
            </a:p>
          </p:txBody>
        </p:sp>
        <p:grpSp>
          <p:nvGrpSpPr>
            <p:cNvPr id="22538" name="Group 16"/>
            <p:cNvGrpSpPr>
              <a:grpSpLocks/>
            </p:cNvGrpSpPr>
            <p:nvPr/>
          </p:nvGrpSpPr>
          <p:grpSpPr bwMode="auto">
            <a:xfrm>
              <a:off x="2113" y="2016"/>
              <a:ext cx="1521" cy="1296"/>
              <a:chOff x="2160" y="2016"/>
              <a:chExt cx="932" cy="864"/>
            </a:xfrm>
          </p:grpSpPr>
          <p:sp>
            <p:nvSpPr>
              <p:cNvPr id="90125" name="Freeform 13"/>
              <p:cNvSpPr>
                <a:spLocks/>
              </p:cNvSpPr>
              <p:nvPr/>
            </p:nvSpPr>
            <p:spPr bwMode="auto">
              <a:xfrm>
                <a:off x="2160" y="2016"/>
                <a:ext cx="912" cy="864"/>
              </a:xfrm>
              <a:custGeom>
                <a:avLst/>
                <a:gdLst/>
                <a:ahLst/>
                <a:cxnLst>
                  <a:cxn ang="0">
                    <a:pos x="0" y="432"/>
                  </a:cxn>
                  <a:cxn ang="0">
                    <a:pos x="912" y="0"/>
                  </a:cxn>
                  <a:cxn ang="0">
                    <a:pos x="912" y="864"/>
                  </a:cxn>
                  <a:cxn ang="0">
                    <a:pos x="0" y="432"/>
                  </a:cxn>
                </a:cxnLst>
                <a:rect l="0" t="0" r="r" b="b"/>
                <a:pathLst>
                  <a:path w="912" h="864">
                    <a:moveTo>
                      <a:pt x="0" y="432"/>
                    </a:moveTo>
                    <a:lnTo>
                      <a:pt x="912" y="0"/>
                    </a:lnTo>
                    <a:lnTo>
                      <a:pt x="912" y="864"/>
                    </a:lnTo>
                    <a:lnTo>
                      <a:pt x="0" y="432"/>
                    </a:lnTo>
                    <a:close/>
                  </a:path>
                </a:pathLst>
              </a:custGeom>
              <a:solidFill>
                <a:srgbClr val="66CCFF"/>
              </a:solidFill>
              <a:ln w="9525">
                <a:solidFill>
                  <a:schemeClr val="tx1"/>
                </a:solidFill>
                <a:round/>
                <a:headEnd/>
                <a:tailEnd/>
              </a:ln>
              <a:effectLst/>
            </p:spPr>
            <p:txBody>
              <a:bodyPr wrap="none" anchor="ctr"/>
              <a:lstStyle/>
              <a:p>
                <a:pPr>
                  <a:defRPr/>
                </a:pPr>
                <a:endParaRPr lang="es-ES">
                  <a:solidFill>
                    <a:schemeClr val="accent2">
                      <a:lumMod val="75000"/>
                      <a:lumOff val="25000"/>
                    </a:schemeClr>
                  </a:solidFill>
                  <a:effectLst>
                    <a:outerShdw blurRad="38100" dist="38100" dir="2700000" algn="tl">
                      <a:srgbClr val="000000">
                        <a:alpha val="43137"/>
                      </a:srgbClr>
                    </a:outerShdw>
                  </a:effectLst>
                </a:endParaRPr>
              </a:p>
            </p:txBody>
          </p:sp>
          <p:sp>
            <p:nvSpPr>
              <p:cNvPr id="22543" name="Text Box 15"/>
              <p:cNvSpPr txBox="1">
                <a:spLocks noChangeArrowheads="1"/>
              </p:cNvSpPr>
              <p:nvPr/>
            </p:nvSpPr>
            <p:spPr bwMode="auto">
              <a:xfrm>
                <a:off x="2459" y="2218"/>
                <a:ext cx="633" cy="506"/>
              </a:xfrm>
              <a:prstGeom prst="rect">
                <a:avLst/>
              </a:prstGeom>
              <a:noFill/>
              <a:ln w="9525">
                <a:noFill/>
                <a:miter lim="800000"/>
                <a:headEnd/>
                <a:tailEnd/>
              </a:ln>
            </p:spPr>
            <p:txBody>
              <a:bodyPr>
                <a:spAutoFit/>
              </a:bodyPr>
              <a:lstStyle/>
              <a:p>
                <a:pPr algn="ctr">
                  <a:lnSpc>
                    <a:spcPct val="100000"/>
                  </a:lnSpc>
                  <a:spcBef>
                    <a:spcPct val="0"/>
                  </a:spcBef>
                  <a:buFontTx/>
                  <a:buNone/>
                </a:pPr>
                <a:r>
                  <a:rPr lang="es-ES_tradnl" b="1" i="1" dirty="0">
                    <a:solidFill>
                      <a:schemeClr val="accent2">
                        <a:lumMod val="75000"/>
                        <a:lumOff val="25000"/>
                      </a:schemeClr>
                    </a:solidFill>
                    <a:effectLst>
                      <a:outerShdw blurRad="38100" dist="38100" dir="2700000" algn="tl">
                        <a:srgbClr val="000000">
                          <a:alpha val="43137"/>
                        </a:srgbClr>
                      </a:outerShdw>
                    </a:effectLst>
                    <a:latin typeface="Arial Narrow" pitchFamily="34" charset="0"/>
                  </a:rPr>
                  <a:t>Conversor análogo digital</a:t>
                </a:r>
              </a:p>
              <a:p>
                <a:pPr algn="ctr">
                  <a:lnSpc>
                    <a:spcPct val="100000"/>
                  </a:lnSpc>
                  <a:spcBef>
                    <a:spcPct val="0"/>
                  </a:spcBef>
                  <a:buFontTx/>
                  <a:buNone/>
                </a:pPr>
                <a:r>
                  <a:rPr lang="es-ES_tradnl" b="1" i="1" dirty="0">
                    <a:solidFill>
                      <a:schemeClr val="accent2">
                        <a:lumMod val="75000"/>
                        <a:lumOff val="25000"/>
                      </a:schemeClr>
                    </a:solidFill>
                    <a:effectLst>
                      <a:outerShdw blurRad="38100" dist="38100" dir="2700000" algn="tl">
                        <a:srgbClr val="000000">
                          <a:alpha val="43137"/>
                        </a:srgbClr>
                      </a:outerShdw>
                    </a:effectLst>
                    <a:latin typeface="Arial Narrow" pitchFamily="34" charset="0"/>
                  </a:rPr>
                  <a:t>A-to-D</a:t>
                </a:r>
              </a:p>
            </p:txBody>
          </p:sp>
        </p:grpSp>
        <p:sp>
          <p:nvSpPr>
            <p:cNvPr id="22539" name="Text Box 17"/>
            <p:cNvSpPr txBox="1">
              <a:spLocks noChangeArrowheads="1"/>
            </p:cNvSpPr>
            <p:nvPr/>
          </p:nvSpPr>
          <p:spPr bwMode="auto">
            <a:xfrm>
              <a:off x="336" y="2784"/>
              <a:ext cx="1507" cy="223"/>
            </a:xfrm>
            <a:prstGeom prst="rect">
              <a:avLst/>
            </a:prstGeom>
            <a:solidFill>
              <a:srgbClr val="66FFFF"/>
            </a:solidFill>
            <a:ln w="9525">
              <a:noFill/>
              <a:miter lim="800000"/>
              <a:headEnd/>
              <a:tailEnd/>
            </a:ln>
          </p:spPr>
          <p:txBody>
            <a:bodyPr wrap="none">
              <a:spAutoFit/>
            </a:bodyPr>
            <a:lstStyle/>
            <a:p>
              <a:pPr>
                <a:lnSpc>
                  <a:spcPct val="100000"/>
                </a:lnSpc>
                <a:spcBef>
                  <a:spcPct val="0"/>
                </a:spcBef>
                <a:buFontTx/>
                <a:buNone/>
              </a:pPr>
              <a:r>
                <a:rPr lang="es-ES_tradnl" sz="2400" i="0" dirty="0">
                  <a:solidFill>
                    <a:schemeClr val="accent2">
                      <a:lumMod val="75000"/>
                      <a:lumOff val="25000"/>
                    </a:schemeClr>
                  </a:solidFill>
                  <a:latin typeface="Arial" panose="020B0604020202020204" pitchFamily="34" charset="0"/>
                  <a:cs typeface="Arial" panose="020B0604020202020204" pitchFamily="34" charset="0"/>
                </a:rPr>
                <a:t>Señal analógica</a:t>
              </a:r>
            </a:p>
          </p:txBody>
        </p:sp>
        <p:sp>
          <p:nvSpPr>
            <p:cNvPr id="22540" name="Text Box 18"/>
            <p:cNvSpPr txBox="1">
              <a:spLocks noChangeArrowheads="1"/>
            </p:cNvSpPr>
            <p:nvPr/>
          </p:nvSpPr>
          <p:spPr bwMode="auto">
            <a:xfrm>
              <a:off x="4032" y="2928"/>
              <a:ext cx="1392" cy="223"/>
            </a:xfrm>
            <a:prstGeom prst="rect">
              <a:avLst/>
            </a:prstGeom>
            <a:solidFill>
              <a:srgbClr val="DDDDDD"/>
            </a:solidFill>
            <a:ln w="9525">
              <a:noFill/>
              <a:miter lim="800000"/>
              <a:headEnd/>
              <a:tailEnd/>
            </a:ln>
          </p:spPr>
          <p:txBody>
            <a:bodyPr>
              <a:spAutoFit/>
            </a:bodyPr>
            <a:lstStyle/>
            <a:p>
              <a:pPr algn="ctr">
                <a:lnSpc>
                  <a:spcPct val="100000"/>
                </a:lnSpc>
                <a:spcBef>
                  <a:spcPct val="0"/>
                </a:spcBef>
                <a:buFontTx/>
                <a:buNone/>
              </a:pPr>
              <a:r>
                <a:rPr lang="es-ES_tradnl" sz="2400" i="0" dirty="0">
                  <a:solidFill>
                    <a:schemeClr val="accent2">
                      <a:lumMod val="75000"/>
                      <a:lumOff val="25000"/>
                    </a:schemeClr>
                  </a:solidFill>
                  <a:latin typeface="Arial" panose="020B0604020202020204" pitchFamily="34" charset="0"/>
                  <a:cs typeface="Arial" panose="020B0604020202020204" pitchFamily="34" charset="0"/>
                </a:rPr>
                <a:t>Señal digital</a:t>
              </a:r>
            </a:p>
          </p:txBody>
        </p:sp>
        <p:sp>
          <p:nvSpPr>
            <p:cNvPr id="22541" name="Text Box 19"/>
            <p:cNvSpPr txBox="1">
              <a:spLocks noChangeArrowheads="1"/>
            </p:cNvSpPr>
            <p:nvPr/>
          </p:nvSpPr>
          <p:spPr bwMode="auto">
            <a:xfrm>
              <a:off x="4032" y="2208"/>
              <a:ext cx="1622" cy="223"/>
            </a:xfrm>
            <a:prstGeom prst="rect">
              <a:avLst/>
            </a:prstGeom>
            <a:solidFill>
              <a:srgbClr val="DDDDDD"/>
            </a:solidFill>
            <a:ln w="9525">
              <a:noFill/>
              <a:miter lim="800000"/>
              <a:headEnd/>
              <a:tailEnd/>
            </a:ln>
          </p:spPr>
          <p:txBody>
            <a:bodyPr wrap="none">
              <a:spAutoFit/>
            </a:bodyPr>
            <a:lstStyle/>
            <a:p>
              <a:pPr>
                <a:lnSpc>
                  <a:spcPct val="100000"/>
                </a:lnSpc>
                <a:spcBef>
                  <a:spcPct val="0"/>
                </a:spcBef>
                <a:buFontTx/>
                <a:buNone/>
              </a:pPr>
              <a:r>
                <a:rPr lang="es-ES_tradnl" sz="2400" b="0" i="0">
                  <a:solidFill>
                    <a:schemeClr val="accent2">
                      <a:lumMod val="75000"/>
                      <a:lumOff val="25000"/>
                    </a:schemeClr>
                  </a:solidFill>
                  <a:latin typeface="Times New Roman" pitchFamily="18" charset="0"/>
                </a:rPr>
                <a:t>..</a:t>
              </a:r>
              <a:r>
                <a:rPr lang="es-ES_tradnl" sz="2400" b="0" i="0">
                  <a:solidFill>
                    <a:schemeClr val="accent2">
                      <a:lumMod val="75000"/>
                      <a:lumOff val="25000"/>
                    </a:schemeClr>
                  </a:solidFill>
                  <a:latin typeface="Arial Rounded MT Bold" pitchFamily="34" charset="0"/>
                </a:rPr>
                <a:t>0100,...,0,1011</a:t>
              </a:r>
            </a:p>
          </p:txBody>
        </p:sp>
      </p:grpSp>
    </p:spTree>
    <p:extLst>
      <p:ext uri="{BB962C8B-B14F-4D97-AF65-F5344CB8AC3E}">
        <p14:creationId xmlns:p14="http://schemas.microsoft.com/office/powerpoint/2010/main" val="3418853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4 Marcador de número de diapositiva"/>
          <p:cNvSpPr>
            <a:spLocks noGrp="1"/>
          </p:cNvSpPr>
          <p:nvPr>
            <p:ph type="sldNum" sz="quarter" idx="12"/>
          </p:nvPr>
        </p:nvSpPr>
        <p:spPr/>
        <p:txBody>
          <a:bodyPr/>
          <a:lstStyle/>
          <a:p>
            <a:pPr>
              <a:defRPr/>
            </a:pPr>
            <a:fld id="{76A23CB8-6CBA-449E-9CFD-DD75185CCCAF}" type="slidenum">
              <a:rPr lang="en-US"/>
              <a:pPr>
                <a:defRPr/>
              </a:pPr>
              <a:t>12</a:t>
            </a:fld>
            <a:endParaRPr lang="en-US"/>
          </a:p>
        </p:txBody>
      </p:sp>
      <p:sp>
        <p:nvSpPr>
          <p:cNvPr id="91138" name="Rectangle 2"/>
          <p:cNvSpPr>
            <a:spLocks noGrp="1" noChangeArrowheads="1"/>
          </p:cNvSpPr>
          <p:nvPr>
            <p:ph type="title"/>
          </p:nvPr>
        </p:nvSpPr>
        <p:spPr>
          <a:xfrm>
            <a:off x="967583" y="188640"/>
            <a:ext cx="7772400" cy="1143000"/>
          </a:xfrm>
          <a:solidFill>
            <a:srgbClr val="66FFFF"/>
          </a:solidFill>
          <a:ln w="76200" cap="flat" algn="ctr">
            <a:solidFill>
              <a:schemeClr val="accent1"/>
            </a:solidFill>
          </a:ln>
        </p:spPr>
        <p:txBody>
          <a:bodyPr/>
          <a:lstStyle/>
          <a:p>
            <a:pPr>
              <a:defRPr/>
            </a:pPr>
            <a:r>
              <a:rPr lang="es-ES_tradnl" sz="4800" b="1" i="1">
                <a:solidFill>
                  <a:schemeClr val="accent2">
                    <a:lumMod val="75000"/>
                    <a:lumOff val="25000"/>
                  </a:schemeClr>
                </a:solidFill>
                <a:effectLst>
                  <a:outerShdw blurRad="38100" dist="38100" dir="2700000" algn="tl">
                    <a:srgbClr val="000000"/>
                  </a:outerShdw>
                </a:effectLst>
                <a:latin typeface="Arial" charset="0"/>
              </a:rPr>
              <a:t>Reproducción</a:t>
            </a:r>
          </a:p>
        </p:txBody>
      </p:sp>
      <p:grpSp>
        <p:nvGrpSpPr>
          <p:cNvPr id="23556" name="Group 3"/>
          <p:cNvGrpSpPr>
            <a:grpSpLocks/>
          </p:cNvGrpSpPr>
          <p:nvPr/>
        </p:nvGrpSpPr>
        <p:grpSpPr bwMode="auto">
          <a:xfrm>
            <a:off x="6013405" y="1955271"/>
            <a:ext cx="2803281" cy="825500"/>
            <a:chOff x="288" y="2880"/>
            <a:chExt cx="1501" cy="288"/>
          </a:xfrm>
          <a:solidFill>
            <a:schemeClr val="accent3">
              <a:lumMod val="20000"/>
              <a:lumOff val="80000"/>
            </a:schemeClr>
          </a:solidFill>
        </p:grpSpPr>
        <p:sp>
          <p:nvSpPr>
            <p:cNvPr id="91140" name="Freeform 4"/>
            <p:cNvSpPr>
              <a:spLocks/>
            </p:cNvSpPr>
            <p:nvPr/>
          </p:nvSpPr>
          <p:spPr bwMode="auto">
            <a:xfrm>
              <a:off x="288" y="2880"/>
              <a:ext cx="1501" cy="240"/>
            </a:xfrm>
            <a:custGeom>
              <a:avLst/>
              <a:gdLst/>
              <a:ahLst/>
              <a:cxnLst>
                <a:cxn ang="0">
                  <a:pos x="0" y="96"/>
                </a:cxn>
                <a:cxn ang="0">
                  <a:pos x="48" y="48"/>
                </a:cxn>
                <a:cxn ang="0">
                  <a:pos x="48" y="96"/>
                </a:cxn>
                <a:cxn ang="0">
                  <a:pos x="96" y="48"/>
                </a:cxn>
                <a:cxn ang="0">
                  <a:pos x="144" y="96"/>
                </a:cxn>
                <a:cxn ang="0">
                  <a:pos x="192" y="48"/>
                </a:cxn>
                <a:cxn ang="0">
                  <a:pos x="240" y="96"/>
                </a:cxn>
                <a:cxn ang="0">
                  <a:pos x="240" y="48"/>
                </a:cxn>
                <a:cxn ang="0">
                  <a:pos x="288" y="96"/>
                </a:cxn>
                <a:cxn ang="0">
                  <a:pos x="336" y="48"/>
                </a:cxn>
                <a:cxn ang="0">
                  <a:pos x="384" y="96"/>
                </a:cxn>
                <a:cxn ang="0">
                  <a:pos x="384" y="48"/>
                </a:cxn>
                <a:cxn ang="0">
                  <a:pos x="432" y="96"/>
                </a:cxn>
                <a:cxn ang="0">
                  <a:pos x="480" y="48"/>
                </a:cxn>
                <a:cxn ang="0">
                  <a:pos x="480" y="96"/>
                </a:cxn>
                <a:cxn ang="0">
                  <a:pos x="528" y="48"/>
                </a:cxn>
                <a:cxn ang="0">
                  <a:pos x="528" y="96"/>
                </a:cxn>
                <a:cxn ang="0">
                  <a:pos x="576" y="48"/>
                </a:cxn>
                <a:cxn ang="0">
                  <a:pos x="624" y="96"/>
                </a:cxn>
                <a:cxn ang="0">
                  <a:pos x="672" y="0"/>
                </a:cxn>
                <a:cxn ang="0">
                  <a:pos x="720" y="96"/>
                </a:cxn>
                <a:cxn ang="0">
                  <a:pos x="720" y="48"/>
                </a:cxn>
                <a:cxn ang="0">
                  <a:pos x="768" y="96"/>
                </a:cxn>
                <a:cxn ang="0">
                  <a:pos x="864" y="48"/>
                </a:cxn>
                <a:cxn ang="0">
                  <a:pos x="864" y="96"/>
                </a:cxn>
                <a:cxn ang="0">
                  <a:pos x="912" y="48"/>
                </a:cxn>
                <a:cxn ang="0">
                  <a:pos x="912" y="96"/>
                </a:cxn>
                <a:cxn ang="0">
                  <a:pos x="960" y="48"/>
                </a:cxn>
                <a:cxn ang="0">
                  <a:pos x="1008" y="96"/>
                </a:cxn>
                <a:cxn ang="0">
                  <a:pos x="1056" y="48"/>
                </a:cxn>
                <a:cxn ang="0">
                  <a:pos x="1056" y="96"/>
                </a:cxn>
              </a:cxnLst>
              <a:rect l="0" t="0" r="r" b="b"/>
              <a:pathLst>
                <a:path w="1056" h="96">
                  <a:moveTo>
                    <a:pt x="0" y="96"/>
                  </a:moveTo>
                  <a:lnTo>
                    <a:pt x="48" y="48"/>
                  </a:lnTo>
                  <a:lnTo>
                    <a:pt x="48" y="96"/>
                  </a:lnTo>
                  <a:lnTo>
                    <a:pt x="96" y="48"/>
                  </a:lnTo>
                  <a:lnTo>
                    <a:pt x="144" y="96"/>
                  </a:lnTo>
                  <a:lnTo>
                    <a:pt x="192" y="48"/>
                  </a:lnTo>
                  <a:lnTo>
                    <a:pt x="240" y="96"/>
                  </a:lnTo>
                  <a:lnTo>
                    <a:pt x="240" y="48"/>
                  </a:lnTo>
                  <a:lnTo>
                    <a:pt x="288" y="96"/>
                  </a:lnTo>
                  <a:lnTo>
                    <a:pt x="336" y="48"/>
                  </a:lnTo>
                  <a:lnTo>
                    <a:pt x="384" y="96"/>
                  </a:lnTo>
                  <a:lnTo>
                    <a:pt x="384" y="48"/>
                  </a:lnTo>
                  <a:lnTo>
                    <a:pt x="432" y="96"/>
                  </a:lnTo>
                  <a:lnTo>
                    <a:pt x="480" y="48"/>
                  </a:lnTo>
                  <a:lnTo>
                    <a:pt x="480" y="96"/>
                  </a:lnTo>
                  <a:lnTo>
                    <a:pt x="528" y="48"/>
                  </a:lnTo>
                  <a:lnTo>
                    <a:pt x="528" y="96"/>
                  </a:lnTo>
                  <a:lnTo>
                    <a:pt x="576" y="48"/>
                  </a:lnTo>
                  <a:lnTo>
                    <a:pt x="624" y="96"/>
                  </a:lnTo>
                  <a:lnTo>
                    <a:pt x="672" y="0"/>
                  </a:lnTo>
                  <a:lnTo>
                    <a:pt x="720" y="96"/>
                  </a:lnTo>
                  <a:lnTo>
                    <a:pt x="720" y="48"/>
                  </a:lnTo>
                  <a:lnTo>
                    <a:pt x="768" y="96"/>
                  </a:lnTo>
                  <a:lnTo>
                    <a:pt x="864" y="48"/>
                  </a:lnTo>
                  <a:lnTo>
                    <a:pt x="864" y="96"/>
                  </a:lnTo>
                  <a:lnTo>
                    <a:pt x="912" y="48"/>
                  </a:lnTo>
                  <a:lnTo>
                    <a:pt x="912" y="96"/>
                  </a:lnTo>
                  <a:lnTo>
                    <a:pt x="960" y="48"/>
                  </a:lnTo>
                  <a:lnTo>
                    <a:pt x="1008" y="96"/>
                  </a:lnTo>
                  <a:lnTo>
                    <a:pt x="1056" y="48"/>
                  </a:lnTo>
                  <a:lnTo>
                    <a:pt x="1056" y="96"/>
                  </a:lnTo>
                </a:path>
              </a:pathLst>
            </a:custGeom>
            <a:grpFill/>
            <a:ln w="9525">
              <a:solidFill>
                <a:schemeClr val="accent2"/>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91141" name="Rectangle 5"/>
            <p:cNvSpPr>
              <a:spLocks noChangeArrowheads="1"/>
            </p:cNvSpPr>
            <p:nvPr/>
          </p:nvSpPr>
          <p:spPr bwMode="auto">
            <a:xfrm>
              <a:off x="288" y="3120"/>
              <a:ext cx="1488" cy="48"/>
            </a:xfrm>
            <a:prstGeom prst="rect">
              <a:avLst/>
            </a:prstGeom>
            <a:grpFill/>
            <a:ln w="9525">
              <a:solidFill>
                <a:schemeClr val="accent2"/>
              </a:solidFill>
              <a:miter lim="800000"/>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sp>
        <p:nvSpPr>
          <p:cNvPr id="91142" name="AutoShape 6"/>
          <p:cNvSpPr>
            <a:spLocks noChangeArrowheads="1"/>
          </p:cNvSpPr>
          <p:nvPr/>
        </p:nvSpPr>
        <p:spPr bwMode="auto">
          <a:xfrm>
            <a:off x="5902569" y="3143251"/>
            <a:ext cx="2960077" cy="555625"/>
          </a:xfrm>
          <a:prstGeom prst="rightArrow">
            <a:avLst>
              <a:gd name="adj1" fmla="val 50000"/>
              <a:gd name="adj2" fmla="val 144286"/>
            </a:avLst>
          </a:prstGeom>
          <a:solidFill>
            <a:srgbClr val="800000"/>
          </a:solidFill>
          <a:ln w="9525">
            <a:solidFill>
              <a:schemeClr val="tx1"/>
            </a:solidFill>
            <a:miter lim="800000"/>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91143" name="AutoShape 7"/>
          <p:cNvSpPr>
            <a:spLocks noChangeArrowheads="1"/>
          </p:cNvSpPr>
          <p:nvPr/>
        </p:nvSpPr>
        <p:spPr bwMode="auto">
          <a:xfrm>
            <a:off x="351693" y="3149601"/>
            <a:ext cx="2857500" cy="549275"/>
          </a:xfrm>
          <a:prstGeom prst="rightArrow">
            <a:avLst>
              <a:gd name="adj1" fmla="val 50000"/>
              <a:gd name="adj2" fmla="val 140896"/>
            </a:avLst>
          </a:prstGeom>
          <a:solidFill>
            <a:srgbClr val="FF9900"/>
          </a:solidFill>
          <a:ln w="9525">
            <a:solidFill>
              <a:schemeClr val="tx1"/>
            </a:solidFill>
            <a:miter lim="800000"/>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nvGrpSpPr>
          <p:cNvPr id="23559" name="Group 14"/>
          <p:cNvGrpSpPr>
            <a:grpSpLocks/>
          </p:cNvGrpSpPr>
          <p:nvPr/>
        </p:nvGrpSpPr>
        <p:grpSpPr bwMode="auto">
          <a:xfrm>
            <a:off x="3446585" y="2230438"/>
            <a:ext cx="2419350" cy="2476500"/>
            <a:chOff x="2160" y="2016"/>
            <a:chExt cx="960" cy="864"/>
          </a:xfrm>
        </p:grpSpPr>
        <p:sp>
          <p:nvSpPr>
            <p:cNvPr id="91145" name="Freeform 9"/>
            <p:cNvSpPr>
              <a:spLocks/>
            </p:cNvSpPr>
            <p:nvPr/>
          </p:nvSpPr>
          <p:spPr bwMode="auto">
            <a:xfrm>
              <a:off x="2160" y="2016"/>
              <a:ext cx="912" cy="864"/>
            </a:xfrm>
            <a:custGeom>
              <a:avLst/>
              <a:gdLst/>
              <a:ahLst/>
              <a:cxnLst>
                <a:cxn ang="0">
                  <a:pos x="0" y="432"/>
                </a:cxn>
                <a:cxn ang="0">
                  <a:pos x="912" y="0"/>
                </a:cxn>
                <a:cxn ang="0">
                  <a:pos x="912" y="864"/>
                </a:cxn>
                <a:cxn ang="0">
                  <a:pos x="0" y="432"/>
                </a:cxn>
              </a:cxnLst>
              <a:rect l="0" t="0" r="r" b="b"/>
              <a:pathLst>
                <a:path w="912" h="864">
                  <a:moveTo>
                    <a:pt x="0" y="432"/>
                  </a:moveTo>
                  <a:lnTo>
                    <a:pt x="912" y="0"/>
                  </a:lnTo>
                  <a:lnTo>
                    <a:pt x="912" y="864"/>
                  </a:lnTo>
                  <a:lnTo>
                    <a:pt x="0" y="432"/>
                  </a:lnTo>
                  <a:close/>
                </a:path>
              </a:pathLst>
            </a:custGeom>
            <a:solidFill>
              <a:srgbClr val="66CCFF"/>
            </a:solid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23564" name="Text Box 10"/>
            <p:cNvSpPr txBox="1">
              <a:spLocks noChangeArrowheads="1"/>
            </p:cNvSpPr>
            <p:nvPr/>
          </p:nvSpPr>
          <p:spPr bwMode="auto">
            <a:xfrm>
              <a:off x="2486" y="2208"/>
              <a:ext cx="634" cy="416"/>
            </a:xfrm>
            <a:prstGeom prst="rect">
              <a:avLst/>
            </a:prstGeom>
            <a:noFill/>
            <a:ln w="9525">
              <a:noFill/>
              <a:miter lim="800000"/>
              <a:headEnd/>
              <a:tailEnd/>
            </a:ln>
          </p:spPr>
          <p:txBody>
            <a:bodyPr>
              <a:spAutoFit/>
            </a:bodyPr>
            <a:lstStyle/>
            <a:p>
              <a:pPr algn="ctr">
                <a:lnSpc>
                  <a:spcPct val="100000"/>
                </a:lnSpc>
                <a:spcBef>
                  <a:spcPct val="0"/>
                </a:spcBef>
                <a:buFontTx/>
                <a:buNone/>
              </a:pPr>
              <a:r>
                <a:rPr lang="es-ES_tradnl" sz="1800" i="0" dirty="0">
                  <a:solidFill>
                    <a:schemeClr val="accent2">
                      <a:lumMod val="75000"/>
                      <a:lumOff val="25000"/>
                    </a:schemeClr>
                  </a:solidFill>
                  <a:latin typeface="Arial" panose="020B0604020202020204" pitchFamily="34" charset="0"/>
                  <a:cs typeface="Arial" panose="020B0604020202020204" pitchFamily="34" charset="0"/>
                </a:rPr>
                <a:t>Conversor digital analógico</a:t>
              </a:r>
            </a:p>
            <a:p>
              <a:pPr algn="ctr">
                <a:lnSpc>
                  <a:spcPct val="100000"/>
                </a:lnSpc>
                <a:spcBef>
                  <a:spcPct val="0"/>
                </a:spcBef>
                <a:buFontTx/>
                <a:buNone/>
              </a:pPr>
              <a:r>
                <a:rPr lang="es-ES_tradnl" sz="1800" i="0" dirty="0">
                  <a:solidFill>
                    <a:schemeClr val="accent2">
                      <a:lumMod val="75000"/>
                      <a:lumOff val="25000"/>
                    </a:schemeClr>
                  </a:solidFill>
                  <a:latin typeface="Arial" panose="020B0604020202020204" pitchFamily="34" charset="0"/>
                  <a:cs typeface="Arial" panose="020B0604020202020204" pitchFamily="34" charset="0"/>
                </a:rPr>
                <a:t>D-to-A</a:t>
              </a:r>
            </a:p>
          </p:txBody>
        </p:sp>
      </p:grpSp>
      <p:sp>
        <p:nvSpPr>
          <p:cNvPr id="91147" name="Text Box 11"/>
          <p:cNvSpPr txBox="1">
            <a:spLocks noChangeArrowheads="1"/>
          </p:cNvSpPr>
          <p:nvPr/>
        </p:nvSpPr>
        <p:spPr bwMode="auto">
          <a:xfrm>
            <a:off x="6070421" y="4059238"/>
            <a:ext cx="2746265" cy="523220"/>
          </a:xfrm>
          <a:prstGeom prst="rect">
            <a:avLst/>
          </a:prstGeom>
          <a:solidFill>
            <a:schemeClr val="accent3">
              <a:lumMod val="20000"/>
              <a:lumOff val="80000"/>
            </a:schemeClr>
          </a:solidFill>
          <a:ln w="9525">
            <a:noFill/>
            <a:miter lim="800000"/>
            <a:headEnd/>
            <a:tailEnd/>
          </a:ln>
        </p:spPr>
        <p:txBody>
          <a:bodyPr wrap="none">
            <a:spAutoFit/>
          </a:bodyPr>
          <a:lstStyle>
            <a:defPPr>
              <a:defRPr lang="es-ES_tradnl"/>
            </a:defPPr>
            <a:lvl1pPr>
              <a:lnSpc>
                <a:spcPct val="100000"/>
              </a:lnSpc>
              <a:buFontTx/>
              <a:buNone/>
              <a:defRPr sz="2800" i="0">
                <a:solidFill>
                  <a:schemeClr val="accent2">
                    <a:lumMod val="75000"/>
                    <a:lumOff val="25000"/>
                  </a:schemeClr>
                </a:solidFill>
                <a:latin typeface="Arial" panose="020B0604020202020204" pitchFamily="34" charset="0"/>
                <a:cs typeface="Arial" panose="020B0604020202020204" pitchFamily="34" charset="0"/>
              </a:defRPr>
            </a:lvl1pPr>
          </a:lstStyle>
          <a:p>
            <a:r>
              <a:rPr lang="es-ES_tradnl" dirty="0"/>
              <a:t>Señal analógica</a:t>
            </a:r>
          </a:p>
        </p:txBody>
      </p:sp>
      <p:sp>
        <p:nvSpPr>
          <p:cNvPr id="23561" name="Text Box 12"/>
          <p:cNvSpPr txBox="1">
            <a:spLocks noChangeArrowheads="1"/>
          </p:cNvSpPr>
          <p:nvPr/>
        </p:nvSpPr>
        <p:spPr bwMode="auto">
          <a:xfrm>
            <a:off x="773723" y="4059238"/>
            <a:ext cx="2145139" cy="523220"/>
          </a:xfrm>
          <a:prstGeom prst="rect">
            <a:avLst/>
          </a:prstGeom>
          <a:solidFill>
            <a:schemeClr val="accent3">
              <a:lumMod val="20000"/>
              <a:lumOff val="80000"/>
            </a:schemeClr>
          </a:solidFill>
          <a:ln w="9525">
            <a:noFill/>
            <a:miter lim="800000"/>
            <a:headEnd/>
            <a:tailEnd/>
          </a:ln>
        </p:spPr>
        <p:txBody>
          <a:bodyPr wrap="none">
            <a:spAutoFit/>
          </a:bodyPr>
          <a:lstStyle/>
          <a:p>
            <a:pPr>
              <a:lnSpc>
                <a:spcPct val="100000"/>
              </a:lnSpc>
              <a:spcBef>
                <a:spcPct val="0"/>
              </a:spcBef>
              <a:buFontTx/>
              <a:buNone/>
            </a:pPr>
            <a:r>
              <a:rPr lang="es-ES_tradnl" sz="2800" i="0" dirty="0">
                <a:solidFill>
                  <a:schemeClr val="accent2">
                    <a:lumMod val="75000"/>
                    <a:lumOff val="25000"/>
                  </a:schemeClr>
                </a:solidFill>
                <a:latin typeface="Arial" panose="020B0604020202020204" pitchFamily="34" charset="0"/>
                <a:cs typeface="Arial" panose="020B0604020202020204" pitchFamily="34" charset="0"/>
              </a:rPr>
              <a:t>Señal digital</a:t>
            </a:r>
          </a:p>
        </p:txBody>
      </p:sp>
      <p:sp>
        <p:nvSpPr>
          <p:cNvPr id="23562" name="Text Box 13"/>
          <p:cNvSpPr txBox="1">
            <a:spLocks noChangeArrowheads="1"/>
          </p:cNvSpPr>
          <p:nvPr/>
        </p:nvSpPr>
        <p:spPr bwMode="auto">
          <a:xfrm>
            <a:off x="422031" y="2154239"/>
            <a:ext cx="3005951" cy="584775"/>
          </a:xfrm>
          <a:prstGeom prst="rect">
            <a:avLst/>
          </a:prstGeom>
          <a:noFill/>
          <a:ln w="9525">
            <a:noFill/>
            <a:miter lim="800000"/>
            <a:headEnd/>
            <a:tailEnd/>
          </a:ln>
        </p:spPr>
        <p:txBody>
          <a:bodyPr wrap="none">
            <a:spAutoFit/>
          </a:bodyPr>
          <a:lstStyle/>
          <a:p>
            <a:pPr>
              <a:lnSpc>
                <a:spcPct val="100000"/>
              </a:lnSpc>
              <a:spcBef>
                <a:spcPct val="0"/>
              </a:spcBef>
              <a:buFontTx/>
              <a:buNone/>
            </a:pPr>
            <a:r>
              <a:rPr lang="es-ES_tradnl" sz="3200" i="0">
                <a:latin typeface="Arial Rounded MT Bold" pitchFamily="34" charset="0"/>
              </a:rPr>
              <a:t>..0,101110111</a:t>
            </a:r>
          </a:p>
        </p:txBody>
      </p:sp>
    </p:spTree>
    <p:extLst>
      <p:ext uri="{BB962C8B-B14F-4D97-AF65-F5344CB8AC3E}">
        <p14:creationId xmlns:p14="http://schemas.microsoft.com/office/powerpoint/2010/main" val="4294316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4 Marcador de número de diapositiva"/>
          <p:cNvSpPr>
            <a:spLocks noGrp="1"/>
          </p:cNvSpPr>
          <p:nvPr>
            <p:ph type="sldNum" sz="quarter" idx="12"/>
          </p:nvPr>
        </p:nvSpPr>
        <p:spPr/>
        <p:txBody>
          <a:bodyPr/>
          <a:lstStyle/>
          <a:p>
            <a:pPr>
              <a:defRPr/>
            </a:pPr>
            <a:fld id="{3B627A83-2FBC-4C0E-83B6-7D4C959A5D4A}" type="slidenum">
              <a:rPr lang="en-US"/>
              <a:pPr>
                <a:defRPr/>
              </a:pPr>
              <a:t>13</a:t>
            </a:fld>
            <a:endParaRPr lang="en-US"/>
          </a:p>
        </p:txBody>
      </p:sp>
      <p:sp>
        <p:nvSpPr>
          <p:cNvPr id="88066" name="Rectangle 2"/>
          <p:cNvSpPr>
            <a:spLocks noGrp="1" noChangeArrowheads="1"/>
          </p:cNvSpPr>
          <p:nvPr>
            <p:ph type="title"/>
          </p:nvPr>
        </p:nvSpPr>
        <p:spPr>
          <a:xfrm>
            <a:off x="674331" y="327422"/>
            <a:ext cx="7783869" cy="11430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bg1">
                    <a:lumMod val="40000"/>
                    <a:lumOff val="60000"/>
                  </a:schemeClr>
                </a:solidFill>
                <a:effectLst>
                  <a:outerShdw blurRad="38100" dist="38100" dir="2700000" algn="tl">
                    <a:srgbClr val="000000"/>
                  </a:outerShdw>
                </a:effectLst>
                <a:latin typeface="Arial" charset="0"/>
              </a:rPr>
              <a:t>Tecnologías Analógicas</a:t>
            </a:r>
          </a:p>
        </p:txBody>
      </p:sp>
      <p:grpSp>
        <p:nvGrpSpPr>
          <p:cNvPr id="2" name="1 Grupo"/>
          <p:cNvGrpSpPr/>
          <p:nvPr/>
        </p:nvGrpSpPr>
        <p:grpSpPr>
          <a:xfrm>
            <a:off x="457200" y="2286000"/>
            <a:ext cx="8229600" cy="3505200"/>
            <a:chOff x="457200" y="2286000"/>
            <a:chExt cx="8229600" cy="3505200"/>
          </a:xfrm>
        </p:grpSpPr>
        <p:grpSp>
          <p:nvGrpSpPr>
            <p:cNvPr id="24580" name="Group 24"/>
            <p:cNvGrpSpPr>
              <a:grpSpLocks/>
            </p:cNvGrpSpPr>
            <p:nvPr/>
          </p:nvGrpSpPr>
          <p:grpSpPr bwMode="auto">
            <a:xfrm>
              <a:off x="457200" y="4953000"/>
              <a:ext cx="8229600" cy="838200"/>
              <a:chOff x="288" y="3120"/>
              <a:chExt cx="5184" cy="192"/>
            </a:xfrm>
            <a:solidFill>
              <a:schemeClr val="accent3">
                <a:lumMod val="20000"/>
                <a:lumOff val="80000"/>
              </a:schemeClr>
            </a:solidFill>
          </p:grpSpPr>
          <p:sp>
            <p:nvSpPr>
              <p:cNvPr id="88068" name="Freeform 4"/>
              <p:cNvSpPr>
                <a:spLocks/>
              </p:cNvSpPr>
              <p:nvPr/>
            </p:nvSpPr>
            <p:spPr bwMode="auto">
              <a:xfrm>
                <a:off x="288" y="3120"/>
                <a:ext cx="1501" cy="96"/>
              </a:xfrm>
              <a:custGeom>
                <a:avLst/>
                <a:gdLst/>
                <a:ahLst/>
                <a:cxnLst>
                  <a:cxn ang="0">
                    <a:pos x="0" y="96"/>
                  </a:cxn>
                  <a:cxn ang="0">
                    <a:pos x="48" y="48"/>
                  </a:cxn>
                  <a:cxn ang="0">
                    <a:pos x="48" y="96"/>
                  </a:cxn>
                  <a:cxn ang="0">
                    <a:pos x="96" y="48"/>
                  </a:cxn>
                  <a:cxn ang="0">
                    <a:pos x="144" y="96"/>
                  </a:cxn>
                  <a:cxn ang="0">
                    <a:pos x="192" y="48"/>
                  </a:cxn>
                  <a:cxn ang="0">
                    <a:pos x="240" y="96"/>
                  </a:cxn>
                  <a:cxn ang="0">
                    <a:pos x="240" y="48"/>
                  </a:cxn>
                  <a:cxn ang="0">
                    <a:pos x="288" y="96"/>
                  </a:cxn>
                  <a:cxn ang="0">
                    <a:pos x="336" y="48"/>
                  </a:cxn>
                  <a:cxn ang="0">
                    <a:pos x="384" y="96"/>
                  </a:cxn>
                  <a:cxn ang="0">
                    <a:pos x="384" y="48"/>
                  </a:cxn>
                  <a:cxn ang="0">
                    <a:pos x="432" y="96"/>
                  </a:cxn>
                  <a:cxn ang="0">
                    <a:pos x="480" y="48"/>
                  </a:cxn>
                  <a:cxn ang="0">
                    <a:pos x="480" y="96"/>
                  </a:cxn>
                  <a:cxn ang="0">
                    <a:pos x="528" y="48"/>
                  </a:cxn>
                  <a:cxn ang="0">
                    <a:pos x="528" y="96"/>
                  </a:cxn>
                  <a:cxn ang="0">
                    <a:pos x="576" y="48"/>
                  </a:cxn>
                  <a:cxn ang="0">
                    <a:pos x="624" y="96"/>
                  </a:cxn>
                  <a:cxn ang="0">
                    <a:pos x="672" y="0"/>
                  </a:cxn>
                  <a:cxn ang="0">
                    <a:pos x="720" y="96"/>
                  </a:cxn>
                  <a:cxn ang="0">
                    <a:pos x="720" y="48"/>
                  </a:cxn>
                  <a:cxn ang="0">
                    <a:pos x="768" y="96"/>
                  </a:cxn>
                  <a:cxn ang="0">
                    <a:pos x="864" y="48"/>
                  </a:cxn>
                  <a:cxn ang="0">
                    <a:pos x="864" y="96"/>
                  </a:cxn>
                  <a:cxn ang="0">
                    <a:pos x="912" y="48"/>
                  </a:cxn>
                  <a:cxn ang="0">
                    <a:pos x="912" y="96"/>
                  </a:cxn>
                  <a:cxn ang="0">
                    <a:pos x="960" y="48"/>
                  </a:cxn>
                  <a:cxn ang="0">
                    <a:pos x="1008" y="96"/>
                  </a:cxn>
                  <a:cxn ang="0">
                    <a:pos x="1056" y="48"/>
                  </a:cxn>
                  <a:cxn ang="0">
                    <a:pos x="1056" y="96"/>
                  </a:cxn>
                </a:cxnLst>
                <a:rect l="0" t="0" r="r" b="b"/>
                <a:pathLst>
                  <a:path w="1056" h="96">
                    <a:moveTo>
                      <a:pt x="0" y="96"/>
                    </a:moveTo>
                    <a:lnTo>
                      <a:pt x="48" y="48"/>
                    </a:lnTo>
                    <a:lnTo>
                      <a:pt x="48" y="96"/>
                    </a:lnTo>
                    <a:lnTo>
                      <a:pt x="96" y="48"/>
                    </a:lnTo>
                    <a:lnTo>
                      <a:pt x="144" y="96"/>
                    </a:lnTo>
                    <a:lnTo>
                      <a:pt x="192" y="48"/>
                    </a:lnTo>
                    <a:lnTo>
                      <a:pt x="240" y="96"/>
                    </a:lnTo>
                    <a:lnTo>
                      <a:pt x="240" y="48"/>
                    </a:lnTo>
                    <a:lnTo>
                      <a:pt x="288" y="96"/>
                    </a:lnTo>
                    <a:lnTo>
                      <a:pt x="336" y="48"/>
                    </a:lnTo>
                    <a:lnTo>
                      <a:pt x="384" y="96"/>
                    </a:lnTo>
                    <a:lnTo>
                      <a:pt x="384" y="48"/>
                    </a:lnTo>
                    <a:lnTo>
                      <a:pt x="432" y="96"/>
                    </a:lnTo>
                    <a:lnTo>
                      <a:pt x="480" y="48"/>
                    </a:lnTo>
                    <a:lnTo>
                      <a:pt x="480" y="96"/>
                    </a:lnTo>
                    <a:lnTo>
                      <a:pt x="528" y="48"/>
                    </a:lnTo>
                    <a:lnTo>
                      <a:pt x="528" y="96"/>
                    </a:lnTo>
                    <a:lnTo>
                      <a:pt x="576" y="48"/>
                    </a:lnTo>
                    <a:lnTo>
                      <a:pt x="624" y="96"/>
                    </a:lnTo>
                    <a:lnTo>
                      <a:pt x="672" y="0"/>
                    </a:lnTo>
                    <a:lnTo>
                      <a:pt x="720" y="96"/>
                    </a:lnTo>
                    <a:lnTo>
                      <a:pt x="720" y="48"/>
                    </a:lnTo>
                    <a:lnTo>
                      <a:pt x="768" y="96"/>
                    </a:lnTo>
                    <a:lnTo>
                      <a:pt x="864" y="48"/>
                    </a:lnTo>
                    <a:lnTo>
                      <a:pt x="864" y="96"/>
                    </a:lnTo>
                    <a:lnTo>
                      <a:pt x="912" y="48"/>
                    </a:lnTo>
                    <a:lnTo>
                      <a:pt x="912" y="96"/>
                    </a:lnTo>
                    <a:lnTo>
                      <a:pt x="960" y="48"/>
                    </a:lnTo>
                    <a:lnTo>
                      <a:pt x="1008" y="96"/>
                    </a:lnTo>
                    <a:lnTo>
                      <a:pt x="1056" y="48"/>
                    </a:lnTo>
                    <a:lnTo>
                      <a:pt x="1056" y="96"/>
                    </a:lnTo>
                  </a:path>
                </a:pathLst>
              </a:custGeom>
              <a:grpFill/>
              <a:ln w="9525">
                <a:solidFill>
                  <a:schemeClr val="accent2"/>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88069" name="Freeform 5"/>
              <p:cNvSpPr>
                <a:spLocks/>
              </p:cNvSpPr>
              <p:nvPr/>
            </p:nvSpPr>
            <p:spPr bwMode="auto">
              <a:xfrm>
                <a:off x="1789" y="3120"/>
                <a:ext cx="1091" cy="96"/>
              </a:xfrm>
              <a:custGeom>
                <a:avLst/>
                <a:gdLst/>
                <a:ahLst/>
                <a:cxnLst>
                  <a:cxn ang="0">
                    <a:pos x="0" y="96"/>
                  </a:cxn>
                  <a:cxn ang="0">
                    <a:pos x="48" y="48"/>
                  </a:cxn>
                  <a:cxn ang="0">
                    <a:pos x="48" y="96"/>
                  </a:cxn>
                  <a:cxn ang="0">
                    <a:pos x="96" y="48"/>
                  </a:cxn>
                  <a:cxn ang="0">
                    <a:pos x="144" y="96"/>
                  </a:cxn>
                  <a:cxn ang="0">
                    <a:pos x="192" y="48"/>
                  </a:cxn>
                  <a:cxn ang="0">
                    <a:pos x="240" y="96"/>
                  </a:cxn>
                  <a:cxn ang="0">
                    <a:pos x="240" y="48"/>
                  </a:cxn>
                  <a:cxn ang="0">
                    <a:pos x="288" y="96"/>
                  </a:cxn>
                  <a:cxn ang="0">
                    <a:pos x="336" y="48"/>
                  </a:cxn>
                  <a:cxn ang="0">
                    <a:pos x="384" y="96"/>
                  </a:cxn>
                  <a:cxn ang="0">
                    <a:pos x="384" y="48"/>
                  </a:cxn>
                  <a:cxn ang="0">
                    <a:pos x="432" y="96"/>
                  </a:cxn>
                  <a:cxn ang="0">
                    <a:pos x="480" y="48"/>
                  </a:cxn>
                  <a:cxn ang="0">
                    <a:pos x="480" y="96"/>
                  </a:cxn>
                  <a:cxn ang="0">
                    <a:pos x="528" y="48"/>
                  </a:cxn>
                  <a:cxn ang="0">
                    <a:pos x="528" y="96"/>
                  </a:cxn>
                  <a:cxn ang="0">
                    <a:pos x="576" y="48"/>
                  </a:cxn>
                  <a:cxn ang="0">
                    <a:pos x="624" y="96"/>
                  </a:cxn>
                  <a:cxn ang="0">
                    <a:pos x="672" y="0"/>
                  </a:cxn>
                  <a:cxn ang="0">
                    <a:pos x="720" y="96"/>
                  </a:cxn>
                  <a:cxn ang="0">
                    <a:pos x="720" y="48"/>
                  </a:cxn>
                  <a:cxn ang="0">
                    <a:pos x="768" y="96"/>
                  </a:cxn>
                  <a:cxn ang="0">
                    <a:pos x="864" y="48"/>
                  </a:cxn>
                  <a:cxn ang="0">
                    <a:pos x="864" y="96"/>
                  </a:cxn>
                  <a:cxn ang="0">
                    <a:pos x="912" y="48"/>
                  </a:cxn>
                  <a:cxn ang="0">
                    <a:pos x="912" y="96"/>
                  </a:cxn>
                  <a:cxn ang="0">
                    <a:pos x="960" y="48"/>
                  </a:cxn>
                  <a:cxn ang="0">
                    <a:pos x="1008" y="96"/>
                  </a:cxn>
                  <a:cxn ang="0">
                    <a:pos x="1056" y="48"/>
                  </a:cxn>
                  <a:cxn ang="0">
                    <a:pos x="1056" y="96"/>
                  </a:cxn>
                </a:cxnLst>
                <a:rect l="0" t="0" r="r" b="b"/>
                <a:pathLst>
                  <a:path w="1056" h="96">
                    <a:moveTo>
                      <a:pt x="0" y="96"/>
                    </a:moveTo>
                    <a:lnTo>
                      <a:pt x="48" y="48"/>
                    </a:lnTo>
                    <a:lnTo>
                      <a:pt x="48" y="96"/>
                    </a:lnTo>
                    <a:lnTo>
                      <a:pt x="96" y="48"/>
                    </a:lnTo>
                    <a:lnTo>
                      <a:pt x="144" y="96"/>
                    </a:lnTo>
                    <a:lnTo>
                      <a:pt x="192" y="48"/>
                    </a:lnTo>
                    <a:lnTo>
                      <a:pt x="240" y="96"/>
                    </a:lnTo>
                    <a:lnTo>
                      <a:pt x="240" y="48"/>
                    </a:lnTo>
                    <a:lnTo>
                      <a:pt x="288" y="96"/>
                    </a:lnTo>
                    <a:lnTo>
                      <a:pt x="336" y="48"/>
                    </a:lnTo>
                    <a:lnTo>
                      <a:pt x="384" y="96"/>
                    </a:lnTo>
                    <a:lnTo>
                      <a:pt x="384" y="48"/>
                    </a:lnTo>
                    <a:lnTo>
                      <a:pt x="432" y="96"/>
                    </a:lnTo>
                    <a:lnTo>
                      <a:pt x="480" y="48"/>
                    </a:lnTo>
                    <a:lnTo>
                      <a:pt x="480" y="96"/>
                    </a:lnTo>
                    <a:lnTo>
                      <a:pt x="528" y="48"/>
                    </a:lnTo>
                    <a:lnTo>
                      <a:pt x="528" y="96"/>
                    </a:lnTo>
                    <a:lnTo>
                      <a:pt x="576" y="48"/>
                    </a:lnTo>
                    <a:lnTo>
                      <a:pt x="624" y="96"/>
                    </a:lnTo>
                    <a:lnTo>
                      <a:pt x="672" y="0"/>
                    </a:lnTo>
                    <a:lnTo>
                      <a:pt x="720" y="96"/>
                    </a:lnTo>
                    <a:lnTo>
                      <a:pt x="720" y="48"/>
                    </a:lnTo>
                    <a:lnTo>
                      <a:pt x="768" y="96"/>
                    </a:lnTo>
                    <a:lnTo>
                      <a:pt x="864" y="48"/>
                    </a:lnTo>
                    <a:lnTo>
                      <a:pt x="864" y="96"/>
                    </a:lnTo>
                    <a:lnTo>
                      <a:pt x="912" y="48"/>
                    </a:lnTo>
                    <a:lnTo>
                      <a:pt x="912" y="96"/>
                    </a:lnTo>
                    <a:lnTo>
                      <a:pt x="960" y="48"/>
                    </a:lnTo>
                    <a:lnTo>
                      <a:pt x="1008" y="96"/>
                    </a:lnTo>
                    <a:lnTo>
                      <a:pt x="1056" y="48"/>
                    </a:lnTo>
                    <a:lnTo>
                      <a:pt x="1056" y="96"/>
                    </a:lnTo>
                  </a:path>
                </a:pathLst>
              </a:custGeom>
              <a:grpFill/>
              <a:ln w="9525">
                <a:solidFill>
                  <a:schemeClr val="accent2"/>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88070" name="Freeform 6"/>
              <p:cNvSpPr>
                <a:spLocks/>
              </p:cNvSpPr>
              <p:nvPr/>
            </p:nvSpPr>
            <p:spPr bwMode="auto">
              <a:xfrm>
                <a:off x="2880" y="3120"/>
                <a:ext cx="681" cy="96"/>
              </a:xfrm>
              <a:custGeom>
                <a:avLst/>
                <a:gdLst/>
                <a:ahLst/>
                <a:cxnLst>
                  <a:cxn ang="0">
                    <a:pos x="0" y="96"/>
                  </a:cxn>
                  <a:cxn ang="0">
                    <a:pos x="48" y="48"/>
                  </a:cxn>
                  <a:cxn ang="0">
                    <a:pos x="48" y="96"/>
                  </a:cxn>
                  <a:cxn ang="0">
                    <a:pos x="96" y="48"/>
                  </a:cxn>
                  <a:cxn ang="0">
                    <a:pos x="144" y="96"/>
                  </a:cxn>
                  <a:cxn ang="0">
                    <a:pos x="192" y="48"/>
                  </a:cxn>
                  <a:cxn ang="0">
                    <a:pos x="240" y="96"/>
                  </a:cxn>
                  <a:cxn ang="0">
                    <a:pos x="240" y="48"/>
                  </a:cxn>
                  <a:cxn ang="0">
                    <a:pos x="288" y="96"/>
                  </a:cxn>
                  <a:cxn ang="0">
                    <a:pos x="336" y="48"/>
                  </a:cxn>
                  <a:cxn ang="0">
                    <a:pos x="384" y="96"/>
                  </a:cxn>
                  <a:cxn ang="0">
                    <a:pos x="384" y="48"/>
                  </a:cxn>
                  <a:cxn ang="0">
                    <a:pos x="432" y="96"/>
                  </a:cxn>
                  <a:cxn ang="0">
                    <a:pos x="480" y="48"/>
                  </a:cxn>
                  <a:cxn ang="0">
                    <a:pos x="480" y="96"/>
                  </a:cxn>
                  <a:cxn ang="0">
                    <a:pos x="528" y="48"/>
                  </a:cxn>
                  <a:cxn ang="0">
                    <a:pos x="528" y="96"/>
                  </a:cxn>
                  <a:cxn ang="0">
                    <a:pos x="576" y="48"/>
                  </a:cxn>
                  <a:cxn ang="0">
                    <a:pos x="624" y="96"/>
                  </a:cxn>
                  <a:cxn ang="0">
                    <a:pos x="672" y="0"/>
                  </a:cxn>
                  <a:cxn ang="0">
                    <a:pos x="720" y="96"/>
                  </a:cxn>
                  <a:cxn ang="0">
                    <a:pos x="720" y="48"/>
                  </a:cxn>
                  <a:cxn ang="0">
                    <a:pos x="768" y="96"/>
                  </a:cxn>
                  <a:cxn ang="0">
                    <a:pos x="864" y="48"/>
                  </a:cxn>
                  <a:cxn ang="0">
                    <a:pos x="864" y="96"/>
                  </a:cxn>
                  <a:cxn ang="0">
                    <a:pos x="912" y="48"/>
                  </a:cxn>
                  <a:cxn ang="0">
                    <a:pos x="912" y="96"/>
                  </a:cxn>
                  <a:cxn ang="0">
                    <a:pos x="960" y="48"/>
                  </a:cxn>
                  <a:cxn ang="0">
                    <a:pos x="1008" y="96"/>
                  </a:cxn>
                  <a:cxn ang="0">
                    <a:pos x="1056" y="48"/>
                  </a:cxn>
                  <a:cxn ang="0">
                    <a:pos x="1056" y="96"/>
                  </a:cxn>
                </a:cxnLst>
                <a:rect l="0" t="0" r="r" b="b"/>
                <a:pathLst>
                  <a:path w="1056" h="96">
                    <a:moveTo>
                      <a:pt x="0" y="96"/>
                    </a:moveTo>
                    <a:lnTo>
                      <a:pt x="48" y="48"/>
                    </a:lnTo>
                    <a:lnTo>
                      <a:pt x="48" y="96"/>
                    </a:lnTo>
                    <a:lnTo>
                      <a:pt x="96" y="48"/>
                    </a:lnTo>
                    <a:lnTo>
                      <a:pt x="144" y="96"/>
                    </a:lnTo>
                    <a:lnTo>
                      <a:pt x="192" y="48"/>
                    </a:lnTo>
                    <a:lnTo>
                      <a:pt x="240" y="96"/>
                    </a:lnTo>
                    <a:lnTo>
                      <a:pt x="240" y="48"/>
                    </a:lnTo>
                    <a:lnTo>
                      <a:pt x="288" y="96"/>
                    </a:lnTo>
                    <a:lnTo>
                      <a:pt x="336" y="48"/>
                    </a:lnTo>
                    <a:lnTo>
                      <a:pt x="384" y="96"/>
                    </a:lnTo>
                    <a:lnTo>
                      <a:pt x="384" y="48"/>
                    </a:lnTo>
                    <a:lnTo>
                      <a:pt x="432" y="96"/>
                    </a:lnTo>
                    <a:lnTo>
                      <a:pt x="480" y="48"/>
                    </a:lnTo>
                    <a:lnTo>
                      <a:pt x="480" y="96"/>
                    </a:lnTo>
                    <a:lnTo>
                      <a:pt x="528" y="48"/>
                    </a:lnTo>
                    <a:lnTo>
                      <a:pt x="528" y="96"/>
                    </a:lnTo>
                    <a:lnTo>
                      <a:pt x="576" y="48"/>
                    </a:lnTo>
                    <a:lnTo>
                      <a:pt x="624" y="96"/>
                    </a:lnTo>
                    <a:lnTo>
                      <a:pt x="672" y="0"/>
                    </a:lnTo>
                    <a:lnTo>
                      <a:pt x="720" y="96"/>
                    </a:lnTo>
                    <a:lnTo>
                      <a:pt x="720" y="48"/>
                    </a:lnTo>
                    <a:lnTo>
                      <a:pt x="768" y="96"/>
                    </a:lnTo>
                    <a:lnTo>
                      <a:pt x="864" y="48"/>
                    </a:lnTo>
                    <a:lnTo>
                      <a:pt x="864" y="96"/>
                    </a:lnTo>
                    <a:lnTo>
                      <a:pt x="912" y="48"/>
                    </a:lnTo>
                    <a:lnTo>
                      <a:pt x="912" y="96"/>
                    </a:lnTo>
                    <a:lnTo>
                      <a:pt x="960" y="48"/>
                    </a:lnTo>
                    <a:lnTo>
                      <a:pt x="1008" y="96"/>
                    </a:lnTo>
                    <a:lnTo>
                      <a:pt x="1056" y="48"/>
                    </a:lnTo>
                    <a:lnTo>
                      <a:pt x="1056" y="96"/>
                    </a:lnTo>
                  </a:path>
                </a:pathLst>
              </a:custGeom>
              <a:grpFill/>
              <a:ln w="9525">
                <a:solidFill>
                  <a:schemeClr val="accent2"/>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88071" name="Freeform 7"/>
              <p:cNvSpPr>
                <a:spLocks/>
              </p:cNvSpPr>
              <p:nvPr/>
            </p:nvSpPr>
            <p:spPr bwMode="auto">
              <a:xfrm>
                <a:off x="3561" y="3120"/>
                <a:ext cx="1911" cy="96"/>
              </a:xfrm>
              <a:custGeom>
                <a:avLst/>
                <a:gdLst/>
                <a:ahLst/>
                <a:cxnLst>
                  <a:cxn ang="0">
                    <a:pos x="0" y="96"/>
                  </a:cxn>
                  <a:cxn ang="0">
                    <a:pos x="48" y="48"/>
                  </a:cxn>
                  <a:cxn ang="0">
                    <a:pos x="48" y="96"/>
                  </a:cxn>
                  <a:cxn ang="0">
                    <a:pos x="96" y="48"/>
                  </a:cxn>
                  <a:cxn ang="0">
                    <a:pos x="144" y="96"/>
                  </a:cxn>
                  <a:cxn ang="0">
                    <a:pos x="192" y="48"/>
                  </a:cxn>
                  <a:cxn ang="0">
                    <a:pos x="240" y="96"/>
                  </a:cxn>
                  <a:cxn ang="0">
                    <a:pos x="240" y="48"/>
                  </a:cxn>
                  <a:cxn ang="0">
                    <a:pos x="288" y="96"/>
                  </a:cxn>
                  <a:cxn ang="0">
                    <a:pos x="336" y="48"/>
                  </a:cxn>
                  <a:cxn ang="0">
                    <a:pos x="384" y="96"/>
                  </a:cxn>
                  <a:cxn ang="0">
                    <a:pos x="384" y="48"/>
                  </a:cxn>
                  <a:cxn ang="0">
                    <a:pos x="432" y="96"/>
                  </a:cxn>
                  <a:cxn ang="0">
                    <a:pos x="480" y="48"/>
                  </a:cxn>
                  <a:cxn ang="0">
                    <a:pos x="480" y="96"/>
                  </a:cxn>
                  <a:cxn ang="0">
                    <a:pos x="528" y="48"/>
                  </a:cxn>
                  <a:cxn ang="0">
                    <a:pos x="528" y="96"/>
                  </a:cxn>
                  <a:cxn ang="0">
                    <a:pos x="576" y="48"/>
                  </a:cxn>
                  <a:cxn ang="0">
                    <a:pos x="624" y="96"/>
                  </a:cxn>
                  <a:cxn ang="0">
                    <a:pos x="672" y="0"/>
                  </a:cxn>
                  <a:cxn ang="0">
                    <a:pos x="720" y="96"/>
                  </a:cxn>
                  <a:cxn ang="0">
                    <a:pos x="720" y="48"/>
                  </a:cxn>
                  <a:cxn ang="0">
                    <a:pos x="768" y="96"/>
                  </a:cxn>
                  <a:cxn ang="0">
                    <a:pos x="864" y="48"/>
                  </a:cxn>
                  <a:cxn ang="0">
                    <a:pos x="864" y="96"/>
                  </a:cxn>
                  <a:cxn ang="0">
                    <a:pos x="912" y="48"/>
                  </a:cxn>
                  <a:cxn ang="0">
                    <a:pos x="912" y="96"/>
                  </a:cxn>
                  <a:cxn ang="0">
                    <a:pos x="960" y="48"/>
                  </a:cxn>
                  <a:cxn ang="0">
                    <a:pos x="1008" y="96"/>
                  </a:cxn>
                  <a:cxn ang="0">
                    <a:pos x="1056" y="48"/>
                  </a:cxn>
                  <a:cxn ang="0">
                    <a:pos x="1056" y="96"/>
                  </a:cxn>
                </a:cxnLst>
                <a:rect l="0" t="0" r="r" b="b"/>
                <a:pathLst>
                  <a:path w="1056" h="96">
                    <a:moveTo>
                      <a:pt x="0" y="96"/>
                    </a:moveTo>
                    <a:lnTo>
                      <a:pt x="48" y="48"/>
                    </a:lnTo>
                    <a:lnTo>
                      <a:pt x="48" y="96"/>
                    </a:lnTo>
                    <a:lnTo>
                      <a:pt x="96" y="48"/>
                    </a:lnTo>
                    <a:lnTo>
                      <a:pt x="144" y="96"/>
                    </a:lnTo>
                    <a:lnTo>
                      <a:pt x="192" y="48"/>
                    </a:lnTo>
                    <a:lnTo>
                      <a:pt x="240" y="96"/>
                    </a:lnTo>
                    <a:lnTo>
                      <a:pt x="240" y="48"/>
                    </a:lnTo>
                    <a:lnTo>
                      <a:pt x="288" y="96"/>
                    </a:lnTo>
                    <a:lnTo>
                      <a:pt x="336" y="48"/>
                    </a:lnTo>
                    <a:lnTo>
                      <a:pt x="384" y="96"/>
                    </a:lnTo>
                    <a:lnTo>
                      <a:pt x="384" y="48"/>
                    </a:lnTo>
                    <a:lnTo>
                      <a:pt x="432" y="96"/>
                    </a:lnTo>
                    <a:lnTo>
                      <a:pt x="480" y="48"/>
                    </a:lnTo>
                    <a:lnTo>
                      <a:pt x="480" y="96"/>
                    </a:lnTo>
                    <a:lnTo>
                      <a:pt x="528" y="48"/>
                    </a:lnTo>
                    <a:lnTo>
                      <a:pt x="528" y="96"/>
                    </a:lnTo>
                    <a:lnTo>
                      <a:pt x="576" y="48"/>
                    </a:lnTo>
                    <a:lnTo>
                      <a:pt x="624" y="96"/>
                    </a:lnTo>
                    <a:lnTo>
                      <a:pt x="672" y="0"/>
                    </a:lnTo>
                    <a:lnTo>
                      <a:pt x="720" y="96"/>
                    </a:lnTo>
                    <a:lnTo>
                      <a:pt x="720" y="48"/>
                    </a:lnTo>
                    <a:lnTo>
                      <a:pt x="768" y="96"/>
                    </a:lnTo>
                    <a:lnTo>
                      <a:pt x="864" y="48"/>
                    </a:lnTo>
                    <a:lnTo>
                      <a:pt x="864" y="96"/>
                    </a:lnTo>
                    <a:lnTo>
                      <a:pt x="912" y="48"/>
                    </a:lnTo>
                    <a:lnTo>
                      <a:pt x="912" y="96"/>
                    </a:lnTo>
                    <a:lnTo>
                      <a:pt x="960" y="48"/>
                    </a:lnTo>
                    <a:lnTo>
                      <a:pt x="1008" y="96"/>
                    </a:lnTo>
                    <a:lnTo>
                      <a:pt x="1056" y="48"/>
                    </a:lnTo>
                    <a:lnTo>
                      <a:pt x="1056" y="96"/>
                    </a:lnTo>
                  </a:path>
                </a:pathLst>
              </a:custGeom>
              <a:grpFill/>
              <a:ln w="9525">
                <a:solidFill>
                  <a:schemeClr val="accent2"/>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88082" name="Rectangle 18"/>
              <p:cNvSpPr>
                <a:spLocks noChangeArrowheads="1"/>
              </p:cNvSpPr>
              <p:nvPr/>
            </p:nvSpPr>
            <p:spPr bwMode="auto">
              <a:xfrm>
                <a:off x="288" y="3216"/>
                <a:ext cx="5184" cy="96"/>
              </a:xfrm>
              <a:prstGeom prst="rect">
                <a:avLst/>
              </a:prstGeom>
              <a:grpFill/>
              <a:ln w="9525">
                <a:solidFill>
                  <a:schemeClr val="accent2"/>
                </a:solidFill>
                <a:miter lim="800000"/>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sp>
          <p:nvSpPr>
            <p:cNvPr id="88084" name="Oval 20"/>
            <p:cNvSpPr>
              <a:spLocks noChangeArrowheads="1"/>
            </p:cNvSpPr>
            <p:nvPr/>
          </p:nvSpPr>
          <p:spPr bwMode="auto">
            <a:xfrm>
              <a:off x="4191000" y="2286000"/>
              <a:ext cx="1524000" cy="1371600"/>
            </a:xfrm>
            <a:prstGeom prst="ellipse">
              <a:avLst/>
            </a:prstGeom>
            <a:solidFill>
              <a:schemeClr val="accent3">
                <a:lumMod val="20000"/>
                <a:lumOff val="80000"/>
              </a:schemeClr>
            </a:solidFill>
            <a:ln w="9525">
              <a:round/>
              <a:headEnd/>
              <a:tailEnd/>
            </a:ln>
            <a:effectLst/>
            <a:scene3d>
              <a:camera prst="legacyPerspectiveBottomLeft"/>
              <a:lightRig rig="legacyFlat3" dir="t"/>
            </a:scene3d>
            <a:sp3d extrusionH="19023000" prstMaterial="legacyMatte">
              <a:bevelT w="13500" h="13500" prst="angle"/>
              <a:bevelB w="13500" h="13500" prst="angle"/>
              <a:extrusionClr>
                <a:srgbClr val="FF9900"/>
              </a:extrusionClr>
            </a:sp3d>
          </p:spPr>
          <p:txBody>
            <a:bodyPr wrap="none" anchor="ctr">
              <a:flatTx/>
            </a:bodyPr>
            <a:lstStyle/>
            <a:p>
              <a:pPr>
                <a:defRPr/>
              </a:pPr>
              <a:endParaRPr lang="es-ES">
                <a:effectLst>
                  <a:outerShdw blurRad="38100" dist="38100" dir="2700000" algn="tl">
                    <a:srgbClr val="000000">
                      <a:alpha val="43137"/>
                    </a:srgbClr>
                  </a:outerShdw>
                </a:effectLst>
              </a:endParaRPr>
            </a:p>
          </p:txBody>
        </p:sp>
        <p:sp>
          <p:nvSpPr>
            <p:cNvPr id="88085" name="Line 21"/>
            <p:cNvSpPr>
              <a:spLocks noChangeShapeType="1"/>
            </p:cNvSpPr>
            <p:nvPr/>
          </p:nvSpPr>
          <p:spPr bwMode="auto">
            <a:xfrm flipH="1">
              <a:off x="3414346" y="4481513"/>
              <a:ext cx="0" cy="571500"/>
            </a:xfrm>
            <a:prstGeom prst="line">
              <a:avLst/>
            </a:prstGeom>
            <a:noFill/>
            <a:ln w="38100">
              <a:solidFill>
                <a:schemeClr val="tx1"/>
              </a:solidFill>
              <a:round/>
              <a:headEnd/>
              <a:tailEnd type="triangle" w="med" len="sm"/>
            </a:ln>
            <a:effectLst/>
          </p:spPr>
          <p:txBody>
            <a:bodyPr wrap="none" anchor="ctr"/>
            <a:lstStyle/>
            <a:p>
              <a:pPr>
                <a:defRPr/>
              </a:pPr>
              <a:endParaRPr lang="es-ES">
                <a:effectLst>
                  <a:outerShdw blurRad="38100" dist="38100" dir="2700000" algn="tl">
                    <a:srgbClr val="000000">
                      <a:alpha val="43137"/>
                    </a:srgbClr>
                  </a:outerShdw>
                </a:effectLst>
              </a:endParaRPr>
            </a:p>
          </p:txBody>
        </p:sp>
      </p:grpSp>
      <p:pic>
        <p:nvPicPr>
          <p:cNvPr id="13" name="4 Marcador de contenido" descr="Martin-Cooper-con-prototipo-Dynatac.jpg"/>
          <p:cNvPicPr>
            <a:picLocks noChangeAspect="1"/>
          </p:cNvPicPr>
          <p:nvPr/>
        </p:nvPicPr>
        <p:blipFill>
          <a:blip r:embed="rId3" cstate="print"/>
          <a:stretch>
            <a:fillRect/>
          </a:stretch>
        </p:blipFill>
        <p:spPr>
          <a:xfrm>
            <a:off x="6084168" y="1983580"/>
            <a:ext cx="2873897" cy="2481263"/>
          </a:xfrm>
          <a:prstGeom prst="rect">
            <a:avLst/>
          </a:prstGeom>
        </p:spPr>
      </p:pic>
    </p:spTree>
    <p:extLst>
      <p:ext uri="{BB962C8B-B14F-4D97-AF65-F5344CB8AC3E}">
        <p14:creationId xmlns:p14="http://schemas.microsoft.com/office/powerpoint/2010/main" val="276578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1A3EC63A-407E-42D2-9A7C-9BF707583CB5}" type="slidenum">
              <a:rPr lang="en-US"/>
              <a:pPr>
                <a:defRPr/>
              </a:pPr>
              <a:t>14</a:t>
            </a:fld>
            <a:endParaRPr lang="en-US"/>
          </a:p>
        </p:txBody>
      </p:sp>
      <p:sp>
        <p:nvSpPr>
          <p:cNvPr id="128002" name="Rectangle 2"/>
          <p:cNvSpPr>
            <a:spLocks noGrp="1" noChangeArrowheads="1"/>
          </p:cNvSpPr>
          <p:nvPr>
            <p:ph type="title"/>
          </p:nvPr>
        </p:nvSpPr>
        <p:spPr>
          <a:xfrm>
            <a:off x="1011092" y="0"/>
            <a:ext cx="7432177" cy="1143000"/>
          </a:xfrm>
          <a:solidFill>
            <a:srgbClr val="66FFFF"/>
          </a:solidFill>
          <a:ln w="76200" cap="flat" algn="ctr">
            <a:solidFill>
              <a:schemeClr val="accent1"/>
            </a:solidFill>
          </a:ln>
        </p:spPr>
        <p:txBody>
          <a:bodyPr/>
          <a:lstStyle/>
          <a:p>
            <a:pPr>
              <a:defRPr/>
            </a:pPr>
            <a:r>
              <a:rPr lang="es-ES_tradnl" sz="4800" b="1" i="1">
                <a:solidFill>
                  <a:schemeClr val="accent2">
                    <a:lumMod val="75000"/>
                    <a:lumOff val="25000"/>
                  </a:schemeClr>
                </a:solidFill>
                <a:effectLst>
                  <a:outerShdw blurRad="38100" dist="38100" dir="2700000" algn="tl">
                    <a:srgbClr val="000000"/>
                  </a:outerShdw>
                </a:effectLst>
                <a:latin typeface="Arial" charset="0"/>
              </a:rPr>
              <a:t>Tecnologías Digitales</a:t>
            </a:r>
          </a:p>
        </p:txBody>
      </p:sp>
      <p:pic>
        <p:nvPicPr>
          <p:cNvPr id="25604" name="Picture 5" descr="F3_1"/>
          <p:cNvPicPr>
            <a:picLocks noChangeAspect="1" noChangeArrowheads="1"/>
          </p:cNvPicPr>
          <p:nvPr/>
        </p:nvPicPr>
        <p:blipFill>
          <a:blip r:embed="rId3" cstate="print"/>
          <a:srcRect/>
          <a:stretch>
            <a:fillRect/>
          </a:stretch>
        </p:blipFill>
        <p:spPr bwMode="auto">
          <a:xfrm>
            <a:off x="251520" y="1752600"/>
            <a:ext cx="6544909" cy="3980656"/>
          </a:xfrm>
          <a:prstGeom prst="rect">
            <a:avLst/>
          </a:prstGeom>
          <a:noFill/>
          <a:ln w="57150">
            <a:solidFill>
              <a:srgbClr val="FF9900"/>
            </a:solidFill>
            <a:miter lim="800000"/>
            <a:headEnd/>
            <a:tailEnd/>
          </a:ln>
        </p:spPr>
      </p:pic>
      <p:pic>
        <p:nvPicPr>
          <p:cNvPr id="6" name="12 Marcador de contenido" descr="SamsungGalaxyS3-MetroPCS.png"/>
          <p:cNvPicPr>
            <a:picLocks noGrp="1" noChangeAspect="1"/>
          </p:cNvPicPr>
          <p:nvPr>
            <p:ph sz="quarter" idx="4294967295"/>
          </p:nvPr>
        </p:nvPicPr>
        <p:blipFill>
          <a:blip r:embed="rId4" cstate="print"/>
          <a:stretch>
            <a:fillRect/>
          </a:stretch>
        </p:blipFill>
        <p:spPr>
          <a:xfrm>
            <a:off x="7004476" y="2244266"/>
            <a:ext cx="1960012" cy="2552886"/>
          </a:xfrm>
          <a:prstGeom prst="rect">
            <a:avLst/>
          </a:prstGeom>
          <a:noFill/>
          <a:ln w="57150">
            <a:solidFill>
              <a:srgbClr val="FF9900"/>
            </a:solidFill>
            <a:miter lim="800000"/>
            <a:headEnd/>
            <a:tailEnd/>
          </a:ln>
        </p:spPr>
      </p:pic>
    </p:spTree>
    <p:extLst>
      <p:ext uri="{BB962C8B-B14F-4D97-AF65-F5344CB8AC3E}">
        <p14:creationId xmlns:p14="http://schemas.microsoft.com/office/powerpoint/2010/main" val="396992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0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5604"/>
                                        </p:tgtEl>
                                        <p:attrNameLst>
                                          <p:attrName>style.visibility</p:attrName>
                                        </p:attrNameLst>
                                      </p:cBhvr>
                                      <p:to>
                                        <p:strVal val="visible"/>
                                      </p:to>
                                    </p:set>
                                    <p:anim calcmode="lin" valueType="num">
                                      <p:cBhvr additive="base">
                                        <p:cTn id="11" dur="500" fill="hold"/>
                                        <p:tgtEl>
                                          <p:spTgt spid="25604"/>
                                        </p:tgtEl>
                                        <p:attrNameLst>
                                          <p:attrName>ppt_x</p:attrName>
                                        </p:attrNameLst>
                                      </p:cBhvr>
                                      <p:tavLst>
                                        <p:tav tm="0">
                                          <p:val>
                                            <p:strVal val="#ppt_x"/>
                                          </p:val>
                                        </p:tav>
                                        <p:tav tm="100000">
                                          <p:val>
                                            <p:strVal val="#ppt_x"/>
                                          </p:val>
                                        </p:tav>
                                      </p:tavLst>
                                    </p:anim>
                                    <p:anim calcmode="lin" valueType="num">
                                      <p:cBhvr additive="base">
                                        <p:cTn id="12" dur="500" fill="hold"/>
                                        <p:tgtEl>
                                          <p:spTgt spid="2560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fltVal val="0"/>
                                          </p:val>
                                        </p:tav>
                                        <p:tav tm="100000">
                                          <p:val>
                                            <p:strVal val="#ppt_w"/>
                                          </p:val>
                                        </p:tav>
                                      </p:tavLst>
                                    </p:anim>
                                    <p:anim calcmode="lin" valueType="num">
                                      <p:cBhvr>
                                        <p:cTn id="18" dur="1000" fill="hold"/>
                                        <p:tgtEl>
                                          <p:spTgt spid="6"/>
                                        </p:tgtEl>
                                        <p:attrNameLst>
                                          <p:attrName>ppt_h</p:attrName>
                                        </p:attrNameLst>
                                      </p:cBhvr>
                                      <p:tavLst>
                                        <p:tav tm="0">
                                          <p:val>
                                            <p:fltVal val="0"/>
                                          </p:val>
                                        </p:tav>
                                        <p:tav tm="100000">
                                          <p:val>
                                            <p:strVal val="#ppt_h"/>
                                          </p:val>
                                        </p:tav>
                                      </p:tavLst>
                                    </p:anim>
                                    <p:anim calcmode="lin" valueType="num">
                                      <p:cBhvr>
                                        <p:cTn id="19" dur="1000" fill="hold"/>
                                        <p:tgtEl>
                                          <p:spTgt spid="6"/>
                                        </p:tgtEl>
                                        <p:attrNameLst>
                                          <p:attrName>style.rotation</p:attrName>
                                        </p:attrNameLst>
                                      </p:cBhvr>
                                      <p:tavLst>
                                        <p:tav tm="0">
                                          <p:val>
                                            <p:fltVal val="90"/>
                                          </p:val>
                                        </p:tav>
                                        <p:tav tm="100000">
                                          <p:val>
                                            <p:fltVal val="0"/>
                                          </p:val>
                                        </p:tav>
                                      </p:tavLst>
                                    </p:anim>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46A39313-BCA9-492F-9743-FD8172B08D72}" type="slidenum">
              <a:rPr lang="en-US"/>
              <a:pPr>
                <a:defRPr/>
              </a:pPr>
              <a:t>15</a:t>
            </a:fld>
            <a:endParaRPr lang="en-US"/>
          </a:p>
        </p:txBody>
      </p:sp>
      <p:sp>
        <p:nvSpPr>
          <p:cNvPr id="142338" name="Rectangle 1026"/>
          <p:cNvSpPr>
            <a:spLocks noGrp="1" noChangeArrowheads="1"/>
          </p:cNvSpPr>
          <p:nvPr>
            <p:ph type="title"/>
          </p:nvPr>
        </p:nvSpPr>
        <p:spPr>
          <a:xfrm>
            <a:off x="1259632" y="116632"/>
            <a:ext cx="7268344" cy="11430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800" b="1" i="1">
                <a:solidFill>
                  <a:schemeClr val="accent2">
                    <a:lumMod val="75000"/>
                    <a:lumOff val="25000"/>
                  </a:schemeClr>
                </a:solidFill>
                <a:effectLst>
                  <a:outerShdw blurRad="38100" dist="38100" dir="2700000" algn="tl">
                    <a:srgbClr val="000000"/>
                  </a:outerShdw>
                </a:effectLst>
                <a:latin typeface="Arial" charset="0"/>
              </a:rPr>
              <a:t>Canal</a:t>
            </a:r>
          </a:p>
        </p:txBody>
      </p:sp>
      <p:sp>
        <p:nvSpPr>
          <p:cNvPr id="142339" name="Rectangle 1027"/>
          <p:cNvSpPr>
            <a:spLocks noGrp="1" noChangeArrowheads="1"/>
          </p:cNvSpPr>
          <p:nvPr>
            <p:ph type="body" idx="1"/>
          </p:nvPr>
        </p:nvSpPr>
        <p:spPr>
          <a:xfrm>
            <a:off x="395536" y="1556792"/>
            <a:ext cx="8458200" cy="4680520"/>
          </a:xfrm>
          <a:solidFill>
            <a:schemeClr val="accent3">
              <a:lumMod val="20000"/>
              <a:lumOff val="80000"/>
            </a:schemeClr>
          </a:solidFill>
        </p:spPr>
        <p:txBody>
          <a:bodyPr/>
          <a:lstStyle/>
          <a:p>
            <a:pPr algn="just"/>
            <a:r>
              <a:rPr lang="es-ES_tradnl" sz="3600" b="1" i="1" dirty="0">
                <a:solidFill>
                  <a:schemeClr val="accent2">
                    <a:lumMod val="75000"/>
                    <a:lumOff val="25000"/>
                  </a:schemeClr>
                </a:solidFill>
                <a:effectLst>
                  <a:outerShdw blurRad="38100" dist="38100" dir="2700000" algn="tl">
                    <a:srgbClr val="FFFFFF"/>
                  </a:outerShdw>
                </a:effectLst>
                <a:latin typeface="Arial" charset="0"/>
              </a:rPr>
              <a:t>Es el camino por el cual se traslada una señal de comunicaciones e incluye equipos electrónicos ubicados en ambos extremos, como también el medio físico que los une.</a:t>
            </a:r>
          </a:p>
          <a:p>
            <a:pPr lvl="3"/>
            <a:r>
              <a:rPr lang="es-ES_tradnl" sz="3200" i="1" dirty="0">
                <a:solidFill>
                  <a:schemeClr val="accent2">
                    <a:lumMod val="75000"/>
                    <a:lumOff val="25000"/>
                  </a:schemeClr>
                </a:solidFill>
                <a:effectLst>
                  <a:outerShdw blurRad="38100" dist="38100" dir="2700000" algn="tl">
                    <a:srgbClr val="000000"/>
                  </a:outerShdw>
                </a:effectLst>
                <a:latin typeface="Arial" charset="0"/>
              </a:rPr>
              <a:t>Canal Analógico</a:t>
            </a:r>
          </a:p>
          <a:p>
            <a:pPr lvl="3"/>
            <a:r>
              <a:rPr lang="es-ES_tradnl" sz="3200" i="1" dirty="0">
                <a:solidFill>
                  <a:schemeClr val="accent2">
                    <a:lumMod val="75000"/>
                    <a:lumOff val="25000"/>
                  </a:schemeClr>
                </a:solidFill>
                <a:effectLst>
                  <a:outerShdw blurRad="38100" dist="38100" dir="2700000" algn="tl">
                    <a:srgbClr val="000000"/>
                  </a:outerShdw>
                </a:effectLst>
                <a:latin typeface="Arial" charset="0"/>
              </a:rPr>
              <a:t>Canal Digital</a:t>
            </a:r>
            <a:r>
              <a:rPr lang="es-ES_tradnl" i="1" dirty="0">
                <a:solidFill>
                  <a:schemeClr val="accent2">
                    <a:lumMod val="75000"/>
                    <a:lumOff val="25000"/>
                  </a:schemeClr>
                </a:solidFill>
                <a:effectLst>
                  <a:outerShdw blurRad="38100" dist="38100" dir="2700000" algn="tl">
                    <a:srgbClr val="FFFFFF"/>
                  </a:outerShdw>
                </a:effectLst>
                <a:latin typeface="Arial" charset="0"/>
              </a:rPr>
              <a:t>  </a:t>
            </a:r>
          </a:p>
        </p:txBody>
      </p:sp>
    </p:spTree>
    <p:extLst>
      <p:ext uri="{BB962C8B-B14F-4D97-AF65-F5344CB8AC3E}">
        <p14:creationId xmlns:p14="http://schemas.microsoft.com/office/powerpoint/2010/main" val="3184966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FA78A7DA-3694-41CF-A936-77E59F9CC04D}" type="slidenum">
              <a:rPr lang="en-US"/>
              <a:pPr>
                <a:defRPr/>
              </a:pPr>
              <a:t>16</a:t>
            </a:fld>
            <a:endParaRPr lang="en-US"/>
          </a:p>
        </p:txBody>
      </p:sp>
      <p:sp>
        <p:nvSpPr>
          <p:cNvPr id="227330" name="Rectangle 2"/>
          <p:cNvSpPr>
            <a:spLocks noGrp="1" noChangeArrowheads="1"/>
          </p:cNvSpPr>
          <p:nvPr>
            <p:ph type="title"/>
          </p:nvPr>
        </p:nvSpPr>
        <p:spPr>
          <a:xfrm>
            <a:off x="1403648" y="116632"/>
            <a:ext cx="7144145" cy="11430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800" b="1" i="1">
                <a:solidFill>
                  <a:schemeClr val="accent2">
                    <a:lumMod val="75000"/>
                    <a:lumOff val="25000"/>
                  </a:schemeClr>
                </a:solidFill>
                <a:effectLst>
                  <a:outerShdw blurRad="38100" dist="38100" dir="2700000" algn="tl">
                    <a:srgbClr val="000000"/>
                  </a:outerShdw>
                </a:effectLst>
                <a:latin typeface="Arial" charset="0"/>
              </a:rPr>
              <a:t>Canal</a:t>
            </a:r>
          </a:p>
        </p:txBody>
      </p:sp>
      <p:sp>
        <p:nvSpPr>
          <p:cNvPr id="227331" name="Rectangle 3"/>
          <p:cNvSpPr>
            <a:spLocks noGrp="1" noChangeArrowheads="1"/>
          </p:cNvSpPr>
          <p:nvPr>
            <p:ph type="body" idx="1"/>
          </p:nvPr>
        </p:nvSpPr>
        <p:spPr>
          <a:xfrm>
            <a:off x="351692" y="1828800"/>
            <a:ext cx="8458200" cy="4624536"/>
          </a:xfrm>
          <a:solidFill>
            <a:schemeClr val="accent3">
              <a:lumMod val="20000"/>
              <a:lumOff val="80000"/>
            </a:schemeClr>
          </a:solid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algn="just"/>
            <a:r>
              <a:rPr lang="es-ES_tradnl" sz="3600" b="1" i="1" dirty="0">
                <a:solidFill>
                  <a:schemeClr val="accent2">
                    <a:lumMod val="75000"/>
                    <a:lumOff val="25000"/>
                  </a:schemeClr>
                </a:solidFill>
                <a:effectLst>
                  <a:outerShdw blurRad="38100" dist="38100" dir="2700000" algn="tl">
                    <a:srgbClr val="FFFFFF"/>
                  </a:outerShdw>
                </a:effectLst>
                <a:latin typeface="Arial" charset="0"/>
              </a:rPr>
              <a:t>Capacidad del Canal – Conceptos </a:t>
            </a:r>
          </a:p>
          <a:p>
            <a:pPr lvl="1"/>
            <a:r>
              <a:rPr lang="es-ES_tradnl" sz="3600" b="1" i="1" dirty="0">
                <a:solidFill>
                  <a:schemeClr val="accent2">
                    <a:lumMod val="75000"/>
                    <a:lumOff val="25000"/>
                  </a:schemeClr>
                </a:solidFill>
                <a:effectLst>
                  <a:outerShdw blurRad="38100" dist="38100" dir="2700000" algn="tl">
                    <a:srgbClr val="FFFFFF"/>
                  </a:outerShdw>
                </a:effectLst>
                <a:latin typeface="Arial" charset="0"/>
                <a:ea typeface="+mn-ea"/>
                <a:cs typeface="+mn-cs"/>
              </a:rPr>
              <a:t>Velocidad de Transmisión</a:t>
            </a:r>
          </a:p>
          <a:p>
            <a:pPr lvl="1"/>
            <a:r>
              <a:rPr lang="es-ES_tradnl" sz="3600" b="1" i="1" dirty="0">
                <a:solidFill>
                  <a:schemeClr val="accent2">
                    <a:lumMod val="75000"/>
                    <a:lumOff val="25000"/>
                  </a:schemeClr>
                </a:solidFill>
                <a:effectLst>
                  <a:outerShdw blurRad="38100" dist="38100" dir="2700000" algn="tl">
                    <a:srgbClr val="FFFFFF"/>
                  </a:outerShdw>
                </a:effectLst>
                <a:latin typeface="Arial" charset="0"/>
                <a:ea typeface="+mn-ea"/>
                <a:cs typeface="+mn-cs"/>
              </a:rPr>
              <a:t>Ancho de Banda</a:t>
            </a:r>
          </a:p>
          <a:p>
            <a:pPr lvl="1"/>
            <a:r>
              <a:rPr lang="es-ES_tradnl" sz="3600" b="1" i="1" dirty="0">
                <a:solidFill>
                  <a:schemeClr val="accent2">
                    <a:lumMod val="75000"/>
                    <a:lumOff val="25000"/>
                  </a:schemeClr>
                </a:solidFill>
                <a:effectLst>
                  <a:outerShdw blurRad="38100" dist="38100" dir="2700000" algn="tl">
                    <a:srgbClr val="FFFFFF"/>
                  </a:outerShdw>
                </a:effectLst>
                <a:latin typeface="Arial" charset="0"/>
                <a:ea typeface="+mn-ea"/>
                <a:cs typeface="+mn-cs"/>
              </a:rPr>
              <a:t>Tipo de Canal</a:t>
            </a:r>
          </a:p>
          <a:p>
            <a:pPr lvl="1"/>
            <a:r>
              <a:rPr lang="es-ES_tradnl" sz="3600" b="1" i="1" dirty="0">
                <a:solidFill>
                  <a:schemeClr val="accent2">
                    <a:lumMod val="75000"/>
                    <a:lumOff val="25000"/>
                  </a:schemeClr>
                </a:solidFill>
                <a:effectLst>
                  <a:outerShdw blurRad="38100" dist="38100" dir="2700000" algn="tl">
                    <a:srgbClr val="FFFFFF"/>
                  </a:outerShdw>
                </a:effectLst>
                <a:latin typeface="Arial" charset="0"/>
                <a:ea typeface="+mn-ea"/>
                <a:cs typeface="+mn-cs"/>
              </a:rPr>
              <a:t>Canal Dedicado/Compartido</a:t>
            </a:r>
          </a:p>
          <a:p>
            <a:pPr lvl="1"/>
            <a:r>
              <a:rPr lang="es-ES_tradnl" sz="3600" b="1" i="1" dirty="0">
                <a:solidFill>
                  <a:schemeClr val="accent2">
                    <a:lumMod val="75000"/>
                    <a:lumOff val="25000"/>
                  </a:schemeClr>
                </a:solidFill>
                <a:effectLst>
                  <a:outerShdw blurRad="38100" dist="38100" dir="2700000" algn="tl">
                    <a:srgbClr val="FFFFFF"/>
                  </a:outerShdw>
                </a:effectLst>
                <a:latin typeface="Arial" charset="0"/>
                <a:ea typeface="+mn-ea"/>
                <a:cs typeface="+mn-cs"/>
              </a:rPr>
              <a:t>El Ruido</a:t>
            </a:r>
          </a:p>
          <a:p>
            <a:pPr lvl="1"/>
            <a:r>
              <a:rPr lang="es-ES_tradnl" sz="3600" b="1" i="1" dirty="0">
                <a:solidFill>
                  <a:schemeClr val="accent2">
                    <a:lumMod val="75000"/>
                    <a:lumOff val="25000"/>
                  </a:schemeClr>
                </a:solidFill>
                <a:effectLst>
                  <a:outerShdw blurRad="38100" dist="38100" dir="2700000" algn="tl">
                    <a:srgbClr val="FFFFFF"/>
                  </a:outerShdw>
                </a:effectLst>
                <a:latin typeface="Arial" charset="0"/>
                <a:ea typeface="+mn-ea"/>
                <a:cs typeface="+mn-cs"/>
              </a:rPr>
              <a:t>La Tasa de Errores</a:t>
            </a:r>
          </a:p>
        </p:txBody>
      </p:sp>
    </p:spTree>
    <p:extLst>
      <p:ext uri="{BB962C8B-B14F-4D97-AF65-F5344CB8AC3E}">
        <p14:creationId xmlns:p14="http://schemas.microsoft.com/office/powerpoint/2010/main" val="1422699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C6F1D8BB-D478-43EF-9489-C93F6B3A8AFA}" type="slidenum">
              <a:rPr lang="en-US"/>
              <a:pPr>
                <a:defRPr/>
              </a:pPr>
              <a:t>17</a:t>
            </a:fld>
            <a:endParaRPr lang="en-US"/>
          </a:p>
        </p:txBody>
      </p:sp>
      <p:sp>
        <p:nvSpPr>
          <p:cNvPr id="501762" name="Rectangle 2"/>
          <p:cNvSpPr>
            <a:spLocks noGrp="1" noChangeArrowheads="1"/>
          </p:cNvSpPr>
          <p:nvPr>
            <p:ph type="title"/>
          </p:nvPr>
        </p:nvSpPr>
        <p:spPr>
          <a:xfrm>
            <a:off x="1115616" y="0"/>
            <a:ext cx="7649054" cy="1439862"/>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AR" sz="4800" b="1" i="1">
                <a:solidFill>
                  <a:schemeClr val="accent2">
                    <a:lumMod val="75000"/>
                    <a:lumOff val="25000"/>
                  </a:schemeClr>
                </a:solidFill>
                <a:effectLst>
                  <a:outerShdw blurRad="38100" dist="38100" dir="2700000" algn="tl">
                    <a:srgbClr val="000000"/>
                  </a:outerShdw>
                </a:effectLst>
                <a:latin typeface="Arial" charset="0"/>
              </a:rPr>
              <a:t>Códigos </a:t>
            </a:r>
            <a:br>
              <a:rPr lang="es-AR" sz="4800" b="1" i="1">
                <a:solidFill>
                  <a:schemeClr val="accent2">
                    <a:lumMod val="75000"/>
                    <a:lumOff val="25000"/>
                  </a:schemeClr>
                </a:solidFill>
                <a:effectLst>
                  <a:outerShdw blurRad="38100" dist="38100" dir="2700000" algn="tl">
                    <a:srgbClr val="000000"/>
                  </a:outerShdw>
                </a:effectLst>
                <a:latin typeface="Arial" charset="0"/>
              </a:rPr>
            </a:br>
            <a:r>
              <a:rPr lang="es-AR" sz="4800" b="1" i="1">
                <a:solidFill>
                  <a:schemeClr val="accent2">
                    <a:lumMod val="75000"/>
                    <a:lumOff val="25000"/>
                  </a:schemeClr>
                </a:solidFill>
                <a:effectLst>
                  <a:outerShdw blurRad="38100" dist="38100" dir="2700000" algn="tl">
                    <a:srgbClr val="000000"/>
                  </a:outerShdw>
                </a:effectLst>
                <a:latin typeface="Arial" charset="0"/>
              </a:rPr>
              <a:t>Datos</a:t>
            </a:r>
            <a:endParaRPr lang="es-ES_tradnl" sz="4800" b="1" i="1">
              <a:solidFill>
                <a:schemeClr val="accent2">
                  <a:lumMod val="75000"/>
                  <a:lumOff val="25000"/>
                </a:schemeClr>
              </a:solidFill>
              <a:effectLst>
                <a:outerShdw blurRad="38100" dist="38100" dir="2700000" algn="tl">
                  <a:srgbClr val="000000"/>
                </a:outerShdw>
              </a:effectLst>
              <a:latin typeface="Arial" charset="0"/>
            </a:endParaRPr>
          </a:p>
        </p:txBody>
      </p:sp>
      <p:sp>
        <p:nvSpPr>
          <p:cNvPr id="501763" name="Rectangle 3"/>
          <p:cNvSpPr>
            <a:spLocks noGrp="1" noChangeArrowheads="1"/>
          </p:cNvSpPr>
          <p:nvPr>
            <p:ph type="body" idx="1"/>
          </p:nvPr>
        </p:nvSpPr>
        <p:spPr>
          <a:xfrm>
            <a:off x="0" y="1628800"/>
            <a:ext cx="9144000" cy="5229201"/>
          </a:xfrm>
          <a:solidFill>
            <a:schemeClr val="accent3">
              <a:lumMod val="20000"/>
              <a:lumOff val="80000"/>
            </a:schemeClr>
          </a:solidFill>
          <a:ln w="57150" cap="flat" cmpd="thinThick" algn="ctr">
            <a:solidFill>
              <a:schemeClr val="tx1"/>
            </a:solidFill>
          </a:ln>
        </p:spPr>
        <p:txBody>
          <a:bodyPr/>
          <a:lstStyle/>
          <a:p>
            <a:pPr>
              <a:defRPr/>
            </a:pPr>
            <a:r>
              <a:rPr lang="es-ES_tradnl" sz="2800" b="1" i="1" dirty="0">
                <a:solidFill>
                  <a:schemeClr val="accent2">
                    <a:lumMod val="75000"/>
                    <a:lumOff val="25000"/>
                  </a:schemeClr>
                </a:solidFill>
                <a:effectLst>
                  <a:outerShdw blurRad="38100" dist="38100" dir="2700000" algn="tl">
                    <a:srgbClr val="FFFFFF"/>
                  </a:outerShdw>
                </a:effectLst>
                <a:latin typeface="Arial" charset="0"/>
              </a:rPr>
              <a:t>Representación Estándar de un determinado trozo de Información.</a:t>
            </a:r>
          </a:p>
          <a:p>
            <a:pPr>
              <a:defRPr/>
            </a:pPr>
            <a:r>
              <a:rPr lang="es-ES_tradnl" sz="2800" b="1" i="1" dirty="0">
                <a:solidFill>
                  <a:schemeClr val="accent2">
                    <a:lumMod val="75000"/>
                    <a:lumOff val="25000"/>
                  </a:schemeClr>
                </a:solidFill>
                <a:effectLst>
                  <a:outerShdw blurRad="38100" dist="38100" dir="2700000" algn="tl">
                    <a:srgbClr val="FFFFFF"/>
                  </a:outerShdw>
                </a:effectLst>
                <a:latin typeface="Arial" charset="0"/>
              </a:rPr>
              <a:t>Se aplican sobre los Datos a Transmitir a través de las Líneas o canales de comunicación Teleinformática.</a:t>
            </a:r>
          </a:p>
          <a:p>
            <a:pPr>
              <a:defRPr/>
            </a:pPr>
            <a:r>
              <a:rPr lang="es-ES_tradnl" sz="2800" b="1" i="1" dirty="0">
                <a:solidFill>
                  <a:schemeClr val="accent2">
                    <a:lumMod val="75000"/>
                    <a:lumOff val="25000"/>
                  </a:schemeClr>
                </a:solidFill>
                <a:effectLst>
                  <a:outerShdw blurRad="38100" dist="38100" dir="2700000" algn="tl">
                    <a:srgbClr val="FFFFFF"/>
                  </a:outerShdw>
                </a:effectLst>
                <a:latin typeface="Arial" charset="0"/>
              </a:rPr>
              <a:t>La Terminal transmisora como receptora han de ser programas para usar el mismo código.</a:t>
            </a:r>
          </a:p>
          <a:p>
            <a:pPr lvl="2">
              <a:buFontTx/>
              <a:buNone/>
              <a:defRPr/>
            </a:pPr>
            <a:r>
              <a:rPr lang="es-ES_tradnl" sz="2000" b="1" i="1" dirty="0">
                <a:solidFill>
                  <a:schemeClr val="accent2">
                    <a:lumMod val="75000"/>
                    <a:lumOff val="25000"/>
                  </a:schemeClr>
                </a:solidFill>
                <a:effectLst>
                  <a:outerShdw blurRad="38100" dist="38100" dir="2700000" algn="tl">
                    <a:srgbClr val="FFFFFF"/>
                  </a:outerShdw>
                </a:effectLst>
                <a:latin typeface="Arial" charset="0"/>
              </a:rPr>
              <a:t>Ejemplos:</a:t>
            </a:r>
          </a:p>
          <a:p>
            <a:pPr lvl="4">
              <a:buFontTx/>
              <a:buChar char="-"/>
              <a:defRPr/>
            </a:pPr>
            <a:r>
              <a:rPr lang="es-ES_tradnl" sz="1800" b="1" i="1" dirty="0">
                <a:solidFill>
                  <a:schemeClr val="accent2">
                    <a:lumMod val="75000"/>
                    <a:lumOff val="25000"/>
                  </a:schemeClr>
                </a:solidFill>
                <a:effectLst>
                  <a:outerShdw blurRad="38100" dist="38100" dir="2700000" algn="tl">
                    <a:srgbClr val="FFFFFF"/>
                  </a:outerShdw>
                </a:effectLst>
                <a:latin typeface="Arial" charset="0"/>
              </a:rPr>
              <a:t>Código ASCII (8 Bits)</a:t>
            </a:r>
          </a:p>
          <a:p>
            <a:pPr lvl="4">
              <a:buFontTx/>
              <a:buChar char="-"/>
              <a:defRPr/>
            </a:pPr>
            <a:r>
              <a:rPr lang="es-ES_tradnl" sz="1800" b="1" i="1" dirty="0">
                <a:solidFill>
                  <a:schemeClr val="accent2">
                    <a:lumMod val="75000"/>
                    <a:lumOff val="25000"/>
                  </a:schemeClr>
                </a:solidFill>
                <a:effectLst>
                  <a:outerShdw blurRad="38100" dist="38100" dir="2700000" algn="tl">
                    <a:srgbClr val="FFFFFF"/>
                  </a:outerShdw>
                </a:effectLst>
                <a:latin typeface="Arial" charset="0"/>
              </a:rPr>
              <a:t>Código </a:t>
            </a:r>
            <a:r>
              <a:rPr lang="es-ES_tradnl" sz="1800" b="1" i="1" dirty="0" err="1">
                <a:solidFill>
                  <a:schemeClr val="accent2">
                    <a:lumMod val="75000"/>
                    <a:lumOff val="25000"/>
                  </a:schemeClr>
                </a:solidFill>
                <a:effectLst>
                  <a:outerShdw blurRad="38100" dist="38100" dir="2700000" algn="tl">
                    <a:srgbClr val="FFFFFF"/>
                  </a:outerShdw>
                </a:effectLst>
                <a:latin typeface="Arial" charset="0"/>
              </a:rPr>
              <a:t>Baudot</a:t>
            </a:r>
            <a:r>
              <a:rPr lang="es-ES_tradnl" sz="1800" b="1" i="1" dirty="0">
                <a:solidFill>
                  <a:schemeClr val="accent2">
                    <a:lumMod val="75000"/>
                    <a:lumOff val="25000"/>
                  </a:schemeClr>
                </a:solidFill>
                <a:effectLst>
                  <a:outerShdw blurRad="38100" dist="38100" dir="2700000" algn="tl">
                    <a:srgbClr val="FFFFFF"/>
                  </a:outerShdw>
                </a:effectLst>
                <a:latin typeface="Arial" charset="0"/>
              </a:rPr>
              <a:t> (5 Bits)</a:t>
            </a:r>
          </a:p>
          <a:p>
            <a:pPr lvl="4">
              <a:buFontTx/>
              <a:buChar char="-"/>
              <a:defRPr/>
            </a:pPr>
            <a:r>
              <a:rPr lang="es-ES_tradnl" sz="1800" b="1" i="1" dirty="0">
                <a:solidFill>
                  <a:schemeClr val="accent2">
                    <a:lumMod val="75000"/>
                    <a:lumOff val="25000"/>
                  </a:schemeClr>
                </a:solidFill>
                <a:effectLst>
                  <a:outerShdw blurRad="38100" dist="38100" dir="2700000" algn="tl">
                    <a:srgbClr val="FFFFFF"/>
                  </a:outerShdw>
                </a:effectLst>
                <a:latin typeface="Arial" charset="0"/>
              </a:rPr>
              <a:t>Código  de Intercambio de Datos (8 Bits)</a:t>
            </a:r>
          </a:p>
          <a:p>
            <a:pPr lvl="4">
              <a:buFontTx/>
              <a:buChar char="-"/>
              <a:defRPr/>
            </a:pPr>
            <a:r>
              <a:rPr lang="es-ES_tradnl" sz="1800" b="1" i="1" dirty="0">
                <a:solidFill>
                  <a:schemeClr val="accent2">
                    <a:lumMod val="75000"/>
                    <a:lumOff val="25000"/>
                  </a:schemeClr>
                </a:solidFill>
                <a:effectLst>
                  <a:outerShdw blurRad="38100" dist="38100" dir="2700000" algn="tl">
                    <a:srgbClr val="FFFFFF"/>
                  </a:outerShdw>
                </a:effectLst>
                <a:latin typeface="Arial" charset="0"/>
              </a:rPr>
              <a:t>Código BCD (6 Bits)</a:t>
            </a:r>
          </a:p>
          <a:p>
            <a:pPr lvl="4">
              <a:buFontTx/>
              <a:buChar char="-"/>
              <a:defRPr/>
            </a:pPr>
            <a:r>
              <a:rPr lang="es-ES_tradnl" sz="1800" b="1" i="1" dirty="0">
                <a:solidFill>
                  <a:schemeClr val="accent2">
                    <a:lumMod val="75000"/>
                    <a:lumOff val="25000"/>
                  </a:schemeClr>
                </a:solidFill>
                <a:effectLst>
                  <a:outerShdw blurRad="38100" dist="38100" dir="2700000" algn="tl">
                    <a:srgbClr val="FFFFFF"/>
                  </a:outerShdw>
                </a:effectLst>
                <a:latin typeface="Arial" charset="0"/>
              </a:rPr>
              <a:t>Código EBCDIC (8 Bits)</a:t>
            </a:r>
          </a:p>
        </p:txBody>
      </p:sp>
    </p:spTree>
    <p:extLst>
      <p:ext uri="{BB962C8B-B14F-4D97-AF65-F5344CB8AC3E}">
        <p14:creationId xmlns:p14="http://schemas.microsoft.com/office/powerpoint/2010/main" val="4282970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3" name="Rectangle 5"/>
          <p:cNvSpPr>
            <a:spLocks noChangeArrowheads="1"/>
          </p:cNvSpPr>
          <p:nvPr/>
        </p:nvSpPr>
        <p:spPr bwMode="auto">
          <a:xfrm>
            <a:off x="650631" y="1628776"/>
            <a:ext cx="7776797" cy="4608513"/>
          </a:xfrm>
          <a:prstGeom prst="rect">
            <a:avLst/>
          </a:prstGeom>
          <a:solidFill>
            <a:schemeClr val="accent2">
              <a:lumMod val="50000"/>
              <a:lumOff val="50000"/>
            </a:schemeClr>
          </a:solidFill>
          <a:ln w="57150" cmpd="thickThin">
            <a:solidFill>
              <a:schemeClr val="tx1"/>
            </a:solidFill>
            <a:miter lim="800000"/>
            <a:headEnd/>
            <a:tailEnd/>
          </a:ln>
          <a:effectLst/>
        </p:spPr>
        <p:txBody>
          <a:bodyPr wrap="none" anchor="ctr"/>
          <a:lstStyle/>
          <a:p>
            <a:pPr>
              <a:defRPr/>
            </a:pPr>
            <a:endParaRPr lang="es-ES" dirty="0">
              <a:solidFill>
                <a:schemeClr val="accent2">
                  <a:lumMod val="75000"/>
                  <a:lumOff val="2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4 Marcador de número de diapositiva"/>
          <p:cNvSpPr>
            <a:spLocks noGrp="1"/>
          </p:cNvSpPr>
          <p:nvPr>
            <p:ph type="sldNum" sz="quarter" idx="12"/>
          </p:nvPr>
        </p:nvSpPr>
        <p:spPr/>
        <p:txBody>
          <a:bodyPr/>
          <a:lstStyle/>
          <a:p>
            <a:pPr>
              <a:defRPr/>
            </a:pPr>
            <a:fld id="{511F4076-625A-47E5-808E-63C2423F8B03}" type="slidenum">
              <a:rPr lang="en-US"/>
              <a:pPr>
                <a:defRPr/>
              </a:pPr>
              <a:t>18</a:t>
            </a:fld>
            <a:endParaRPr lang="en-US"/>
          </a:p>
        </p:txBody>
      </p:sp>
      <p:sp>
        <p:nvSpPr>
          <p:cNvPr id="503810" name="Rectangle 2"/>
          <p:cNvSpPr>
            <a:spLocks noGrp="1" noChangeArrowheads="1"/>
          </p:cNvSpPr>
          <p:nvPr>
            <p:ph type="title"/>
          </p:nvPr>
        </p:nvSpPr>
        <p:spPr>
          <a:xfrm>
            <a:off x="1219200" y="34330"/>
            <a:ext cx="7256585" cy="11430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800" b="1" i="1">
                <a:solidFill>
                  <a:schemeClr val="accent2">
                    <a:lumMod val="75000"/>
                    <a:lumOff val="25000"/>
                  </a:schemeClr>
                </a:solidFill>
                <a:effectLst>
                  <a:outerShdw blurRad="38100" dist="38100" dir="2700000" algn="tl">
                    <a:srgbClr val="000000"/>
                  </a:outerShdw>
                </a:effectLst>
                <a:latin typeface="Arial" charset="0"/>
              </a:rPr>
              <a:t>Código ASCII</a:t>
            </a:r>
          </a:p>
        </p:txBody>
      </p:sp>
      <p:sp>
        <p:nvSpPr>
          <p:cNvPr id="31748" name="Rectangle 3"/>
          <p:cNvSpPr>
            <a:spLocks noChangeArrowheads="1"/>
          </p:cNvSpPr>
          <p:nvPr/>
        </p:nvSpPr>
        <p:spPr bwMode="auto">
          <a:xfrm>
            <a:off x="1219200" y="1751014"/>
            <a:ext cx="3087566" cy="4359275"/>
          </a:xfrm>
          <a:prstGeom prst="rect">
            <a:avLst/>
          </a:prstGeom>
          <a:solidFill>
            <a:schemeClr val="accent2">
              <a:lumMod val="50000"/>
              <a:lumOff val="50000"/>
            </a:schemeClr>
          </a:solidFill>
          <a:ln w="9525">
            <a:noFill/>
            <a:miter lim="800000"/>
            <a:headEnd/>
            <a:tailEnd/>
          </a:ln>
        </p:spPr>
        <p:txBody>
          <a:bodyPr>
            <a:spAutoFit/>
          </a:bodyPr>
          <a:lstStyle/>
          <a:p>
            <a:pPr>
              <a:lnSpc>
                <a:spcPct val="100000"/>
              </a:lnSpc>
              <a:spcBef>
                <a:spcPct val="0"/>
              </a:spcBef>
              <a:buFontTx/>
              <a:buNone/>
            </a:pPr>
            <a:r>
              <a:rPr lang="es-ES_tradnl" sz="2000" dirty="0"/>
              <a:t>065      01000001        A</a:t>
            </a:r>
          </a:p>
          <a:p>
            <a:pPr>
              <a:lnSpc>
                <a:spcPct val="100000"/>
              </a:lnSpc>
              <a:spcBef>
                <a:spcPct val="0"/>
              </a:spcBef>
              <a:buFontTx/>
              <a:buNone/>
            </a:pPr>
            <a:r>
              <a:rPr lang="es-ES_tradnl" sz="2000" dirty="0"/>
              <a:t>066      01000010        B</a:t>
            </a:r>
          </a:p>
          <a:p>
            <a:pPr>
              <a:lnSpc>
                <a:spcPct val="100000"/>
              </a:lnSpc>
              <a:spcBef>
                <a:spcPct val="0"/>
              </a:spcBef>
              <a:buFontTx/>
              <a:buNone/>
            </a:pPr>
            <a:r>
              <a:rPr lang="es-ES_tradnl" sz="2000" dirty="0"/>
              <a:t>067      01000011        C</a:t>
            </a:r>
          </a:p>
          <a:p>
            <a:pPr>
              <a:lnSpc>
                <a:spcPct val="100000"/>
              </a:lnSpc>
              <a:spcBef>
                <a:spcPct val="0"/>
              </a:spcBef>
              <a:buFontTx/>
              <a:buNone/>
            </a:pPr>
            <a:r>
              <a:rPr lang="es-ES_tradnl" sz="2000" dirty="0"/>
              <a:t>068      01000100        D</a:t>
            </a:r>
          </a:p>
          <a:p>
            <a:pPr>
              <a:lnSpc>
                <a:spcPct val="100000"/>
              </a:lnSpc>
              <a:spcBef>
                <a:spcPct val="0"/>
              </a:spcBef>
              <a:buFontTx/>
              <a:buNone/>
            </a:pPr>
            <a:r>
              <a:rPr lang="es-ES_tradnl" sz="2000" dirty="0"/>
              <a:t>069      01000101        E</a:t>
            </a:r>
          </a:p>
          <a:p>
            <a:pPr>
              <a:lnSpc>
                <a:spcPct val="100000"/>
              </a:lnSpc>
              <a:spcBef>
                <a:spcPct val="0"/>
              </a:spcBef>
              <a:buFontTx/>
              <a:buNone/>
            </a:pPr>
            <a:r>
              <a:rPr lang="es-ES_tradnl" sz="2000" dirty="0"/>
              <a:t>070      01000110        F</a:t>
            </a:r>
          </a:p>
          <a:p>
            <a:pPr>
              <a:lnSpc>
                <a:spcPct val="100000"/>
              </a:lnSpc>
              <a:spcBef>
                <a:spcPct val="0"/>
              </a:spcBef>
              <a:buFontTx/>
              <a:buNone/>
            </a:pPr>
            <a:r>
              <a:rPr lang="es-ES_tradnl" sz="2000" dirty="0"/>
              <a:t>071      01000111        G</a:t>
            </a:r>
          </a:p>
          <a:p>
            <a:pPr>
              <a:lnSpc>
                <a:spcPct val="100000"/>
              </a:lnSpc>
              <a:spcBef>
                <a:spcPct val="0"/>
              </a:spcBef>
              <a:buFontTx/>
              <a:buNone/>
            </a:pPr>
            <a:r>
              <a:rPr lang="es-ES_tradnl" sz="2000" dirty="0"/>
              <a:t>072      01001000        H</a:t>
            </a:r>
          </a:p>
          <a:p>
            <a:pPr>
              <a:lnSpc>
                <a:spcPct val="100000"/>
              </a:lnSpc>
              <a:spcBef>
                <a:spcPct val="0"/>
              </a:spcBef>
              <a:buFontTx/>
              <a:buNone/>
            </a:pPr>
            <a:r>
              <a:rPr lang="es-ES_tradnl" sz="2000" dirty="0"/>
              <a:t>073      01001001        I</a:t>
            </a:r>
          </a:p>
          <a:p>
            <a:pPr>
              <a:lnSpc>
                <a:spcPct val="100000"/>
              </a:lnSpc>
              <a:spcBef>
                <a:spcPct val="0"/>
              </a:spcBef>
              <a:buFontTx/>
              <a:buNone/>
            </a:pPr>
            <a:r>
              <a:rPr lang="es-ES_tradnl" sz="2000" dirty="0"/>
              <a:t>074      01001010        J</a:t>
            </a:r>
          </a:p>
          <a:p>
            <a:pPr>
              <a:lnSpc>
                <a:spcPct val="100000"/>
              </a:lnSpc>
              <a:spcBef>
                <a:spcPct val="0"/>
              </a:spcBef>
              <a:buFontTx/>
              <a:buNone/>
            </a:pPr>
            <a:r>
              <a:rPr lang="es-ES_tradnl" sz="2000" dirty="0"/>
              <a:t>075      01001011        K</a:t>
            </a:r>
          </a:p>
          <a:p>
            <a:pPr>
              <a:lnSpc>
                <a:spcPct val="100000"/>
              </a:lnSpc>
              <a:spcBef>
                <a:spcPct val="0"/>
              </a:spcBef>
              <a:buFontTx/>
              <a:buNone/>
            </a:pPr>
            <a:r>
              <a:rPr lang="es-ES_tradnl" sz="2000" dirty="0"/>
              <a:t>076      01001100        L</a:t>
            </a:r>
          </a:p>
          <a:p>
            <a:pPr>
              <a:lnSpc>
                <a:spcPct val="100000"/>
              </a:lnSpc>
              <a:spcBef>
                <a:spcPct val="0"/>
              </a:spcBef>
              <a:buFontTx/>
              <a:buNone/>
            </a:pPr>
            <a:r>
              <a:rPr lang="es-ES_tradnl" sz="2000" dirty="0"/>
              <a:t>077      01001101        M</a:t>
            </a:r>
          </a:p>
          <a:p>
            <a:pPr>
              <a:lnSpc>
                <a:spcPct val="100000"/>
              </a:lnSpc>
              <a:spcBef>
                <a:spcPct val="0"/>
              </a:spcBef>
              <a:buFontTx/>
              <a:buNone/>
            </a:pPr>
            <a:endParaRPr lang="es-ES_tradnl" sz="2000" dirty="0"/>
          </a:p>
        </p:txBody>
      </p:sp>
      <p:sp>
        <p:nvSpPr>
          <p:cNvPr id="31749" name="Rectangle 4"/>
          <p:cNvSpPr>
            <a:spLocks noChangeArrowheads="1"/>
          </p:cNvSpPr>
          <p:nvPr/>
        </p:nvSpPr>
        <p:spPr bwMode="auto">
          <a:xfrm>
            <a:off x="4605704" y="1903413"/>
            <a:ext cx="3522785" cy="4054475"/>
          </a:xfrm>
          <a:prstGeom prst="rect">
            <a:avLst/>
          </a:prstGeom>
          <a:solidFill>
            <a:schemeClr val="accent2">
              <a:lumMod val="50000"/>
              <a:lumOff val="50000"/>
            </a:schemeClr>
          </a:solidFill>
          <a:ln w="9525">
            <a:noFill/>
            <a:miter lim="800000"/>
            <a:headEnd/>
            <a:tailEnd/>
          </a:ln>
        </p:spPr>
        <p:txBody>
          <a:bodyPr>
            <a:spAutoFit/>
          </a:bodyPr>
          <a:lstStyle/>
          <a:p>
            <a:pPr>
              <a:lnSpc>
                <a:spcPct val="100000"/>
              </a:lnSpc>
              <a:spcBef>
                <a:spcPct val="0"/>
              </a:spcBef>
              <a:buFontTx/>
              <a:buNone/>
            </a:pPr>
            <a:r>
              <a:rPr lang="es-ES_tradnl" sz="2000" dirty="0"/>
              <a:t>078      01001110        N</a:t>
            </a:r>
          </a:p>
          <a:p>
            <a:pPr>
              <a:lnSpc>
                <a:spcPct val="100000"/>
              </a:lnSpc>
              <a:spcBef>
                <a:spcPct val="0"/>
              </a:spcBef>
              <a:buFontTx/>
              <a:buNone/>
            </a:pPr>
            <a:r>
              <a:rPr lang="es-ES_tradnl" sz="2000" dirty="0"/>
              <a:t>079      01001111        O</a:t>
            </a:r>
          </a:p>
          <a:p>
            <a:pPr>
              <a:lnSpc>
                <a:spcPct val="100000"/>
              </a:lnSpc>
              <a:spcBef>
                <a:spcPct val="0"/>
              </a:spcBef>
              <a:buFontTx/>
              <a:buNone/>
            </a:pPr>
            <a:r>
              <a:rPr lang="es-ES_tradnl" sz="2000" dirty="0"/>
              <a:t>080      01010000        P</a:t>
            </a:r>
          </a:p>
          <a:p>
            <a:pPr>
              <a:lnSpc>
                <a:spcPct val="100000"/>
              </a:lnSpc>
              <a:spcBef>
                <a:spcPct val="0"/>
              </a:spcBef>
              <a:buFontTx/>
              <a:buNone/>
            </a:pPr>
            <a:r>
              <a:rPr lang="es-ES_tradnl" sz="2000" dirty="0"/>
              <a:t>081      01010001        Q</a:t>
            </a:r>
          </a:p>
          <a:p>
            <a:pPr>
              <a:lnSpc>
                <a:spcPct val="100000"/>
              </a:lnSpc>
              <a:spcBef>
                <a:spcPct val="0"/>
              </a:spcBef>
              <a:buFontTx/>
              <a:buNone/>
            </a:pPr>
            <a:r>
              <a:rPr lang="es-ES_tradnl" sz="2000" dirty="0"/>
              <a:t>082      01010010        R</a:t>
            </a:r>
          </a:p>
          <a:p>
            <a:pPr>
              <a:lnSpc>
                <a:spcPct val="100000"/>
              </a:lnSpc>
              <a:spcBef>
                <a:spcPct val="0"/>
              </a:spcBef>
              <a:buFontTx/>
              <a:buNone/>
            </a:pPr>
            <a:r>
              <a:rPr lang="es-ES_tradnl" sz="2000" dirty="0"/>
              <a:t>083      01010011        S</a:t>
            </a:r>
          </a:p>
          <a:p>
            <a:pPr>
              <a:lnSpc>
                <a:spcPct val="100000"/>
              </a:lnSpc>
              <a:spcBef>
                <a:spcPct val="0"/>
              </a:spcBef>
              <a:buFontTx/>
              <a:buNone/>
            </a:pPr>
            <a:r>
              <a:rPr lang="es-ES_tradnl" sz="2000" dirty="0"/>
              <a:t>084      01010100        T</a:t>
            </a:r>
          </a:p>
          <a:p>
            <a:pPr>
              <a:lnSpc>
                <a:spcPct val="100000"/>
              </a:lnSpc>
              <a:spcBef>
                <a:spcPct val="0"/>
              </a:spcBef>
              <a:buFontTx/>
              <a:buNone/>
            </a:pPr>
            <a:r>
              <a:rPr lang="es-ES_tradnl" sz="2000" dirty="0"/>
              <a:t>085      01010101        U</a:t>
            </a:r>
          </a:p>
          <a:p>
            <a:pPr>
              <a:lnSpc>
                <a:spcPct val="100000"/>
              </a:lnSpc>
              <a:spcBef>
                <a:spcPct val="0"/>
              </a:spcBef>
              <a:buFontTx/>
              <a:buNone/>
            </a:pPr>
            <a:r>
              <a:rPr lang="es-ES_tradnl" sz="2000" dirty="0"/>
              <a:t>086      01010110        V</a:t>
            </a:r>
          </a:p>
          <a:p>
            <a:pPr>
              <a:lnSpc>
                <a:spcPct val="100000"/>
              </a:lnSpc>
              <a:spcBef>
                <a:spcPct val="0"/>
              </a:spcBef>
              <a:buFontTx/>
              <a:buNone/>
            </a:pPr>
            <a:r>
              <a:rPr lang="es-ES_tradnl" sz="2000" dirty="0"/>
              <a:t>087      01011111        W</a:t>
            </a:r>
          </a:p>
          <a:p>
            <a:pPr>
              <a:lnSpc>
                <a:spcPct val="100000"/>
              </a:lnSpc>
              <a:spcBef>
                <a:spcPct val="0"/>
              </a:spcBef>
              <a:buFontTx/>
              <a:buNone/>
            </a:pPr>
            <a:r>
              <a:rPr lang="es-ES_tradnl" sz="2000" dirty="0"/>
              <a:t>088      01011000        X</a:t>
            </a:r>
          </a:p>
          <a:p>
            <a:pPr>
              <a:lnSpc>
                <a:spcPct val="100000"/>
              </a:lnSpc>
              <a:spcBef>
                <a:spcPct val="0"/>
              </a:spcBef>
              <a:buFontTx/>
              <a:buNone/>
            </a:pPr>
            <a:r>
              <a:rPr lang="es-ES_tradnl" sz="2000" dirty="0"/>
              <a:t>089      01011001        Y</a:t>
            </a:r>
          </a:p>
          <a:p>
            <a:pPr>
              <a:lnSpc>
                <a:spcPct val="100000"/>
              </a:lnSpc>
              <a:spcBef>
                <a:spcPct val="0"/>
              </a:spcBef>
              <a:buFontTx/>
              <a:buNone/>
            </a:pPr>
            <a:r>
              <a:rPr lang="es-ES_tradnl" sz="2000" dirty="0"/>
              <a:t>090      01011010        Z</a:t>
            </a:r>
          </a:p>
        </p:txBody>
      </p:sp>
    </p:spTree>
    <p:extLst>
      <p:ext uri="{BB962C8B-B14F-4D97-AF65-F5344CB8AC3E}">
        <p14:creationId xmlns:p14="http://schemas.microsoft.com/office/powerpoint/2010/main" val="2144172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D4EB2490-C7AB-407E-875F-133F63183E30}" type="slidenum">
              <a:rPr lang="en-US"/>
              <a:pPr>
                <a:defRPr/>
              </a:pPr>
              <a:t>19</a:t>
            </a:fld>
            <a:endParaRPr lang="en-US"/>
          </a:p>
        </p:txBody>
      </p:sp>
      <p:sp>
        <p:nvSpPr>
          <p:cNvPr id="212994" name="Rectangle 1026"/>
          <p:cNvSpPr>
            <a:spLocks noGrp="1" noChangeArrowheads="1"/>
          </p:cNvSpPr>
          <p:nvPr>
            <p:ph type="title"/>
          </p:nvPr>
        </p:nvSpPr>
        <p:spPr>
          <a:xfrm>
            <a:off x="703385" y="228600"/>
            <a:ext cx="7772400" cy="11430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800" b="1" i="1" dirty="0">
                <a:solidFill>
                  <a:schemeClr val="accent2">
                    <a:lumMod val="75000"/>
                    <a:lumOff val="25000"/>
                  </a:schemeClr>
                </a:solidFill>
                <a:effectLst>
                  <a:outerShdw blurRad="38100" dist="38100" dir="2700000" algn="tl">
                    <a:srgbClr val="000000"/>
                  </a:outerShdw>
                </a:effectLst>
                <a:latin typeface="Arial" charset="0"/>
              </a:rPr>
              <a:t>Modulación</a:t>
            </a:r>
          </a:p>
        </p:txBody>
      </p:sp>
      <p:sp>
        <p:nvSpPr>
          <p:cNvPr id="32772" name="Rectangle 1028"/>
          <p:cNvSpPr>
            <a:spLocks noGrp="1" noChangeArrowheads="1"/>
          </p:cNvSpPr>
          <p:nvPr>
            <p:ph type="body" idx="1"/>
          </p:nvPr>
        </p:nvSpPr>
        <p:spPr>
          <a:xfrm>
            <a:off x="351692" y="1524000"/>
            <a:ext cx="8581292" cy="4857328"/>
          </a:xfrm>
          <a:solidFill>
            <a:schemeClr val="accent3">
              <a:lumMod val="20000"/>
              <a:lumOff val="80000"/>
            </a:schemeClr>
          </a:solidFill>
        </p:spPr>
        <p:txBody>
          <a:bodyPr/>
          <a:lstStyle/>
          <a:p>
            <a:pPr algn="just">
              <a:lnSpc>
                <a:spcPct val="90000"/>
              </a:lnSpc>
            </a:pPr>
            <a:r>
              <a:rPr lang="es-ES_tradnl" b="1" i="1" dirty="0">
                <a:solidFill>
                  <a:schemeClr val="accent2">
                    <a:lumMod val="75000"/>
                    <a:lumOff val="25000"/>
                  </a:schemeClr>
                </a:solidFill>
                <a:latin typeface="Arial" charset="0"/>
              </a:rPr>
              <a:t>Operación mediante la modificación de la onda portadora , en  base a una onda moduladora que contiene Información a los efectos de poder ser transmitida.</a:t>
            </a:r>
          </a:p>
          <a:p>
            <a:pPr algn="just">
              <a:lnSpc>
                <a:spcPct val="90000"/>
              </a:lnSpc>
            </a:pPr>
            <a:r>
              <a:rPr lang="es-ES_tradnl" b="1" i="1" dirty="0">
                <a:solidFill>
                  <a:schemeClr val="accent2">
                    <a:lumMod val="75000"/>
                    <a:lumOff val="25000"/>
                  </a:schemeClr>
                </a:solidFill>
                <a:latin typeface="Arial" charset="0"/>
              </a:rPr>
              <a:t>La onda en condiciones a ser transmitida se la denomina señal modulada.</a:t>
            </a:r>
          </a:p>
          <a:p>
            <a:pPr algn="just">
              <a:lnSpc>
                <a:spcPct val="90000"/>
              </a:lnSpc>
            </a:pPr>
            <a:r>
              <a:rPr lang="es-ES_tradnl" b="1" i="1" dirty="0">
                <a:solidFill>
                  <a:schemeClr val="accent2">
                    <a:lumMod val="75000"/>
                    <a:lumOff val="25000"/>
                  </a:schemeClr>
                </a:solidFill>
                <a:latin typeface="Arial" charset="0"/>
              </a:rPr>
              <a:t>La modificación debe hacerse en forma tal, que la Información no se altere en ninguna parte del Proceso de Transmisión</a:t>
            </a:r>
            <a:r>
              <a:rPr lang="es-ES_tradnl" i="1" dirty="0">
                <a:solidFill>
                  <a:schemeClr val="accent2">
                    <a:lumMod val="75000"/>
                    <a:lumOff val="25000"/>
                  </a:schemeClr>
                </a:solidFill>
                <a:latin typeface="Arial" charset="0"/>
              </a:rPr>
              <a:t>.</a:t>
            </a:r>
          </a:p>
          <a:p>
            <a:pPr>
              <a:lnSpc>
                <a:spcPct val="90000"/>
              </a:lnSpc>
            </a:pPr>
            <a:endParaRPr lang="es-ES_tradnl" i="1" dirty="0">
              <a:solidFill>
                <a:schemeClr val="accent2">
                  <a:lumMod val="75000"/>
                  <a:lumOff val="25000"/>
                </a:schemeClr>
              </a:solidFill>
              <a:latin typeface="Arial" charset="0"/>
            </a:endParaRPr>
          </a:p>
          <a:p>
            <a:pPr>
              <a:lnSpc>
                <a:spcPct val="90000"/>
              </a:lnSpc>
            </a:pPr>
            <a:endParaRPr lang="es-AR" i="1" dirty="0">
              <a:solidFill>
                <a:schemeClr val="accent2">
                  <a:lumMod val="75000"/>
                  <a:lumOff val="25000"/>
                </a:schemeClr>
              </a:solidFill>
              <a:latin typeface="Arial" charset="0"/>
            </a:endParaRPr>
          </a:p>
        </p:txBody>
      </p:sp>
    </p:spTree>
    <p:extLst>
      <p:ext uri="{BB962C8B-B14F-4D97-AF65-F5344CB8AC3E}">
        <p14:creationId xmlns:p14="http://schemas.microsoft.com/office/powerpoint/2010/main" val="144609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12994"/>
                                        </p:tgtEl>
                                        <p:attrNameLst>
                                          <p:attrName>style.visibility</p:attrName>
                                        </p:attrNameLst>
                                      </p:cBhvr>
                                      <p:to>
                                        <p:strVal val="visible"/>
                                      </p:to>
                                    </p:set>
                                    <p:anim calcmode="lin" valueType="num">
                                      <p:cBhvr>
                                        <p:cTn id="7" dur="1000" fill="hold"/>
                                        <p:tgtEl>
                                          <p:spTgt spid="212994"/>
                                        </p:tgtEl>
                                        <p:attrNameLst>
                                          <p:attrName>ppt_w</p:attrName>
                                        </p:attrNameLst>
                                      </p:cBhvr>
                                      <p:tavLst>
                                        <p:tav tm="0">
                                          <p:val>
                                            <p:fltVal val="0"/>
                                          </p:val>
                                        </p:tav>
                                        <p:tav tm="100000">
                                          <p:val>
                                            <p:strVal val="#ppt_w"/>
                                          </p:val>
                                        </p:tav>
                                      </p:tavLst>
                                    </p:anim>
                                    <p:anim calcmode="lin" valueType="num">
                                      <p:cBhvr>
                                        <p:cTn id="8" dur="1000" fill="hold"/>
                                        <p:tgtEl>
                                          <p:spTgt spid="212994"/>
                                        </p:tgtEl>
                                        <p:attrNameLst>
                                          <p:attrName>ppt_h</p:attrName>
                                        </p:attrNameLst>
                                      </p:cBhvr>
                                      <p:tavLst>
                                        <p:tav tm="0">
                                          <p:val>
                                            <p:fltVal val="0"/>
                                          </p:val>
                                        </p:tav>
                                        <p:tav tm="100000">
                                          <p:val>
                                            <p:strVal val="#ppt_h"/>
                                          </p:val>
                                        </p:tav>
                                      </p:tavLst>
                                    </p:anim>
                                    <p:anim calcmode="lin" valueType="num">
                                      <p:cBhvr>
                                        <p:cTn id="9" dur="1000" fill="hold"/>
                                        <p:tgtEl>
                                          <p:spTgt spid="212994"/>
                                        </p:tgtEl>
                                        <p:attrNameLst>
                                          <p:attrName>style.rotation</p:attrName>
                                        </p:attrNameLst>
                                      </p:cBhvr>
                                      <p:tavLst>
                                        <p:tav tm="0">
                                          <p:val>
                                            <p:fltVal val="90"/>
                                          </p:val>
                                        </p:tav>
                                        <p:tav tm="100000">
                                          <p:val>
                                            <p:fltVal val="0"/>
                                          </p:val>
                                        </p:tav>
                                      </p:tavLst>
                                    </p:anim>
                                    <p:animEffect transition="in" filter="fade">
                                      <p:cBhvr>
                                        <p:cTn id="10" dur="1000"/>
                                        <p:tgtEl>
                                          <p:spTgt spid="21299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2772">
                                            <p:bg/>
                                          </p:spTgt>
                                        </p:tgtEl>
                                        <p:attrNameLst>
                                          <p:attrName>style.visibility</p:attrName>
                                        </p:attrNameLst>
                                      </p:cBhvr>
                                      <p:to>
                                        <p:strVal val="visible"/>
                                      </p:to>
                                    </p:set>
                                    <p:anim calcmode="lin" valueType="num">
                                      <p:cBhvr>
                                        <p:cTn id="15" dur="1000" fill="hold"/>
                                        <p:tgtEl>
                                          <p:spTgt spid="32772">
                                            <p:bg/>
                                          </p:spTgt>
                                        </p:tgtEl>
                                        <p:attrNameLst>
                                          <p:attrName>ppt_w</p:attrName>
                                        </p:attrNameLst>
                                      </p:cBhvr>
                                      <p:tavLst>
                                        <p:tav tm="0">
                                          <p:val>
                                            <p:fltVal val="0"/>
                                          </p:val>
                                        </p:tav>
                                        <p:tav tm="100000">
                                          <p:val>
                                            <p:strVal val="#ppt_w"/>
                                          </p:val>
                                        </p:tav>
                                      </p:tavLst>
                                    </p:anim>
                                    <p:anim calcmode="lin" valueType="num">
                                      <p:cBhvr>
                                        <p:cTn id="16" dur="1000" fill="hold"/>
                                        <p:tgtEl>
                                          <p:spTgt spid="32772">
                                            <p:bg/>
                                          </p:spTgt>
                                        </p:tgtEl>
                                        <p:attrNameLst>
                                          <p:attrName>ppt_h</p:attrName>
                                        </p:attrNameLst>
                                      </p:cBhvr>
                                      <p:tavLst>
                                        <p:tav tm="0">
                                          <p:val>
                                            <p:fltVal val="0"/>
                                          </p:val>
                                        </p:tav>
                                        <p:tav tm="100000">
                                          <p:val>
                                            <p:strVal val="#ppt_h"/>
                                          </p:val>
                                        </p:tav>
                                      </p:tavLst>
                                    </p:anim>
                                    <p:anim calcmode="lin" valueType="num">
                                      <p:cBhvr>
                                        <p:cTn id="17" dur="1000" fill="hold"/>
                                        <p:tgtEl>
                                          <p:spTgt spid="32772">
                                            <p:bg/>
                                          </p:spTgt>
                                        </p:tgtEl>
                                        <p:attrNameLst>
                                          <p:attrName>style.rotation</p:attrName>
                                        </p:attrNameLst>
                                      </p:cBhvr>
                                      <p:tavLst>
                                        <p:tav tm="0">
                                          <p:val>
                                            <p:fltVal val="90"/>
                                          </p:val>
                                        </p:tav>
                                        <p:tav tm="100000">
                                          <p:val>
                                            <p:fltVal val="0"/>
                                          </p:val>
                                        </p:tav>
                                      </p:tavLst>
                                    </p:anim>
                                    <p:animEffect transition="in" filter="fade">
                                      <p:cBhvr>
                                        <p:cTn id="18" dur="1000"/>
                                        <p:tgtEl>
                                          <p:spTgt spid="32772">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2772">
                                            <p:txEl>
                                              <p:pRg st="0" end="0"/>
                                            </p:txEl>
                                          </p:spTgt>
                                        </p:tgtEl>
                                        <p:attrNameLst>
                                          <p:attrName>style.visibility</p:attrName>
                                        </p:attrNameLst>
                                      </p:cBhvr>
                                      <p:to>
                                        <p:strVal val="visible"/>
                                      </p:to>
                                    </p:set>
                                    <p:anim calcmode="lin" valueType="num">
                                      <p:cBhvr>
                                        <p:cTn id="23" dur="1000" fill="hold"/>
                                        <p:tgtEl>
                                          <p:spTgt spid="32772">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2772">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2772">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277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2772">
                                            <p:txEl>
                                              <p:pRg st="1" end="1"/>
                                            </p:txEl>
                                          </p:spTgt>
                                        </p:tgtEl>
                                        <p:attrNameLst>
                                          <p:attrName>style.visibility</p:attrName>
                                        </p:attrNameLst>
                                      </p:cBhvr>
                                      <p:to>
                                        <p:strVal val="visible"/>
                                      </p:to>
                                    </p:set>
                                    <p:anim calcmode="lin" valueType="num">
                                      <p:cBhvr>
                                        <p:cTn id="31" dur="1000" fill="hold"/>
                                        <p:tgtEl>
                                          <p:spTgt spid="32772">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2772">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2772">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2772">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2772">
                                            <p:txEl>
                                              <p:pRg st="2" end="2"/>
                                            </p:txEl>
                                          </p:spTgt>
                                        </p:tgtEl>
                                        <p:attrNameLst>
                                          <p:attrName>style.visibility</p:attrName>
                                        </p:attrNameLst>
                                      </p:cBhvr>
                                      <p:to>
                                        <p:strVal val="visible"/>
                                      </p:to>
                                    </p:set>
                                    <p:anim calcmode="lin" valueType="num">
                                      <p:cBhvr>
                                        <p:cTn id="39" dur="1000" fill="hold"/>
                                        <p:tgtEl>
                                          <p:spTgt spid="32772">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2772">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2772">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277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4" grpId="0" animBg="1"/>
      <p:bldP spid="32772"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subTitle" idx="1"/>
          </p:nvPr>
        </p:nvSpPr>
        <p:spPr>
          <a:xfrm>
            <a:off x="827584" y="2608735"/>
            <a:ext cx="7488832" cy="3888432"/>
          </a:xfrm>
          <a:solidFill>
            <a:schemeClr val="accent2">
              <a:lumMod val="10000"/>
              <a:lumOff val="90000"/>
            </a:schemeClr>
          </a:solidFill>
          <a:ln w="76200">
            <a:solidFill>
              <a:schemeClr val="hlink"/>
            </a:solidFill>
          </a:ln>
        </p:spPr>
        <p:txBody>
          <a:bodyPr/>
          <a:lstStyle/>
          <a:p>
            <a:pPr>
              <a:lnSpc>
                <a:spcPct val="80000"/>
              </a:lnSpc>
            </a:pPr>
            <a:r>
              <a:rPr lang="es-ES_tradnl" sz="3600" b="1" i="1" dirty="0">
                <a:solidFill>
                  <a:srgbClr val="333399"/>
                </a:solidFill>
                <a:latin typeface="Arial" charset="0"/>
              </a:rPr>
              <a:t>Mg. PABLO ALEJANDRO LENA</a:t>
            </a:r>
          </a:p>
          <a:p>
            <a:pPr>
              <a:lnSpc>
                <a:spcPct val="80000"/>
              </a:lnSpc>
            </a:pPr>
            <a:r>
              <a:rPr lang="es-ES_tradnl" b="1" i="1" dirty="0">
                <a:solidFill>
                  <a:srgbClr val="333399"/>
                </a:solidFill>
                <a:latin typeface="Arial" charset="0"/>
              </a:rPr>
              <a:t>plena@unlam.edu.ar</a:t>
            </a:r>
          </a:p>
          <a:p>
            <a:pPr>
              <a:lnSpc>
                <a:spcPct val="80000"/>
              </a:lnSpc>
            </a:pPr>
            <a:r>
              <a:rPr lang="es-ES_tradnl" b="1" i="1" dirty="0">
                <a:solidFill>
                  <a:srgbClr val="333399"/>
                </a:solidFill>
                <a:latin typeface="Arial" charset="0"/>
              </a:rPr>
              <a:t>legacena@gmail.com</a:t>
            </a:r>
          </a:p>
          <a:p>
            <a:pPr>
              <a:lnSpc>
                <a:spcPct val="90000"/>
              </a:lnSpc>
            </a:pPr>
            <a:r>
              <a:rPr lang="es-ES" b="1" i="1" dirty="0">
                <a:solidFill>
                  <a:srgbClr val="333399"/>
                </a:solidFill>
                <a:latin typeface="Arial" charset="0"/>
              </a:rPr>
              <a:t>Ing. MARIO KRAJNIK</a:t>
            </a:r>
          </a:p>
          <a:p>
            <a:pPr>
              <a:lnSpc>
                <a:spcPct val="90000"/>
              </a:lnSpc>
            </a:pPr>
            <a:r>
              <a:rPr lang="es-ES" b="1" i="1" dirty="0">
                <a:solidFill>
                  <a:srgbClr val="333399"/>
                </a:solidFill>
                <a:latin typeface="Arial" charset="0"/>
              </a:rPr>
              <a:t>mariokrajnik@yahoo.com.ar </a:t>
            </a:r>
            <a:endParaRPr lang="es-ES_tradnl" b="1" i="1" dirty="0">
              <a:solidFill>
                <a:srgbClr val="333399"/>
              </a:solidFill>
              <a:latin typeface="Arial" charset="0"/>
            </a:endParaRPr>
          </a:p>
          <a:p>
            <a:pPr>
              <a:lnSpc>
                <a:spcPct val="80000"/>
              </a:lnSpc>
            </a:pPr>
            <a:r>
              <a:rPr lang="es-AR" sz="5400" b="1" i="1" u="sng" dirty="0">
                <a:solidFill>
                  <a:srgbClr val="333399"/>
                </a:solidFill>
                <a:latin typeface="Arial" charset="0"/>
              </a:rPr>
              <a:t>2023</a:t>
            </a:r>
          </a:p>
        </p:txBody>
      </p:sp>
      <p:sp>
        <p:nvSpPr>
          <p:cNvPr id="6147" name="Rectangle 3"/>
          <p:cNvSpPr>
            <a:spLocks noGrp="1" noChangeArrowheads="1"/>
          </p:cNvSpPr>
          <p:nvPr>
            <p:ph type="ctrTitle"/>
          </p:nvPr>
        </p:nvSpPr>
        <p:spPr>
          <a:xfrm>
            <a:off x="323850" y="0"/>
            <a:ext cx="8496300" cy="2305050"/>
          </a:xfrm>
          <a:solidFill>
            <a:schemeClr val="accent2">
              <a:lumMod val="10000"/>
              <a:lumOff val="9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sz="3200" b="1" i="1" u="sng" dirty="0">
                <a:solidFill>
                  <a:srgbClr val="333399"/>
                </a:solidFill>
                <a:latin typeface="Arial" charset="0"/>
              </a:rPr>
              <a:t>Introducción a las Comunicaciones 3007</a:t>
            </a:r>
            <a:endParaRPr lang="es-AR" sz="3200" b="1" i="1" dirty="0">
              <a:solidFill>
                <a:srgbClr val="333399"/>
              </a:solidFill>
              <a:latin typeface="Arial"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número de diapositiva"/>
          <p:cNvSpPr>
            <a:spLocks noGrp="1"/>
          </p:cNvSpPr>
          <p:nvPr>
            <p:ph type="sldNum" sz="quarter" idx="12"/>
          </p:nvPr>
        </p:nvSpPr>
        <p:spPr/>
        <p:txBody>
          <a:bodyPr/>
          <a:lstStyle/>
          <a:p>
            <a:pPr>
              <a:defRPr/>
            </a:pPr>
            <a:fld id="{CA1553C9-0B7C-42E9-983F-DBB16AA48E04}" type="slidenum">
              <a:rPr lang="en-US"/>
              <a:pPr>
                <a:defRPr/>
              </a:pPr>
              <a:t>20</a:t>
            </a:fld>
            <a:endParaRPr lang="en-US"/>
          </a:p>
        </p:txBody>
      </p:sp>
      <p:sp>
        <p:nvSpPr>
          <p:cNvPr id="176130" name="Rectangle 2"/>
          <p:cNvSpPr>
            <a:spLocks noGrp="1" noChangeArrowheads="1"/>
          </p:cNvSpPr>
          <p:nvPr>
            <p:ph type="title"/>
          </p:nvPr>
        </p:nvSpPr>
        <p:spPr>
          <a:xfrm>
            <a:off x="773723" y="304800"/>
            <a:ext cx="7772400" cy="11430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800" b="1" i="1">
                <a:solidFill>
                  <a:schemeClr val="accent2">
                    <a:lumMod val="75000"/>
                    <a:lumOff val="25000"/>
                  </a:schemeClr>
                </a:solidFill>
                <a:effectLst>
                  <a:outerShdw blurRad="38100" dist="38100" dir="2700000" algn="tl">
                    <a:srgbClr val="000000"/>
                  </a:outerShdw>
                </a:effectLst>
                <a:latin typeface="Arial" charset="0"/>
              </a:rPr>
              <a:t>Modulación</a:t>
            </a:r>
          </a:p>
        </p:txBody>
      </p:sp>
      <p:pic>
        <p:nvPicPr>
          <p:cNvPr id="33796" name="Picture 3" descr="F4_1"/>
          <p:cNvPicPr>
            <a:picLocks noChangeAspect="1" noChangeArrowheads="1"/>
          </p:cNvPicPr>
          <p:nvPr/>
        </p:nvPicPr>
        <p:blipFill>
          <a:blip r:embed="rId3" cstate="print">
            <a:lum bright="-20000" contrast="40000"/>
          </a:blip>
          <a:srcRect/>
          <a:stretch>
            <a:fillRect/>
          </a:stretch>
        </p:blipFill>
        <p:spPr bwMode="auto">
          <a:xfrm>
            <a:off x="685800" y="1752600"/>
            <a:ext cx="7965831" cy="3962400"/>
          </a:xfrm>
          <a:prstGeom prst="rect">
            <a:avLst/>
          </a:prstGeom>
          <a:noFill/>
          <a:ln w="76200">
            <a:solidFill>
              <a:srgbClr val="FF9900"/>
            </a:solidFill>
            <a:miter lim="800000"/>
            <a:headEnd/>
            <a:tailEnd/>
          </a:ln>
        </p:spPr>
      </p:pic>
    </p:spTree>
    <p:extLst>
      <p:ext uri="{BB962C8B-B14F-4D97-AF65-F5344CB8AC3E}">
        <p14:creationId xmlns:p14="http://schemas.microsoft.com/office/powerpoint/2010/main" val="1127183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número de diapositiva"/>
          <p:cNvSpPr>
            <a:spLocks noGrp="1"/>
          </p:cNvSpPr>
          <p:nvPr>
            <p:ph type="sldNum" sz="quarter" idx="12"/>
          </p:nvPr>
        </p:nvSpPr>
        <p:spPr/>
        <p:txBody>
          <a:bodyPr/>
          <a:lstStyle/>
          <a:p>
            <a:pPr>
              <a:defRPr/>
            </a:pPr>
            <a:fld id="{2C48027C-4FEC-4F52-A8A5-E4B09D38FBD5}" type="slidenum">
              <a:rPr lang="en-US"/>
              <a:pPr>
                <a:defRPr/>
              </a:pPr>
              <a:t>21</a:t>
            </a:fld>
            <a:endParaRPr lang="en-US"/>
          </a:p>
        </p:txBody>
      </p:sp>
      <p:sp>
        <p:nvSpPr>
          <p:cNvPr id="162818" name="Rectangle 2"/>
          <p:cNvSpPr>
            <a:spLocks noGrp="1" noChangeArrowheads="1"/>
          </p:cNvSpPr>
          <p:nvPr>
            <p:ph type="title"/>
          </p:nvPr>
        </p:nvSpPr>
        <p:spPr>
          <a:xfrm>
            <a:off x="716574" y="188913"/>
            <a:ext cx="7772400" cy="11430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800" b="1" i="1">
                <a:solidFill>
                  <a:schemeClr val="accent2">
                    <a:lumMod val="75000"/>
                    <a:lumOff val="25000"/>
                  </a:schemeClr>
                </a:solidFill>
                <a:effectLst>
                  <a:outerShdw blurRad="38100" dist="38100" dir="2700000" algn="tl">
                    <a:srgbClr val="000000"/>
                  </a:outerShdw>
                </a:effectLst>
                <a:latin typeface="Arial" charset="0"/>
              </a:rPr>
              <a:t>Modulación de Amplitud</a:t>
            </a:r>
          </a:p>
        </p:txBody>
      </p:sp>
      <p:pic>
        <p:nvPicPr>
          <p:cNvPr id="34820" name="Picture 3" descr="F4_2"/>
          <p:cNvPicPr>
            <a:picLocks noChangeAspect="1" noChangeArrowheads="1"/>
          </p:cNvPicPr>
          <p:nvPr/>
        </p:nvPicPr>
        <p:blipFill>
          <a:blip r:embed="rId3" cstate="print">
            <a:lum bright="-60000" contrast="60000"/>
          </a:blip>
          <a:srcRect/>
          <a:stretch>
            <a:fillRect/>
          </a:stretch>
        </p:blipFill>
        <p:spPr bwMode="auto">
          <a:xfrm>
            <a:off x="422031" y="1524000"/>
            <a:ext cx="8229600" cy="4648200"/>
          </a:xfrm>
          <a:prstGeom prst="rect">
            <a:avLst/>
          </a:prstGeom>
          <a:solidFill>
            <a:schemeClr val="hlink"/>
          </a:solidFill>
          <a:ln w="76200">
            <a:solidFill>
              <a:srgbClr val="FF9900"/>
            </a:solidFill>
            <a:miter lim="800000"/>
            <a:headEnd/>
            <a:tailEnd/>
          </a:ln>
        </p:spPr>
      </p:pic>
    </p:spTree>
    <p:extLst>
      <p:ext uri="{BB962C8B-B14F-4D97-AF65-F5344CB8AC3E}">
        <p14:creationId xmlns:p14="http://schemas.microsoft.com/office/powerpoint/2010/main" val="3278524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4 Marcador de número de diapositiva"/>
          <p:cNvSpPr>
            <a:spLocks noGrp="1"/>
          </p:cNvSpPr>
          <p:nvPr>
            <p:ph type="sldNum" sz="quarter" idx="12"/>
          </p:nvPr>
        </p:nvSpPr>
        <p:spPr/>
        <p:txBody>
          <a:bodyPr/>
          <a:lstStyle/>
          <a:p>
            <a:pPr>
              <a:defRPr/>
            </a:pPr>
            <a:fld id="{90762CD7-0AAF-45E5-9F14-5B52E57F7129}" type="slidenum">
              <a:rPr lang="en-US"/>
              <a:pPr>
                <a:defRPr/>
              </a:pPr>
              <a:t>22</a:t>
            </a:fld>
            <a:endParaRPr lang="en-US"/>
          </a:p>
        </p:txBody>
      </p:sp>
      <p:sp>
        <p:nvSpPr>
          <p:cNvPr id="163842" name="Rectangle 2"/>
          <p:cNvSpPr>
            <a:spLocks noGrp="1" noChangeArrowheads="1"/>
          </p:cNvSpPr>
          <p:nvPr>
            <p:ph type="title"/>
          </p:nvPr>
        </p:nvSpPr>
        <p:spPr>
          <a:xfrm>
            <a:off x="1035398" y="188640"/>
            <a:ext cx="7891046" cy="11430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800" b="1" i="1">
                <a:solidFill>
                  <a:schemeClr val="accent2">
                    <a:lumMod val="75000"/>
                    <a:lumOff val="25000"/>
                  </a:schemeClr>
                </a:solidFill>
                <a:effectLst>
                  <a:outerShdw blurRad="38100" dist="38100" dir="2700000" algn="tl">
                    <a:srgbClr val="000000"/>
                  </a:outerShdw>
                </a:effectLst>
                <a:latin typeface="Arial" charset="0"/>
              </a:rPr>
              <a:t>Modulación de Frecuencia</a:t>
            </a:r>
          </a:p>
        </p:txBody>
      </p:sp>
      <p:pic>
        <p:nvPicPr>
          <p:cNvPr id="35844" name="Picture 3" descr="F4_2"/>
          <p:cNvPicPr>
            <a:picLocks noChangeAspect="1" noChangeArrowheads="1"/>
          </p:cNvPicPr>
          <p:nvPr/>
        </p:nvPicPr>
        <p:blipFill>
          <a:blip r:embed="rId3" cstate="print">
            <a:lum bright="-40000" contrast="42000"/>
          </a:blip>
          <a:srcRect/>
          <a:stretch>
            <a:fillRect/>
          </a:stretch>
        </p:blipFill>
        <p:spPr bwMode="auto">
          <a:xfrm>
            <a:off x="422031" y="1905000"/>
            <a:ext cx="8440615" cy="4102100"/>
          </a:xfrm>
          <a:prstGeom prst="rect">
            <a:avLst/>
          </a:prstGeom>
          <a:solidFill>
            <a:schemeClr val="hlink"/>
          </a:solidFill>
          <a:ln w="76200">
            <a:solidFill>
              <a:srgbClr val="FF9900"/>
            </a:solidFill>
            <a:miter lim="800000"/>
            <a:headEnd/>
            <a:tailEnd/>
          </a:ln>
        </p:spPr>
      </p:pic>
      <p:grpSp>
        <p:nvGrpSpPr>
          <p:cNvPr id="35845" name="Group 89"/>
          <p:cNvGrpSpPr>
            <a:grpSpLocks/>
          </p:cNvGrpSpPr>
          <p:nvPr/>
        </p:nvGrpSpPr>
        <p:grpSpPr bwMode="auto">
          <a:xfrm>
            <a:off x="1617121" y="2631047"/>
            <a:ext cx="5995377" cy="2790825"/>
            <a:chOff x="1632" y="1632"/>
            <a:chExt cx="2888" cy="1758"/>
          </a:xfrm>
        </p:grpSpPr>
        <p:sp>
          <p:nvSpPr>
            <p:cNvPr id="163925" name="Line 85"/>
            <p:cNvSpPr>
              <a:spLocks noChangeShapeType="1"/>
            </p:cNvSpPr>
            <p:nvPr/>
          </p:nvSpPr>
          <p:spPr bwMode="auto">
            <a:xfrm>
              <a:off x="1632" y="1920"/>
              <a:ext cx="2808" cy="0"/>
            </a:xfrm>
            <a:prstGeom prst="line">
              <a:avLst/>
            </a:prstGeom>
            <a:noFill/>
            <a:ln w="9525" cap="rnd">
              <a:solidFill>
                <a:schemeClr val="tx1"/>
              </a:solidFill>
              <a:prstDash val="sysDot"/>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44" name="Rectangle 4"/>
            <p:cNvSpPr>
              <a:spLocks noChangeArrowheads="1"/>
            </p:cNvSpPr>
            <p:nvPr/>
          </p:nvSpPr>
          <p:spPr bwMode="auto">
            <a:xfrm>
              <a:off x="1688" y="2286"/>
              <a:ext cx="2832" cy="1104"/>
            </a:xfrm>
            <a:prstGeom prst="rect">
              <a:avLst/>
            </a:prstGeom>
            <a:solidFill>
              <a:schemeClr val="bg1"/>
            </a:solidFill>
            <a:ln w="9525">
              <a:noFill/>
              <a:miter lim="800000"/>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nvGrpSpPr>
            <p:cNvPr id="35847" name="Group 5"/>
            <p:cNvGrpSpPr>
              <a:grpSpLocks/>
            </p:cNvGrpSpPr>
            <p:nvPr/>
          </p:nvGrpSpPr>
          <p:grpSpPr bwMode="auto">
            <a:xfrm>
              <a:off x="1680" y="2496"/>
              <a:ext cx="2784" cy="672"/>
              <a:chOff x="627" y="2488"/>
              <a:chExt cx="2536" cy="544"/>
            </a:xfrm>
          </p:grpSpPr>
          <p:grpSp>
            <p:nvGrpSpPr>
              <p:cNvPr id="35853" name="Group 6"/>
              <p:cNvGrpSpPr>
                <a:grpSpLocks/>
              </p:cNvGrpSpPr>
              <p:nvPr/>
            </p:nvGrpSpPr>
            <p:grpSpPr bwMode="auto">
              <a:xfrm>
                <a:off x="960" y="2496"/>
                <a:ext cx="336" cy="536"/>
                <a:chOff x="192" y="2496"/>
                <a:chExt cx="768" cy="536"/>
              </a:xfrm>
            </p:grpSpPr>
            <p:sp>
              <p:nvSpPr>
                <p:cNvPr id="163847" name="Freeform 7"/>
                <p:cNvSpPr>
                  <a:spLocks/>
                </p:cNvSpPr>
                <p:nvPr/>
              </p:nvSpPr>
              <p:spPr bwMode="auto">
                <a:xfrm>
                  <a:off x="192" y="2496"/>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48" name="Freeform 8"/>
                <p:cNvSpPr>
                  <a:spLocks/>
                </p:cNvSpPr>
                <p:nvPr/>
              </p:nvSpPr>
              <p:spPr bwMode="auto">
                <a:xfrm flipV="1">
                  <a:off x="241" y="2763"/>
                  <a:ext cx="50"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49" name="Freeform 9"/>
                <p:cNvSpPr>
                  <a:spLocks/>
                </p:cNvSpPr>
                <p:nvPr/>
              </p:nvSpPr>
              <p:spPr bwMode="auto">
                <a:xfrm>
                  <a:off x="289" y="2496"/>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50" name="Freeform 10"/>
                <p:cNvSpPr>
                  <a:spLocks/>
                </p:cNvSpPr>
                <p:nvPr/>
              </p:nvSpPr>
              <p:spPr bwMode="auto">
                <a:xfrm flipV="1">
                  <a:off x="338" y="2763"/>
                  <a:ext cx="47"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51" name="Freeform 11"/>
                <p:cNvSpPr>
                  <a:spLocks/>
                </p:cNvSpPr>
                <p:nvPr/>
              </p:nvSpPr>
              <p:spPr bwMode="auto">
                <a:xfrm>
                  <a:off x="385" y="2496"/>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52" name="Freeform 12"/>
                <p:cNvSpPr>
                  <a:spLocks/>
                </p:cNvSpPr>
                <p:nvPr/>
              </p:nvSpPr>
              <p:spPr bwMode="auto">
                <a:xfrm flipV="1">
                  <a:off x="433" y="2763"/>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53" name="Freeform 13"/>
                <p:cNvSpPr>
                  <a:spLocks/>
                </p:cNvSpPr>
                <p:nvPr/>
              </p:nvSpPr>
              <p:spPr bwMode="auto">
                <a:xfrm>
                  <a:off x="477" y="2498"/>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54" name="Freeform 14"/>
                <p:cNvSpPr>
                  <a:spLocks/>
                </p:cNvSpPr>
                <p:nvPr/>
              </p:nvSpPr>
              <p:spPr bwMode="auto">
                <a:xfrm flipV="1">
                  <a:off x="526" y="2765"/>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55" name="Freeform 15"/>
                <p:cNvSpPr>
                  <a:spLocks/>
                </p:cNvSpPr>
                <p:nvPr/>
              </p:nvSpPr>
              <p:spPr bwMode="auto">
                <a:xfrm>
                  <a:off x="577" y="2496"/>
                  <a:ext cx="50"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56" name="Freeform 16"/>
                <p:cNvSpPr>
                  <a:spLocks/>
                </p:cNvSpPr>
                <p:nvPr/>
              </p:nvSpPr>
              <p:spPr bwMode="auto">
                <a:xfrm flipV="1">
                  <a:off x="627" y="2763"/>
                  <a:ext cx="47"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57" name="Freeform 17"/>
                <p:cNvSpPr>
                  <a:spLocks/>
                </p:cNvSpPr>
                <p:nvPr/>
              </p:nvSpPr>
              <p:spPr bwMode="auto">
                <a:xfrm>
                  <a:off x="674" y="2496"/>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58" name="Freeform 18"/>
                <p:cNvSpPr>
                  <a:spLocks/>
                </p:cNvSpPr>
                <p:nvPr/>
              </p:nvSpPr>
              <p:spPr bwMode="auto">
                <a:xfrm flipV="1">
                  <a:off x="723" y="2763"/>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59" name="Freeform 19"/>
                <p:cNvSpPr>
                  <a:spLocks/>
                </p:cNvSpPr>
                <p:nvPr/>
              </p:nvSpPr>
              <p:spPr bwMode="auto">
                <a:xfrm>
                  <a:off x="771" y="2496"/>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60" name="Freeform 20"/>
                <p:cNvSpPr>
                  <a:spLocks/>
                </p:cNvSpPr>
                <p:nvPr/>
              </p:nvSpPr>
              <p:spPr bwMode="auto">
                <a:xfrm flipV="1">
                  <a:off x="820" y="2763"/>
                  <a:ext cx="47"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61" name="Freeform 21"/>
                <p:cNvSpPr>
                  <a:spLocks/>
                </p:cNvSpPr>
                <p:nvPr/>
              </p:nvSpPr>
              <p:spPr bwMode="auto">
                <a:xfrm>
                  <a:off x="861" y="2498"/>
                  <a:ext cx="50"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62" name="Freeform 22"/>
                <p:cNvSpPr>
                  <a:spLocks/>
                </p:cNvSpPr>
                <p:nvPr/>
              </p:nvSpPr>
              <p:spPr bwMode="auto">
                <a:xfrm flipV="1">
                  <a:off x="911" y="2765"/>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grpSp>
            <p:nvGrpSpPr>
              <p:cNvPr id="35854" name="Group 23"/>
              <p:cNvGrpSpPr>
                <a:grpSpLocks/>
              </p:cNvGrpSpPr>
              <p:nvPr/>
            </p:nvGrpSpPr>
            <p:grpSpPr bwMode="auto">
              <a:xfrm>
                <a:off x="1728" y="2496"/>
                <a:ext cx="331" cy="536"/>
                <a:chOff x="2098" y="2496"/>
                <a:chExt cx="331" cy="536"/>
              </a:xfrm>
            </p:grpSpPr>
            <p:sp>
              <p:nvSpPr>
                <p:cNvPr id="163864" name="Freeform 24"/>
                <p:cNvSpPr>
                  <a:spLocks/>
                </p:cNvSpPr>
                <p:nvPr/>
              </p:nvSpPr>
              <p:spPr bwMode="auto">
                <a:xfrm flipV="1">
                  <a:off x="2098"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65" name="Freeform 25"/>
                <p:cNvSpPr>
                  <a:spLocks/>
                </p:cNvSpPr>
                <p:nvPr/>
              </p:nvSpPr>
              <p:spPr bwMode="auto">
                <a:xfrm>
                  <a:off x="2131" y="2496"/>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66" name="Freeform 26"/>
                <p:cNvSpPr>
                  <a:spLocks/>
                </p:cNvSpPr>
                <p:nvPr/>
              </p:nvSpPr>
              <p:spPr bwMode="auto">
                <a:xfrm flipV="1">
                  <a:off x="2164"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67" name="Freeform 27"/>
                <p:cNvSpPr>
                  <a:spLocks/>
                </p:cNvSpPr>
                <p:nvPr/>
              </p:nvSpPr>
              <p:spPr bwMode="auto">
                <a:xfrm>
                  <a:off x="2197" y="2496"/>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68" name="Freeform 28"/>
                <p:cNvSpPr>
                  <a:spLocks/>
                </p:cNvSpPr>
                <p:nvPr/>
              </p:nvSpPr>
              <p:spPr bwMode="auto">
                <a:xfrm flipV="1">
                  <a:off x="2230"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69" name="Freeform 29"/>
                <p:cNvSpPr>
                  <a:spLocks/>
                </p:cNvSpPr>
                <p:nvPr/>
              </p:nvSpPr>
              <p:spPr bwMode="auto">
                <a:xfrm>
                  <a:off x="2260" y="2498"/>
                  <a:ext cx="34"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70" name="Freeform 30"/>
                <p:cNvSpPr>
                  <a:spLocks/>
                </p:cNvSpPr>
                <p:nvPr/>
              </p:nvSpPr>
              <p:spPr bwMode="auto">
                <a:xfrm flipV="1">
                  <a:off x="2294" y="2765"/>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71" name="Freeform 31"/>
                <p:cNvSpPr>
                  <a:spLocks/>
                </p:cNvSpPr>
                <p:nvPr/>
              </p:nvSpPr>
              <p:spPr bwMode="auto">
                <a:xfrm>
                  <a:off x="2329" y="2496"/>
                  <a:ext cx="34"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72" name="Freeform 32"/>
                <p:cNvSpPr>
                  <a:spLocks/>
                </p:cNvSpPr>
                <p:nvPr/>
              </p:nvSpPr>
              <p:spPr bwMode="auto">
                <a:xfrm flipV="1">
                  <a:off x="2363"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73" name="Freeform 33"/>
                <p:cNvSpPr>
                  <a:spLocks/>
                </p:cNvSpPr>
                <p:nvPr/>
              </p:nvSpPr>
              <p:spPr bwMode="auto">
                <a:xfrm>
                  <a:off x="2396" y="2496"/>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grpSp>
            <p:nvGrpSpPr>
              <p:cNvPr id="35855" name="Group 34"/>
              <p:cNvGrpSpPr>
                <a:grpSpLocks/>
              </p:cNvGrpSpPr>
              <p:nvPr/>
            </p:nvGrpSpPr>
            <p:grpSpPr bwMode="auto">
              <a:xfrm>
                <a:off x="1296" y="2488"/>
                <a:ext cx="435" cy="536"/>
                <a:chOff x="288" y="3112"/>
                <a:chExt cx="435" cy="536"/>
              </a:xfrm>
            </p:grpSpPr>
            <p:sp>
              <p:nvSpPr>
                <p:cNvPr id="163875" name="Freeform 35"/>
                <p:cNvSpPr>
                  <a:spLocks/>
                </p:cNvSpPr>
                <p:nvPr/>
              </p:nvSpPr>
              <p:spPr bwMode="auto">
                <a:xfrm>
                  <a:off x="288" y="3112"/>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76" name="Freeform 36"/>
                <p:cNvSpPr>
                  <a:spLocks/>
                </p:cNvSpPr>
                <p:nvPr/>
              </p:nvSpPr>
              <p:spPr bwMode="auto">
                <a:xfrm flipV="1">
                  <a:off x="337" y="3379"/>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77" name="Freeform 37"/>
                <p:cNvSpPr>
                  <a:spLocks/>
                </p:cNvSpPr>
                <p:nvPr/>
              </p:nvSpPr>
              <p:spPr bwMode="auto">
                <a:xfrm>
                  <a:off x="385" y="3112"/>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78" name="Freeform 38"/>
                <p:cNvSpPr>
                  <a:spLocks/>
                </p:cNvSpPr>
                <p:nvPr/>
              </p:nvSpPr>
              <p:spPr bwMode="auto">
                <a:xfrm flipV="1">
                  <a:off x="433" y="3379"/>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79" name="Freeform 39"/>
                <p:cNvSpPr>
                  <a:spLocks/>
                </p:cNvSpPr>
                <p:nvPr/>
              </p:nvSpPr>
              <p:spPr bwMode="auto">
                <a:xfrm>
                  <a:off x="481" y="3112"/>
                  <a:ext cx="50"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80" name="Freeform 40"/>
                <p:cNvSpPr>
                  <a:spLocks/>
                </p:cNvSpPr>
                <p:nvPr/>
              </p:nvSpPr>
              <p:spPr bwMode="auto">
                <a:xfrm flipV="1">
                  <a:off x="530" y="3379"/>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81" name="Freeform 41"/>
                <p:cNvSpPr>
                  <a:spLocks/>
                </p:cNvSpPr>
                <p:nvPr/>
              </p:nvSpPr>
              <p:spPr bwMode="auto">
                <a:xfrm>
                  <a:off x="573" y="3114"/>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82" name="Freeform 42"/>
                <p:cNvSpPr>
                  <a:spLocks/>
                </p:cNvSpPr>
                <p:nvPr/>
              </p:nvSpPr>
              <p:spPr bwMode="auto">
                <a:xfrm flipV="1">
                  <a:off x="622" y="3381"/>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83" name="Freeform 43"/>
                <p:cNvSpPr>
                  <a:spLocks/>
                </p:cNvSpPr>
                <p:nvPr/>
              </p:nvSpPr>
              <p:spPr bwMode="auto">
                <a:xfrm>
                  <a:off x="674" y="3112"/>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grpSp>
            <p:nvGrpSpPr>
              <p:cNvPr id="35856" name="Group 44"/>
              <p:cNvGrpSpPr>
                <a:grpSpLocks/>
              </p:cNvGrpSpPr>
              <p:nvPr/>
            </p:nvGrpSpPr>
            <p:grpSpPr bwMode="auto">
              <a:xfrm>
                <a:off x="627" y="2496"/>
                <a:ext cx="333" cy="536"/>
                <a:chOff x="723" y="3112"/>
                <a:chExt cx="333" cy="536"/>
              </a:xfrm>
            </p:grpSpPr>
            <p:sp>
              <p:nvSpPr>
                <p:cNvPr id="163885" name="Freeform 45"/>
                <p:cNvSpPr>
                  <a:spLocks/>
                </p:cNvSpPr>
                <p:nvPr/>
              </p:nvSpPr>
              <p:spPr bwMode="auto">
                <a:xfrm flipV="1">
                  <a:off x="723" y="3379"/>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86" name="Freeform 46"/>
                <p:cNvSpPr>
                  <a:spLocks/>
                </p:cNvSpPr>
                <p:nvPr/>
              </p:nvSpPr>
              <p:spPr bwMode="auto">
                <a:xfrm>
                  <a:off x="771" y="3112"/>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87" name="Freeform 47"/>
                <p:cNvSpPr>
                  <a:spLocks/>
                </p:cNvSpPr>
                <p:nvPr/>
              </p:nvSpPr>
              <p:spPr bwMode="auto">
                <a:xfrm flipV="1">
                  <a:off x="819" y="3379"/>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88" name="Freeform 48"/>
                <p:cNvSpPr>
                  <a:spLocks/>
                </p:cNvSpPr>
                <p:nvPr/>
              </p:nvSpPr>
              <p:spPr bwMode="auto">
                <a:xfrm>
                  <a:off x="867" y="3112"/>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89" name="Freeform 49"/>
                <p:cNvSpPr>
                  <a:spLocks/>
                </p:cNvSpPr>
                <p:nvPr/>
              </p:nvSpPr>
              <p:spPr bwMode="auto">
                <a:xfrm flipV="1">
                  <a:off x="916" y="3379"/>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90" name="Freeform 50"/>
                <p:cNvSpPr>
                  <a:spLocks/>
                </p:cNvSpPr>
                <p:nvPr/>
              </p:nvSpPr>
              <p:spPr bwMode="auto">
                <a:xfrm>
                  <a:off x="959" y="3114"/>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91" name="Freeform 51"/>
                <p:cNvSpPr>
                  <a:spLocks/>
                </p:cNvSpPr>
                <p:nvPr/>
              </p:nvSpPr>
              <p:spPr bwMode="auto">
                <a:xfrm flipV="1">
                  <a:off x="1008" y="3381"/>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grpSp>
            <p:nvGrpSpPr>
              <p:cNvPr id="35857" name="Group 52"/>
              <p:cNvGrpSpPr>
                <a:grpSpLocks/>
              </p:cNvGrpSpPr>
              <p:nvPr/>
            </p:nvGrpSpPr>
            <p:grpSpPr bwMode="auto">
              <a:xfrm flipH="1" flipV="1">
                <a:off x="2064" y="2496"/>
                <a:ext cx="435" cy="536"/>
                <a:chOff x="288" y="3112"/>
                <a:chExt cx="435" cy="536"/>
              </a:xfrm>
            </p:grpSpPr>
            <p:sp>
              <p:nvSpPr>
                <p:cNvPr id="163893" name="Freeform 53"/>
                <p:cNvSpPr>
                  <a:spLocks/>
                </p:cNvSpPr>
                <p:nvPr/>
              </p:nvSpPr>
              <p:spPr bwMode="auto">
                <a:xfrm>
                  <a:off x="288" y="3112"/>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94" name="Freeform 54"/>
                <p:cNvSpPr>
                  <a:spLocks/>
                </p:cNvSpPr>
                <p:nvPr/>
              </p:nvSpPr>
              <p:spPr bwMode="auto">
                <a:xfrm flipV="1">
                  <a:off x="337" y="3379"/>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95" name="Freeform 55"/>
                <p:cNvSpPr>
                  <a:spLocks/>
                </p:cNvSpPr>
                <p:nvPr/>
              </p:nvSpPr>
              <p:spPr bwMode="auto">
                <a:xfrm>
                  <a:off x="385" y="3112"/>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96" name="Freeform 56"/>
                <p:cNvSpPr>
                  <a:spLocks/>
                </p:cNvSpPr>
                <p:nvPr/>
              </p:nvSpPr>
              <p:spPr bwMode="auto">
                <a:xfrm flipV="1">
                  <a:off x="433" y="3379"/>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97" name="Freeform 57"/>
                <p:cNvSpPr>
                  <a:spLocks/>
                </p:cNvSpPr>
                <p:nvPr/>
              </p:nvSpPr>
              <p:spPr bwMode="auto">
                <a:xfrm>
                  <a:off x="481" y="3112"/>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98" name="Freeform 58"/>
                <p:cNvSpPr>
                  <a:spLocks/>
                </p:cNvSpPr>
                <p:nvPr/>
              </p:nvSpPr>
              <p:spPr bwMode="auto">
                <a:xfrm flipV="1">
                  <a:off x="530" y="3379"/>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99" name="Freeform 59"/>
                <p:cNvSpPr>
                  <a:spLocks/>
                </p:cNvSpPr>
                <p:nvPr/>
              </p:nvSpPr>
              <p:spPr bwMode="auto">
                <a:xfrm>
                  <a:off x="573" y="3114"/>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00" name="Freeform 60"/>
                <p:cNvSpPr>
                  <a:spLocks/>
                </p:cNvSpPr>
                <p:nvPr/>
              </p:nvSpPr>
              <p:spPr bwMode="auto">
                <a:xfrm flipV="1">
                  <a:off x="622" y="3381"/>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01" name="Freeform 61"/>
                <p:cNvSpPr>
                  <a:spLocks/>
                </p:cNvSpPr>
                <p:nvPr/>
              </p:nvSpPr>
              <p:spPr bwMode="auto">
                <a:xfrm>
                  <a:off x="674" y="3112"/>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grpSp>
            <p:nvGrpSpPr>
              <p:cNvPr id="35858" name="Group 62"/>
              <p:cNvGrpSpPr>
                <a:grpSpLocks/>
              </p:cNvGrpSpPr>
              <p:nvPr/>
            </p:nvGrpSpPr>
            <p:grpSpPr bwMode="auto">
              <a:xfrm flipV="1">
                <a:off x="2496" y="2496"/>
                <a:ext cx="331" cy="536"/>
                <a:chOff x="2098" y="2496"/>
                <a:chExt cx="331" cy="536"/>
              </a:xfrm>
            </p:grpSpPr>
            <p:sp>
              <p:nvSpPr>
                <p:cNvPr id="163903" name="Freeform 63"/>
                <p:cNvSpPr>
                  <a:spLocks/>
                </p:cNvSpPr>
                <p:nvPr/>
              </p:nvSpPr>
              <p:spPr bwMode="auto">
                <a:xfrm flipV="1">
                  <a:off x="2098"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04" name="Freeform 64"/>
                <p:cNvSpPr>
                  <a:spLocks/>
                </p:cNvSpPr>
                <p:nvPr/>
              </p:nvSpPr>
              <p:spPr bwMode="auto">
                <a:xfrm>
                  <a:off x="2131" y="2496"/>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05" name="Freeform 65"/>
                <p:cNvSpPr>
                  <a:spLocks/>
                </p:cNvSpPr>
                <p:nvPr/>
              </p:nvSpPr>
              <p:spPr bwMode="auto">
                <a:xfrm flipV="1">
                  <a:off x="2164"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06" name="Freeform 66"/>
                <p:cNvSpPr>
                  <a:spLocks/>
                </p:cNvSpPr>
                <p:nvPr/>
              </p:nvSpPr>
              <p:spPr bwMode="auto">
                <a:xfrm>
                  <a:off x="2197" y="2496"/>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07" name="Freeform 67"/>
                <p:cNvSpPr>
                  <a:spLocks/>
                </p:cNvSpPr>
                <p:nvPr/>
              </p:nvSpPr>
              <p:spPr bwMode="auto">
                <a:xfrm flipV="1">
                  <a:off x="2230"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08" name="Freeform 68"/>
                <p:cNvSpPr>
                  <a:spLocks/>
                </p:cNvSpPr>
                <p:nvPr/>
              </p:nvSpPr>
              <p:spPr bwMode="auto">
                <a:xfrm>
                  <a:off x="2260" y="2498"/>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09" name="Freeform 69"/>
                <p:cNvSpPr>
                  <a:spLocks/>
                </p:cNvSpPr>
                <p:nvPr/>
              </p:nvSpPr>
              <p:spPr bwMode="auto">
                <a:xfrm flipV="1">
                  <a:off x="2294" y="2765"/>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10" name="Freeform 70"/>
                <p:cNvSpPr>
                  <a:spLocks/>
                </p:cNvSpPr>
                <p:nvPr/>
              </p:nvSpPr>
              <p:spPr bwMode="auto">
                <a:xfrm>
                  <a:off x="2329" y="2496"/>
                  <a:ext cx="34"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11" name="Freeform 71"/>
                <p:cNvSpPr>
                  <a:spLocks/>
                </p:cNvSpPr>
                <p:nvPr/>
              </p:nvSpPr>
              <p:spPr bwMode="auto">
                <a:xfrm flipV="1">
                  <a:off x="2363"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12" name="Freeform 72"/>
                <p:cNvSpPr>
                  <a:spLocks/>
                </p:cNvSpPr>
                <p:nvPr/>
              </p:nvSpPr>
              <p:spPr bwMode="auto">
                <a:xfrm>
                  <a:off x="2396" y="2496"/>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grpSp>
            <p:nvGrpSpPr>
              <p:cNvPr id="35859" name="Group 73"/>
              <p:cNvGrpSpPr>
                <a:grpSpLocks/>
              </p:cNvGrpSpPr>
              <p:nvPr/>
            </p:nvGrpSpPr>
            <p:grpSpPr bwMode="auto">
              <a:xfrm flipV="1">
                <a:off x="2832" y="2496"/>
                <a:ext cx="331" cy="536"/>
                <a:chOff x="2098" y="2496"/>
                <a:chExt cx="331" cy="536"/>
              </a:xfrm>
            </p:grpSpPr>
            <p:sp>
              <p:nvSpPr>
                <p:cNvPr id="163914" name="Freeform 74"/>
                <p:cNvSpPr>
                  <a:spLocks/>
                </p:cNvSpPr>
                <p:nvPr/>
              </p:nvSpPr>
              <p:spPr bwMode="auto">
                <a:xfrm flipV="1">
                  <a:off x="2098"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15" name="Freeform 75"/>
                <p:cNvSpPr>
                  <a:spLocks/>
                </p:cNvSpPr>
                <p:nvPr/>
              </p:nvSpPr>
              <p:spPr bwMode="auto">
                <a:xfrm>
                  <a:off x="2131" y="2496"/>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16" name="Freeform 76"/>
                <p:cNvSpPr>
                  <a:spLocks/>
                </p:cNvSpPr>
                <p:nvPr/>
              </p:nvSpPr>
              <p:spPr bwMode="auto">
                <a:xfrm flipV="1">
                  <a:off x="2164"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17" name="Freeform 77"/>
                <p:cNvSpPr>
                  <a:spLocks/>
                </p:cNvSpPr>
                <p:nvPr/>
              </p:nvSpPr>
              <p:spPr bwMode="auto">
                <a:xfrm>
                  <a:off x="2197" y="2496"/>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18" name="Freeform 78"/>
                <p:cNvSpPr>
                  <a:spLocks/>
                </p:cNvSpPr>
                <p:nvPr/>
              </p:nvSpPr>
              <p:spPr bwMode="auto">
                <a:xfrm flipV="1">
                  <a:off x="2230"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19" name="Freeform 79"/>
                <p:cNvSpPr>
                  <a:spLocks/>
                </p:cNvSpPr>
                <p:nvPr/>
              </p:nvSpPr>
              <p:spPr bwMode="auto">
                <a:xfrm>
                  <a:off x="2260" y="2498"/>
                  <a:ext cx="34"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20" name="Freeform 80"/>
                <p:cNvSpPr>
                  <a:spLocks/>
                </p:cNvSpPr>
                <p:nvPr/>
              </p:nvSpPr>
              <p:spPr bwMode="auto">
                <a:xfrm flipV="1">
                  <a:off x="2294" y="2765"/>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21" name="Freeform 81"/>
                <p:cNvSpPr>
                  <a:spLocks/>
                </p:cNvSpPr>
                <p:nvPr/>
              </p:nvSpPr>
              <p:spPr bwMode="auto">
                <a:xfrm>
                  <a:off x="2329" y="2496"/>
                  <a:ext cx="34"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22" name="Freeform 82"/>
                <p:cNvSpPr>
                  <a:spLocks/>
                </p:cNvSpPr>
                <p:nvPr/>
              </p:nvSpPr>
              <p:spPr bwMode="auto">
                <a:xfrm flipV="1">
                  <a:off x="2363"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23" name="Freeform 83"/>
                <p:cNvSpPr>
                  <a:spLocks/>
                </p:cNvSpPr>
                <p:nvPr/>
              </p:nvSpPr>
              <p:spPr bwMode="auto">
                <a:xfrm>
                  <a:off x="2396" y="2496"/>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grpSp>
        <p:grpSp>
          <p:nvGrpSpPr>
            <p:cNvPr id="35850" name="Group 86"/>
            <p:cNvGrpSpPr>
              <a:grpSpLocks/>
            </p:cNvGrpSpPr>
            <p:nvPr/>
          </p:nvGrpSpPr>
          <p:grpSpPr bwMode="auto">
            <a:xfrm>
              <a:off x="1632" y="1632"/>
              <a:ext cx="2704" cy="576"/>
              <a:chOff x="1584" y="1440"/>
              <a:chExt cx="2496" cy="576"/>
            </a:xfrm>
          </p:grpSpPr>
          <p:sp>
            <p:nvSpPr>
              <p:cNvPr id="163927" name="Freeform 87"/>
              <p:cNvSpPr>
                <a:spLocks/>
              </p:cNvSpPr>
              <p:nvPr/>
            </p:nvSpPr>
            <p:spPr bwMode="auto">
              <a:xfrm>
                <a:off x="1584" y="1440"/>
                <a:ext cx="1248" cy="576"/>
              </a:xfrm>
              <a:custGeom>
                <a:avLst/>
                <a:gdLst/>
                <a:ahLst/>
                <a:cxnLst>
                  <a:cxn ang="0">
                    <a:pos x="0" y="288"/>
                  </a:cxn>
                  <a:cxn ang="0">
                    <a:pos x="432" y="288"/>
                  </a:cxn>
                  <a:cxn ang="0">
                    <a:pos x="432" y="576"/>
                  </a:cxn>
                  <a:cxn ang="0">
                    <a:pos x="768" y="576"/>
                  </a:cxn>
                  <a:cxn ang="0">
                    <a:pos x="768" y="288"/>
                  </a:cxn>
                  <a:cxn ang="0">
                    <a:pos x="1248" y="288"/>
                  </a:cxn>
                  <a:cxn ang="0">
                    <a:pos x="1248" y="0"/>
                  </a:cxn>
                </a:cxnLst>
                <a:rect l="0" t="0" r="r" b="b"/>
                <a:pathLst>
                  <a:path w="1248" h="576">
                    <a:moveTo>
                      <a:pt x="0" y="288"/>
                    </a:moveTo>
                    <a:lnTo>
                      <a:pt x="432" y="288"/>
                    </a:lnTo>
                    <a:lnTo>
                      <a:pt x="432" y="576"/>
                    </a:lnTo>
                    <a:lnTo>
                      <a:pt x="768" y="576"/>
                    </a:lnTo>
                    <a:lnTo>
                      <a:pt x="768" y="288"/>
                    </a:lnTo>
                    <a:lnTo>
                      <a:pt x="1248" y="288"/>
                    </a:lnTo>
                    <a:lnTo>
                      <a:pt x="1248" y="0"/>
                    </a:ln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28" name="Freeform 88"/>
              <p:cNvSpPr>
                <a:spLocks/>
              </p:cNvSpPr>
              <p:nvPr/>
            </p:nvSpPr>
            <p:spPr bwMode="auto">
              <a:xfrm>
                <a:off x="2832" y="1440"/>
                <a:ext cx="1248" cy="288"/>
              </a:xfrm>
              <a:custGeom>
                <a:avLst/>
                <a:gdLst/>
                <a:ahLst/>
                <a:cxnLst>
                  <a:cxn ang="0">
                    <a:pos x="0" y="0"/>
                  </a:cxn>
                  <a:cxn ang="0">
                    <a:pos x="240" y="0"/>
                  </a:cxn>
                  <a:cxn ang="0">
                    <a:pos x="240" y="288"/>
                  </a:cxn>
                  <a:cxn ang="0">
                    <a:pos x="720" y="288"/>
                  </a:cxn>
                  <a:cxn ang="0">
                    <a:pos x="720" y="0"/>
                  </a:cxn>
                  <a:cxn ang="0">
                    <a:pos x="1248" y="0"/>
                  </a:cxn>
                  <a:cxn ang="0">
                    <a:pos x="1248" y="288"/>
                  </a:cxn>
                </a:cxnLst>
                <a:rect l="0" t="0" r="r" b="b"/>
                <a:pathLst>
                  <a:path w="1248" h="288">
                    <a:moveTo>
                      <a:pt x="0" y="0"/>
                    </a:moveTo>
                    <a:lnTo>
                      <a:pt x="240" y="0"/>
                    </a:lnTo>
                    <a:lnTo>
                      <a:pt x="240" y="288"/>
                    </a:lnTo>
                    <a:lnTo>
                      <a:pt x="720" y="288"/>
                    </a:lnTo>
                    <a:lnTo>
                      <a:pt x="720" y="0"/>
                    </a:lnTo>
                    <a:lnTo>
                      <a:pt x="1248" y="0"/>
                    </a:lnTo>
                    <a:lnTo>
                      <a:pt x="1248" y="288"/>
                    </a:ln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grpSp>
    </p:spTree>
    <p:extLst>
      <p:ext uri="{BB962C8B-B14F-4D97-AF65-F5344CB8AC3E}">
        <p14:creationId xmlns:p14="http://schemas.microsoft.com/office/powerpoint/2010/main" val="744976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número de diapositiva"/>
          <p:cNvSpPr>
            <a:spLocks noGrp="1"/>
          </p:cNvSpPr>
          <p:nvPr>
            <p:ph type="sldNum" sz="quarter" idx="12"/>
          </p:nvPr>
        </p:nvSpPr>
        <p:spPr/>
        <p:txBody>
          <a:bodyPr/>
          <a:lstStyle/>
          <a:p>
            <a:pPr>
              <a:defRPr/>
            </a:pPr>
            <a:fld id="{1E4C218E-B892-4E34-900A-CAC29F297D84}" type="slidenum">
              <a:rPr lang="en-US"/>
              <a:pPr>
                <a:defRPr/>
              </a:pPr>
              <a:t>23</a:t>
            </a:fld>
            <a:endParaRPr lang="en-US"/>
          </a:p>
        </p:txBody>
      </p:sp>
      <p:sp>
        <p:nvSpPr>
          <p:cNvPr id="164866" name="Rectangle 2"/>
          <p:cNvSpPr>
            <a:spLocks noGrp="1" noChangeArrowheads="1"/>
          </p:cNvSpPr>
          <p:nvPr>
            <p:ph type="title"/>
          </p:nvPr>
        </p:nvSpPr>
        <p:spPr>
          <a:xfrm>
            <a:off x="1371600" y="27856"/>
            <a:ext cx="7772400" cy="11430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800" b="1" i="1">
                <a:solidFill>
                  <a:schemeClr val="accent2">
                    <a:lumMod val="75000"/>
                    <a:lumOff val="25000"/>
                  </a:schemeClr>
                </a:solidFill>
                <a:effectLst>
                  <a:outerShdw blurRad="38100" dist="38100" dir="2700000" algn="tl">
                    <a:srgbClr val="000000"/>
                  </a:outerShdw>
                </a:effectLst>
                <a:latin typeface="Arial" charset="0"/>
              </a:rPr>
              <a:t>Modulación de Fase</a:t>
            </a:r>
          </a:p>
        </p:txBody>
      </p:sp>
      <p:pic>
        <p:nvPicPr>
          <p:cNvPr id="36868" name="Picture 3" descr="F4_3"/>
          <p:cNvPicPr>
            <a:picLocks noChangeAspect="1" noChangeArrowheads="1"/>
          </p:cNvPicPr>
          <p:nvPr/>
        </p:nvPicPr>
        <p:blipFill>
          <a:blip r:embed="rId3" cstate="print">
            <a:lum bright="-80000" contrast="80000"/>
          </a:blip>
          <a:srcRect/>
          <a:stretch>
            <a:fillRect/>
          </a:stretch>
        </p:blipFill>
        <p:spPr bwMode="auto">
          <a:xfrm>
            <a:off x="422031" y="1676400"/>
            <a:ext cx="8370277" cy="4343400"/>
          </a:xfrm>
          <a:prstGeom prst="rect">
            <a:avLst/>
          </a:prstGeom>
          <a:noFill/>
          <a:ln w="76200">
            <a:solidFill>
              <a:srgbClr val="FF9900"/>
            </a:solidFill>
            <a:miter lim="800000"/>
            <a:headEnd/>
            <a:tailEnd/>
          </a:ln>
        </p:spPr>
      </p:pic>
    </p:spTree>
    <p:extLst>
      <p:ext uri="{BB962C8B-B14F-4D97-AF65-F5344CB8AC3E}">
        <p14:creationId xmlns:p14="http://schemas.microsoft.com/office/powerpoint/2010/main" val="2978356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F9BFF5C6-B588-496D-98AB-93F01AC7E829}" type="slidenum">
              <a:rPr lang="en-US"/>
              <a:pPr>
                <a:defRPr/>
              </a:pPr>
              <a:t>24</a:t>
            </a:fld>
            <a:endParaRPr lang="en-US"/>
          </a:p>
        </p:txBody>
      </p:sp>
      <p:sp>
        <p:nvSpPr>
          <p:cNvPr id="165890" name="Rectangle 2"/>
          <p:cNvSpPr>
            <a:spLocks noGrp="1" noChangeArrowheads="1"/>
          </p:cNvSpPr>
          <p:nvPr>
            <p:ph type="title"/>
          </p:nvPr>
        </p:nvSpPr>
        <p:spPr>
          <a:xfrm>
            <a:off x="1187624" y="1"/>
            <a:ext cx="7956376" cy="1484313"/>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800" b="1" i="1" dirty="0">
                <a:solidFill>
                  <a:schemeClr val="accent2">
                    <a:lumMod val="75000"/>
                    <a:lumOff val="25000"/>
                  </a:schemeClr>
                </a:solidFill>
                <a:effectLst>
                  <a:outerShdw blurRad="38100" dist="38100" dir="2700000" algn="tl">
                    <a:srgbClr val="000000"/>
                  </a:outerShdw>
                </a:effectLst>
                <a:latin typeface="Arial" charset="0"/>
              </a:rPr>
              <a:t>Modulación de </a:t>
            </a:r>
            <a:r>
              <a:rPr lang="es-ES_tradnl" sz="4800" b="1" i="1" dirty="0" err="1">
                <a:solidFill>
                  <a:schemeClr val="accent2">
                    <a:lumMod val="75000"/>
                    <a:lumOff val="25000"/>
                  </a:schemeClr>
                </a:solidFill>
                <a:effectLst>
                  <a:outerShdw blurRad="38100" dist="38100" dir="2700000" algn="tl">
                    <a:srgbClr val="000000"/>
                  </a:outerShdw>
                </a:effectLst>
                <a:latin typeface="Arial" charset="0"/>
              </a:rPr>
              <a:t>Multifase</a:t>
            </a:r>
            <a:r>
              <a:rPr lang="es-ES_tradnl" sz="4800" b="1" i="1" dirty="0">
                <a:solidFill>
                  <a:schemeClr val="accent2">
                    <a:lumMod val="75000"/>
                    <a:lumOff val="25000"/>
                  </a:schemeClr>
                </a:solidFill>
                <a:effectLst>
                  <a:outerShdw blurRad="38100" dist="38100" dir="2700000" algn="tl">
                    <a:srgbClr val="000000"/>
                  </a:outerShdw>
                </a:effectLst>
                <a:latin typeface="Arial" charset="0"/>
              </a:rPr>
              <a:t> (MPSK)</a:t>
            </a:r>
          </a:p>
        </p:txBody>
      </p:sp>
      <p:sp>
        <p:nvSpPr>
          <p:cNvPr id="165891" name="Rectangle 3"/>
          <p:cNvSpPr>
            <a:spLocks noGrp="1" noChangeArrowheads="1"/>
          </p:cNvSpPr>
          <p:nvPr>
            <p:ph type="body" idx="1"/>
          </p:nvPr>
        </p:nvSpPr>
        <p:spPr>
          <a:xfrm>
            <a:off x="281354" y="2209800"/>
            <a:ext cx="8510954" cy="4114800"/>
          </a:xfrm>
          <a:solidFill>
            <a:schemeClr val="accent3">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pPr algn="just">
              <a:lnSpc>
                <a:spcPct val="90000"/>
              </a:lnSpc>
            </a:pPr>
            <a:r>
              <a:rPr lang="es-ES_tradnl" b="1" i="1">
                <a:solidFill>
                  <a:schemeClr val="accent2">
                    <a:lumMod val="75000"/>
                    <a:lumOff val="25000"/>
                  </a:schemeClr>
                </a:solidFill>
                <a:latin typeface="Arial" charset="0"/>
              </a:rPr>
              <a:t>La señal portadora puede tener mas de un forma de modulación de fase y asociar cada estado a dos bits, tres bits etc.  </a:t>
            </a:r>
          </a:p>
          <a:p>
            <a:pPr algn="just">
              <a:lnSpc>
                <a:spcPct val="90000"/>
              </a:lnSpc>
            </a:pPr>
            <a:r>
              <a:rPr lang="es-ES_tradnl" b="1" i="1">
                <a:solidFill>
                  <a:schemeClr val="accent2">
                    <a:lumMod val="75000"/>
                    <a:lumOff val="25000"/>
                  </a:schemeClr>
                </a:solidFill>
                <a:latin typeface="Arial" charset="0"/>
              </a:rPr>
              <a:t>La señal portadora toma varios valores diferentes de fase, asignado los valores a dibits, tribits etc. </a:t>
            </a:r>
          </a:p>
          <a:p>
            <a:pPr algn="just">
              <a:lnSpc>
                <a:spcPct val="90000"/>
              </a:lnSpc>
            </a:pPr>
            <a:r>
              <a:rPr lang="es-ES_tradnl" b="1" i="1">
                <a:solidFill>
                  <a:schemeClr val="accent2">
                    <a:lumMod val="75000"/>
                    <a:lumOff val="25000"/>
                  </a:schemeClr>
                </a:solidFill>
                <a:latin typeface="Arial" charset="0"/>
              </a:rPr>
              <a:t>BPSK </a:t>
            </a:r>
          </a:p>
        </p:txBody>
      </p:sp>
    </p:spTree>
    <p:extLst>
      <p:ext uri="{BB962C8B-B14F-4D97-AF65-F5344CB8AC3E}">
        <p14:creationId xmlns:p14="http://schemas.microsoft.com/office/powerpoint/2010/main" val="1432184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Marcador de número de diapositiva"/>
          <p:cNvSpPr>
            <a:spLocks noGrp="1"/>
          </p:cNvSpPr>
          <p:nvPr>
            <p:ph type="sldNum" sz="quarter" idx="12"/>
          </p:nvPr>
        </p:nvSpPr>
        <p:spPr/>
        <p:txBody>
          <a:bodyPr/>
          <a:lstStyle/>
          <a:p>
            <a:pPr>
              <a:defRPr/>
            </a:pPr>
            <a:fld id="{5316B8BD-2EDC-4406-BD23-5DDD84C05F1F}" type="slidenum">
              <a:rPr lang="en-US"/>
              <a:pPr>
                <a:defRPr/>
              </a:pPr>
              <a:t>25</a:t>
            </a:fld>
            <a:endParaRPr lang="en-US"/>
          </a:p>
        </p:txBody>
      </p:sp>
      <p:sp>
        <p:nvSpPr>
          <p:cNvPr id="228354" name="Rectangle 2"/>
          <p:cNvSpPr>
            <a:spLocks noGrp="1" noChangeArrowheads="1"/>
          </p:cNvSpPr>
          <p:nvPr>
            <p:ph type="title"/>
          </p:nvPr>
        </p:nvSpPr>
        <p:spPr>
          <a:xfrm>
            <a:off x="0" y="0"/>
            <a:ext cx="9144000" cy="16002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800" b="1" i="1">
                <a:solidFill>
                  <a:schemeClr val="accent2">
                    <a:lumMod val="75000"/>
                    <a:lumOff val="25000"/>
                  </a:schemeClr>
                </a:solidFill>
                <a:effectLst>
                  <a:outerShdw blurRad="38100" dist="38100" dir="2700000" algn="tl">
                    <a:srgbClr val="000000"/>
                  </a:outerShdw>
                </a:effectLst>
                <a:latin typeface="Arial" charset="0"/>
              </a:rPr>
              <a:t>Modulación de Codificación de Pulsos (PCM)</a:t>
            </a:r>
          </a:p>
        </p:txBody>
      </p:sp>
      <p:sp>
        <p:nvSpPr>
          <p:cNvPr id="38916" name="Rectangle 3"/>
          <p:cNvSpPr>
            <a:spLocks noGrp="1" noChangeArrowheads="1"/>
          </p:cNvSpPr>
          <p:nvPr>
            <p:ph type="body" idx="1"/>
          </p:nvPr>
        </p:nvSpPr>
        <p:spPr>
          <a:xfrm>
            <a:off x="281354" y="2057400"/>
            <a:ext cx="4853354" cy="4191000"/>
          </a:xfrm>
          <a:solidFill>
            <a:schemeClr val="accent3">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pPr algn="just">
              <a:lnSpc>
                <a:spcPct val="90000"/>
              </a:lnSpc>
            </a:pPr>
            <a:r>
              <a:rPr lang="es-ES_tradnl" b="1" i="1">
                <a:solidFill>
                  <a:schemeClr val="accent2">
                    <a:lumMod val="75000"/>
                    <a:lumOff val="25000"/>
                  </a:schemeClr>
                </a:solidFill>
                <a:latin typeface="Arial" charset="0"/>
              </a:rPr>
              <a:t>La señal portadora puede tener mas de un forma de Modulación de Amplitud y asociar cada estado a 4 Bits  </a:t>
            </a:r>
            <a:r>
              <a:rPr lang="es-ES_tradnl" b="1" i="1">
                <a:solidFill>
                  <a:schemeClr val="accent2">
                    <a:lumMod val="75000"/>
                    <a:lumOff val="25000"/>
                  </a:schemeClr>
                </a:solidFill>
                <a:latin typeface="Arial" charset="0"/>
                <a:sym typeface="Wingdings 3" pitchFamily="18" charset="2"/>
              </a:rPr>
              <a:t> 16 Estados</a:t>
            </a:r>
            <a:r>
              <a:rPr lang="es-ES_tradnl" b="1" i="1">
                <a:solidFill>
                  <a:schemeClr val="accent2">
                    <a:lumMod val="75000"/>
                    <a:lumOff val="25000"/>
                  </a:schemeClr>
                </a:solidFill>
                <a:latin typeface="Arial" charset="0"/>
              </a:rPr>
              <a:t> </a:t>
            </a:r>
          </a:p>
        </p:txBody>
      </p:sp>
      <p:sp>
        <p:nvSpPr>
          <p:cNvPr id="228357" name="Rectangle 5"/>
          <p:cNvSpPr>
            <a:spLocks noChangeArrowheads="1"/>
          </p:cNvSpPr>
          <p:nvPr/>
        </p:nvSpPr>
        <p:spPr bwMode="auto">
          <a:xfrm>
            <a:off x="3390900" y="1949450"/>
            <a:ext cx="9144000" cy="461665"/>
          </a:xfrm>
          <a:prstGeom prst="rect">
            <a:avLst/>
          </a:prstGeom>
          <a:noFill/>
          <a:ln w="57150" cmpd="thickThin">
            <a:noFill/>
            <a:miter lim="800000"/>
            <a:headEnd/>
            <a:tailEnd/>
          </a:ln>
          <a:effectLst/>
        </p:spPr>
        <p:txBody>
          <a:bodyPr>
            <a:spAutoFit/>
          </a:bodyPr>
          <a:lstStyle/>
          <a:p>
            <a:pPr>
              <a:defRPr/>
            </a:pPr>
            <a:endParaRPr lang="es-ES">
              <a:effectLst>
                <a:outerShdw blurRad="38100" dist="38100" dir="2700000" algn="tl">
                  <a:srgbClr val="000000">
                    <a:alpha val="43137"/>
                  </a:srgbClr>
                </a:outerShdw>
              </a:effectLst>
            </a:endParaRPr>
          </a:p>
        </p:txBody>
      </p:sp>
      <p:pic>
        <p:nvPicPr>
          <p:cNvPr id="38918" name="Picture 4" descr="pcm2"/>
          <p:cNvPicPr>
            <a:picLocks noChangeAspect="1" noChangeArrowheads="1"/>
          </p:cNvPicPr>
          <p:nvPr/>
        </p:nvPicPr>
        <p:blipFill>
          <a:blip r:embed="rId3" cstate="print">
            <a:lum bright="-40000" contrast="60000"/>
          </a:blip>
          <a:srcRect/>
          <a:stretch>
            <a:fillRect/>
          </a:stretch>
        </p:blipFill>
        <p:spPr bwMode="auto">
          <a:xfrm>
            <a:off x="5275385" y="1828800"/>
            <a:ext cx="3868615" cy="4495800"/>
          </a:xfrm>
          <a:prstGeom prst="rect">
            <a:avLst/>
          </a:prstGeom>
          <a:noFill/>
          <a:ln w="9525">
            <a:noFill/>
            <a:miter lim="800000"/>
            <a:headEnd/>
            <a:tailEnd/>
          </a:ln>
        </p:spPr>
      </p:pic>
    </p:spTree>
    <p:extLst>
      <p:ext uri="{BB962C8B-B14F-4D97-AF65-F5344CB8AC3E}">
        <p14:creationId xmlns:p14="http://schemas.microsoft.com/office/powerpoint/2010/main" val="1274729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pPr>
              <a:defRPr/>
            </a:pPr>
            <a:fld id="{05C33EB9-9728-4FB2-A496-C71FF1DF60E7}" type="slidenum">
              <a:rPr lang="en-US"/>
              <a:pPr>
                <a:defRPr/>
              </a:pPr>
              <a:t>26</a:t>
            </a:fld>
            <a:endParaRPr lang="en-US"/>
          </a:p>
        </p:txBody>
      </p:sp>
      <p:sp>
        <p:nvSpPr>
          <p:cNvPr id="348162" name="Rectangle 1026"/>
          <p:cNvSpPr>
            <a:spLocks noGrp="1" noChangeArrowheads="1"/>
          </p:cNvSpPr>
          <p:nvPr>
            <p:ph type="title"/>
          </p:nvPr>
        </p:nvSpPr>
        <p:spPr>
          <a:xfrm>
            <a:off x="783981" y="0"/>
            <a:ext cx="7772400" cy="11430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800" b="1" i="1">
                <a:solidFill>
                  <a:schemeClr val="accent2">
                    <a:lumMod val="75000"/>
                    <a:lumOff val="25000"/>
                  </a:schemeClr>
                </a:solidFill>
                <a:effectLst>
                  <a:outerShdw blurRad="38100" dist="38100" dir="2700000" algn="tl">
                    <a:srgbClr val="000000"/>
                  </a:outerShdw>
                </a:effectLst>
                <a:latin typeface="Arial" charset="0"/>
              </a:rPr>
              <a:t>Modulación 2B1Q</a:t>
            </a:r>
          </a:p>
        </p:txBody>
      </p:sp>
      <p:sp>
        <p:nvSpPr>
          <p:cNvPr id="348163" name="Rectangle 1027"/>
          <p:cNvSpPr>
            <a:spLocks noGrp="1" noChangeArrowheads="1"/>
          </p:cNvSpPr>
          <p:nvPr>
            <p:ph type="body" idx="1"/>
          </p:nvPr>
        </p:nvSpPr>
        <p:spPr>
          <a:xfrm>
            <a:off x="395536" y="1219200"/>
            <a:ext cx="8568952" cy="4876800"/>
          </a:xfrm>
          <a:solidFill>
            <a:schemeClr val="accent3">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pPr algn="just">
              <a:lnSpc>
                <a:spcPct val="90000"/>
              </a:lnSpc>
            </a:pPr>
            <a:r>
              <a:rPr lang="es-ES_tradnl" sz="2600" b="1" i="1" dirty="0">
                <a:solidFill>
                  <a:schemeClr val="accent2">
                    <a:lumMod val="75000"/>
                    <a:lumOff val="25000"/>
                  </a:schemeClr>
                </a:solidFill>
                <a:latin typeface="Arial" charset="0"/>
              </a:rPr>
              <a:t>Esta tecnología de Modulación Digital es bastante utilizada actualmente en ISDN.</a:t>
            </a:r>
          </a:p>
          <a:p>
            <a:pPr algn="just">
              <a:lnSpc>
                <a:spcPct val="90000"/>
              </a:lnSpc>
            </a:pPr>
            <a:r>
              <a:rPr lang="es-ES_tradnl" sz="2600" b="1" i="1" dirty="0">
                <a:solidFill>
                  <a:schemeClr val="accent2">
                    <a:lumMod val="75000"/>
                    <a:lumOff val="25000"/>
                  </a:schemeClr>
                </a:solidFill>
                <a:latin typeface="Arial" charset="0"/>
              </a:rPr>
              <a:t>Utiliza modulación por amplitud de pulsos (PAM), que consiste en tomar 2 elementos binarios (22 = 4 combinaciones) y codificarlos en un elemento cuaternario (41 = 4 combinaciones).</a:t>
            </a:r>
          </a:p>
          <a:p>
            <a:pPr algn="just">
              <a:lnSpc>
                <a:spcPct val="90000"/>
              </a:lnSpc>
            </a:pPr>
            <a:r>
              <a:rPr lang="es-ES_tradnl" sz="2600" b="1" i="1" dirty="0">
                <a:solidFill>
                  <a:schemeClr val="accent2">
                    <a:lumMod val="75000"/>
                    <a:lumOff val="25000"/>
                  </a:schemeClr>
                </a:solidFill>
                <a:latin typeface="Arial" charset="0"/>
              </a:rPr>
              <a:t>La ocupación del espectro en el caso de codificar una señal de 2 Mbit/s es de 0 a 584 kHz.</a:t>
            </a:r>
          </a:p>
          <a:p>
            <a:pPr algn="just">
              <a:lnSpc>
                <a:spcPct val="90000"/>
              </a:lnSpc>
            </a:pPr>
            <a:endParaRPr lang="es-ES_tradnl" sz="2600" b="1" i="1" dirty="0">
              <a:solidFill>
                <a:schemeClr val="accent2">
                  <a:lumMod val="75000"/>
                  <a:lumOff val="25000"/>
                </a:schemeClr>
              </a:solidFill>
              <a:latin typeface="Arial" charset="0"/>
            </a:endParaRPr>
          </a:p>
        </p:txBody>
      </p:sp>
      <p:graphicFrame>
        <p:nvGraphicFramePr>
          <p:cNvPr id="2050" name="Object 1028"/>
          <p:cNvGraphicFramePr>
            <a:graphicFrameLocks noChangeAspect="1"/>
          </p:cNvGraphicFramePr>
          <p:nvPr>
            <p:extLst>
              <p:ext uri="{D42A27DB-BD31-4B8C-83A1-F6EECF244321}">
                <p14:modId xmlns:p14="http://schemas.microsoft.com/office/powerpoint/2010/main" val="1971433361"/>
              </p:ext>
            </p:extLst>
          </p:nvPr>
        </p:nvGraphicFramePr>
        <p:xfrm>
          <a:off x="899592" y="4365104"/>
          <a:ext cx="7848600" cy="1647825"/>
        </p:xfrm>
        <a:graphic>
          <a:graphicData uri="http://schemas.openxmlformats.org/presentationml/2006/ole">
            <mc:AlternateContent xmlns:mc="http://schemas.openxmlformats.org/markup-compatibility/2006">
              <mc:Choice xmlns:v="urn:schemas-microsoft-com:vml" Requires="v">
                <p:oleObj name="Imagen de mapa de bits" r:id="rId3" imgW="5800857" imgH="1038168" progId="PBrush">
                  <p:embed/>
                </p:oleObj>
              </mc:Choice>
              <mc:Fallback>
                <p:oleObj name="Imagen de mapa de bits" r:id="rId3" imgW="5800857" imgH="1038168" progId="PBrush">
                  <p:embed/>
                  <p:pic>
                    <p:nvPicPr>
                      <p:cNvPr id="0"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4365104"/>
                        <a:ext cx="7848600" cy="1647825"/>
                      </a:xfrm>
                      <a:prstGeom prst="rect">
                        <a:avLst/>
                      </a:prstGeom>
                      <a:solidFill>
                        <a:srgbClr val="66FFFF"/>
                      </a:solidFill>
                      <a:ln w="762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60575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F969187A-F807-4759-A8EB-5A494AEF8481}" type="slidenum">
              <a:rPr lang="en-US"/>
              <a:pPr>
                <a:defRPr/>
              </a:pPr>
              <a:t>27</a:t>
            </a:fld>
            <a:endParaRPr lang="en-US"/>
          </a:p>
        </p:txBody>
      </p:sp>
      <p:sp>
        <p:nvSpPr>
          <p:cNvPr id="349186" name="Rectangle 1026"/>
          <p:cNvSpPr>
            <a:spLocks noGrp="1" noChangeArrowheads="1"/>
          </p:cNvSpPr>
          <p:nvPr>
            <p:ph type="title"/>
          </p:nvPr>
        </p:nvSpPr>
        <p:spPr>
          <a:xfrm>
            <a:off x="0" y="188913"/>
            <a:ext cx="9144000" cy="1439862"/>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000" b="1" i="1">
                <a:solidFill>
                  <a:schemeClr val="accent2">
                    <a:lumMod val="75000"/>
                    <a:lumOff val="25000"/>
                  </a:schemeClr>
                </a:solidFill>
                <a:effectLst>
                  <a:outerShdw blurRad="38100" dist="38100" dir="2700000" algn="tl">
                    <a:srgbClr val="000000"/>
                  </a:outerShdw>
                </a:effectLst>
                <a:latin typeface="Arial" charset="0"/>
              </a:rPr>
              <a:t>Modulación CAP</a:t>
            </a:r>
            <a:br>
              <a:rPr lang="es-ES_tradnl" sz="4000" b="1" i="1">
                <a:solidFill>
                  <a:schemeClr val="accent2">
                    <a:lumMod val="75000"/>
                    <a:lumOff val="25000"/>
                  </a:schemeClr>
                </a:solidFill>
                <a:effectLst>
                  <a:outerShdw blurRad="38100" dist="38100" dir="2700000" algn="tl">
                    <a:srgbClr val="000000"/>
                  </a:outerShdw>
                </a:effectLst>
                <a:latin typeface="Arial" charset="0"/>
              </a:rPr>
            </a:br>
            <a:r>
              <a:rPr lang="es-ES_tradnl" sz="4000" b="1" i="1">
                <a:solidFill>
                  <a:schemeClr val="accent2">
                    <a:lumMod val="75000"/>
                    <a:lumOff val="25000"/>
                  </a:schemeClr>
                </a:solidFill>
                <a:effectLst>
                  <a:outerShdw blurRad="38100" dist="38100" dir="2700000" algn="tl">
                    <a:srgbClr val="000000"/>
                  </a:outerShdw>
                </a:effectLst>
                <a:latin typeface="Arial" charset="0"/>
              </a:rPr>
              <a:t>CARRIERLESS AMPLITUDE FHASE</a:t>
            </a:r>
          </a:p>
        </p:txBody>
      </p:sp>
      <p:sp>
        <p:nvSpPr>
          <p:cNvPr id="349187" name="Rectangle 1027"/>
          <p:cNvSpPr>
            <a:spLocks noGrp="1" noChangeArrowheads="1"/>
          </p:cNvSpPr>
          <p:nvPr>
            <p:ph type="body" idx="1"/>
          </p:nvPr>
        </p:nvSpPr>
        <p:spPr>
          <a:xfrm>
            <a:off x="228600" y="1981200"/>
            <a:ext cx="8735888" cy="4114800"/>
          </a:xfrm>
          <a:solidFill>
            <a:schemeClr val="accent3">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pPr algn="just">
              <a:lnSpc>
                <a:spcPct val="90000"/>
              </a:lnSpc>
            </a:pPr>
            <a:r>
              <a:rPr lang="es-ES_tradnl" b="1" i="1" dirty="0">
                <a:solidFill>
                  <a:schemeClr val="bg1">
                    <a:lumMod val="60000"/>
                    <a:lumOff val="40000"/>
                  </a:schemeClr>
                </a:solidFill>
                <a:latin typeface="Arial" panose="020B0604020202020204" pitchFamily="34" charset="0"/>
                <a:cs typeface="Arial" panose="020B0604020202020204" pitchFamily="34" charset="0"/>
              </a:rPr>
              <a:t>Esta es una nueva tecnología desarrollada en la década de 80.</a:t>
            </a:r>
          </a:p>
          <a:p>
            <a:pPr lvl="1"/>
            <a:r>
              <a:rPr lang="es-ES_tradnl" sz="3600" dirty="0">
                <a:solidFill>
                  <a:schemeClr val="bg1">
                    <a:lumMod val="60000"/>
                    <a:lumOff val="40000"/>
                  </a:schemeClr>
                </a:solidFill>
                <a:latin typeface="Arial" panose="020B0604020202020204" pitchFamily="34" charset="0"/>
                <a:cs typeface="Arial" panose="020B0604020202020204" pitchFamily="34" charset="0"/>
              </a:rPr>
              <a:t> </a:t>
            </a:r>
            <a:r>
              <a:rPr lang="es-ES_tradnl" sz="3200" b="1" i="1" dirty="0">
                <a:solidFill>
                  <a:schemeClr val="bg1">
                    <a:lumMod val="60000"/>
                    <a:lumOff val="40000"/>
                  </a:schemeClr>
                </a:solidFill>
                <a:latin typeface="Arial" panose="020B0604020202020204" pitchFamily="34" charset="0"/>
                <a:ea typeface="+mn-ea"/>
                <a:cs typeface="Arial" panose="020B0604020202020204" pitchFamily="34" charset="0"/>
              </a:rPr>
              <a:t>Sistema de única portadora que codifica la señal binaria de 2 Mbit/s según un diagrama de 32 puntos con modulación en amplitud y fase.</a:t>
            </a:r>
          </a:p>
          <a:p>
            <a:pPr lvl="1"/>
            <a:r>
              <a:rPr lang="es-ES_tradnl" sz="3200" b="1" i="1" dirty="0">
                <a:solidFill>
                  <a:schemeClr val="bg1">
                    <a:lumMod val="60000"/>
                    <a:lumOff val="40000"/>
                  </a:schemeClr>
                </a:solidFill>
                <a:latin typeface="Arial" panose="020B0604020202020204" pitchFamily="34" charset="0"/>
                <a:ea typeface="+mn-ea"/>
                <a:cs typeface="Arial" panose="020B0604020202020204" pitchFamily="34" charset="0"/>
              </a:rPr>
              <a:t>Basada en técnicas de </a:t>
            </a:r>
            <a:r>
              <a:rPr lang="es-ES_tradnl" sz="3200" b="1" i="1" dirty="0" err="1">
                <a:solidFill>
                  <a:schemeClr val="bg1">
                    <a:lumMod val="60000"/>
                    <a:lumOff val="40000"/>
                  </a:schemeClr>
                </a:solidFill>
                <a:latin typeface="Arial" panose="020B0604020202020204" pitchFamily="34" charset="0"/>
                <a:ea typeface="+mn-ea"/>
                <a:cs typeface="Arial" panose="020B0604020202020204" pitchFamily="34" charset="0"/>
              </a:rPr>
              <a:t>multiplexación</a:t>
            </a:r>
            <a:r>
              <a:rPr lang="es-ES_tradnl" sz="3200" b="1" i="1" dirty="0">
                <a:solidFill>
                  <a:schemeClr val="bg1">
                    <a:lumMod val="60000"/>
                    <a:lumOff val="40000"/>
                  </a:schemeClr>
                </a:solidFill>
                <a:latin typeface="Arial" panose="020B0604020202020204" pitchFamily="34" charset="0"/>
                <a:ea typeface="+mn-ea"/>
                <a:cs typeface="Arial" panose="020B0604020202020204" pitchFamily="34" charset="0"/>
              </a:rPr>
              <a:t> </a:t>
            </a:r>
          </a:p>
          <a:p>
            <a:pPr lvl="1"/>
            <a:endParaRPr lang="es-ES_tradnl" dirty="0">
              <a:solidFill>
                <a:schemeClr val="bg1">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6789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pPr>
              <a:defRPr/>
            </a:pPr>
            <a:fld id="{76D02950-5B32-48E2-9E33-D95038F8D907}" type="slidenum">
              <a:rPr lang="en-US"/>
              <a:pPr>
                <a:defRPr/>
              </a:pPr>
              <a:t>28</a:t>
            </a:fld>
            <a:endParaRPr lang="en-US"/>
          </a:p>
        </p:txBody>
      </p:sp>
      <p:sp>
        <p:nvSpPr>
          <p:cNvPr id="166914" name="Rectangle 2"/>
          <p:cNvSpPr>
            <a:spLocks noGrp="1" noChangeArrowheads="1"/>
          </p:cNvSpPr>
          <p:nvPr>
            <p:ph type="title"/>
          </p:nvPr>
        </p:nvSpPr>
        <p:spPr>
          <a:xfrm>
            <a:off x="714348" y="214290"/>
            <a:ext cx="8153400" cy="11430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3600" b="1" i="1" dirty="0">
                <a:solidFill>
                  <a:schemeClr val="accent2">
                    <a:lumMod val="75000"/>
                    <a:lumOff val="25000"/>
                  </a:schemeClr>
                </a:solidFill>
                <a:effectLst>
                  <a:outerShdw blurRad="38100" dist="38100" dir="2700000" algn="tl">
                    <a:srgbClr val="000000"/>
                  </a:outerShdw>
                </a:effectLst>
                <a:latin typeface="Arial" charset="0"/>
              </a:rPr>
              <a:t>Modulación de Multinivel </a:t>
            </a:r>
            <a:br>
              <a:rPr lang="es-ES_tradnl" sz="3600" b="1" i="1" dirty="0">
                <a:solidFill>
                  <a:schemeClr val="accent2">
                    <a:lumMod val="75000"/>
                    <a:lumOff val="25000"/>
                  </a:schemeClr>
                </a:solidFill>
                <a:effectLst>
                  <a:outerShdw blurRad="38100" dist="38100" dir="2700000" algn="tl">
                    <a:srgbClr val="000000"/>
                  </a:outerShdw>
                </a:effectLst>
                <a:latin typeface="Arial" charset="0"/>
              </a:rPr>
            </a:br>
            <a:r>
              <a:rPr lang="es-ES_tradnl" sz="3600" b="1" i="1" dirty="0">
                <a:solidFill>
                  <a:schemeClr val="accent2">
                    <a:lumMod val="75000"/>
                    <a:lumOff val="25000"/>
                  </a:schemeClr>
                </a:solidFill>
                <a:effectLst>
                  <a:outerShdw blurRad="38100" dist="38100" dir="2700000" algn="tl">
                    <a:srgbClr val="000000"/>
                  </a:outerShdw>
                </a:effectLst>
                <a:latin typeface="Arial" charset="0"/>
              </a:rPr>
              <a:t>MQAM </a:t>
            </a:r>
            <a:r>
              <a:rPr lang="es-ES_tradnl" sz="2400" b="1" i="1" dirty="0">
                <a:solidFill>
                  <a:schemeClr val="accent2">
                    <a:lumMod val="75000"/>
                    <a:lumOff val="25000"/>
                  </a:schemeClr>
                </a:solidFill>
                <a:effectLst>
                  <a:outerShdw blurRad="38100" dist="38100" dir="2700000" algn="tl">
                    <a:srgbClr val="000000"/>
                  </a:outerShdw>
                </a:effectLst>
                <a:latin typeface="Arial" charset="0"/>
              </a:rPr>
              <a:t>(</a:t>
            </a:r>
            <a:r>
              <a:rPr lang="es-ES_tradnl" sz="2400" b="1" i="1" dirty="0" err="1">
                <a:solidFill>
                  <a:schemeClr val="accent2">
                    <a:lumMod val="75000"/>
                    <a:lumOff val="25000"/>
                  </a:schemeClr>
                </a:solidFill>
                <a:effectLst>
                  <a:outerShdw blurRad="38100" dist="38100" dir="2700000" algn="tl">
                    <a:srgbClr val="000000"/>
                  </a:outerShdw>
                </a:effectLst>
                <a:latin typeface="Arial" charset="0"/>
              </a:rPr>
              <a:t>Multi-Quadrature</a:t>
            </a:r>
            <a:r>
              <a:rPr lang="es-ES_tradnl" sz="2400" b="1" i="1" dirty="0">
                <a:solidFill>
                  <a:schemeClr val="accent2">
                    <a:lumMod val="75000"/>
                    <a:lumOff val="25000"/>
                  </a:schemeClr>
                </a:solidFill>
                <a:effectLst>
                  <a:outerShdw blurRad="38100" dist="38100" dir="2700000" algn="tl">
                    <a:srgbClr val="000000"/>
                  </a:outerShdw>
                </a:effectLst>
                <a:latin typeface="Arial" charset="0"/>
              </a:rPr>
              <a:t> </a:t>
            </a:r>
            <a:r>
              <a:rPr lang="es-ES_tradnl" sz="2400" b="1" i="1" dirty="0" err="1">
                <a:solidFill>
                  <a:schemeClr val="accent2">
                    <a:lumMod val="75000"/>
                    <a:lumOff val="25000"/>
                  </a:schemeClr>
                </a:solidFill>
                <a:effectLst>
                  <a:outerShdw blurRad="38100" dist="38100" dir="2700000" algn="tl">
                    <a:srgbClr val="000000"/>
                  </a:outerShdw>
                </a:effectLst>
                <a:latin typeface="Arial" charset="0"/>
              </a:rPr>
              <a:t>Amplitude</a:t>
            </a:r>
            <a:r>
              <a:rPr lang="es-ES_tradnl" sz="2400" b="1" i="1" dirty="0">
                <a:solidFill>
                  <a:schemeClr val="accent2">
                    <a:lumMod val="75000"/>
                    <a:lumOff val="25000"/>
                  </a:schemeClr>
                </a:solidFill>
                <a:effectLst>
                  <a:outerShdw blurRad="38100" dist="38100" dir="2700000" algn="tl">
                    <a:srgbClr val="000000"/>
                  </a:outerShdw>
                </a:effectLst>
                <a:latin typeface="Arial" charset="0"/>
              </a:rPr>
              <a:t> </a:t>
            </a:r>
            <a:r>
              <a:rPr lang="es-ES_tradnl" sz="2400" b="1" i="1" dirty="0" err="1">
                <a:solidFill>
                  <a:schemeClr val="accent2">
                    <a:lumMod val="75000"/>
                    <a:lumOff val="25000"/>
                  </a:schemeClr>
                </a:solidFill>
                <a:effectLst>
                  <a:outerShdw blurRad="38100" dist="38100" dir="2700000" algn="tl">
                    <a:srgbClr val="000000"/>
                  </a:outerShdw>
                </a:effectLst>
                <a:latin typeface="Arial" charset="0"/>
              </a:rPr>
              <a:t>Modulation</a:t>
            </a:r>
            <a:r>
              <a:rPr lang="es-ES_tradnl" sz="3600" b="1" i="1" dirty="0">
                <a:solidFill>
                  <a:schemeClr val="accent2">
                    <a:lumMod val="75000"/>
                    <a:lumOff val="25000"/>
                  </a:schemeClr>
                </a:solidFill>
                <a:effectLst>
                  <a:outerShdw blurRad="38100" dist="38100" dir="2700000" algn="tl">
                    <a:srgbClr val="000000"/>
                  </a:outerShdw>
                </a:effectLst>
                <a:latin typeface="Arial" charset="0"/>
              </a:rPr>
              <a:t>)</a:t>
            </a:r>
          </a:p>
        </p:txBody>
      </p:sp>
      <p:sp>
        <p:nvSpPr>
          <p:cNvPr id="40964" name="Rectangle 3"/>
          <p:cNvSpPr>
            <a:spLocks noGrp="1" noChangeArrowheads="1"/>
          </p:cNvSpPr>
          <p:nvPr>
            <p:ph type="body" idx="1"/>
          </p:nvPr>
        </p:nvSpPr>
        <p:spPr>
          <a:xfrm>
            <a:off x="251520" y="1556792"/>
            <a:ext cx="8568952" cy="4658290"/>
          </a:xfrm>
          <a:solidFill>
            <a:schemeClr val="accent3">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pPr algn="just">
              <a:lnSpc>
                <a:spcPct val="90000"/>
              </a:lnSpc>
            </a:pPr>
            <a:r>
              <a:rPr lang="es-ES_tradnl" b="1" i="1" dirty="0">
                <a:solidFill>
                  <a:schemeClr val="bg1">
                    <a:lumMod val="60000"/>
                    <a:lumOff val="40000"/>
                  </a:schemeClr>
                </a:solidFill>
                <a:latin typeface="Arial" panose="020B0604020202020204" pitchFamily="34" charset="0"/>
                <a:cs typeface="Arial" panose="020B0604020202020204" pitchFamily="34" charset="0"/>
              </a:rPr>
              <a:t>El método se basa en la modulación de amplitud de dos señales portadora desfasadas 90 grados entre si.</a:t>
            </a:r>
          </a:p>
          <a:p>
            <a:pPr algn="just">
              <a:lnSpc>
                <a:spcPct val="90000"/>
              </a:lnSpc>
            </a:pPr>
            <a:r>
              <a:rPr lang="es-ES" b="1" i="1" dirty="0">
                <a:solidFill>
                  <a:schemeClr val="bg1">
                    <a:lumMod val="60000"/>
                    <a:lumOff val="40000"/>
                  </a:schemeClr>
                </a:solidFill>
                <a:latin typeface="Arial" panose="020B0604020202020204" pitchFamily="34" charset="0"/>
                <a:cs typeface="Arial" panose="020B0604020202020204" pitchFamily="34" charset="0"/>
              </a:rPr>
              <a:t>4-QAM /16-QAM /64-QAM</a:t>
            </a:r>
            <a:endParaRPr lang="es-ES_tradnl" b="1" i="1" dirty="0">
              <a:solidFill>
                <a:schemeClr val="bg1">
                  <a:lumMod val="60000"/>
                  <a:lumOff val="40000"/>
                </a:schemeClr>
              </a:solidFill>
              <a:latin typeface="Arial" panose="020B0604020202020204" pitchFamily="34" charset="0"/>
              <a:cs typeface="Arial" panose="020B0604020202020204" pitchFamily="34" charset="0"/>
            </a:endParaRPr>
          </a:p>
          <a:p>
            <a:pPr algn="just">
              <a:lnSpc>
                <a:spcPct val="90000"/>
              </a:lnSpc>
            </a:pPr>
            <a:r>
              <a:rPr lang="es-ES_tradnl" b="1" i="1" dirty="0">
                <a:solidFill>
                  <a:schemeClr val="bg1">
                    <a:lumMod val="60000"/>
                    <a:lumOff val="40000"/>
                  </a:schemeClr>
                </a:solidFill>
                <a:latin typeface="Arial" panose="020B0604020202020204" pitchFamily="34" charset="0"/>
                <a:cs typeface="Arial" panose="020B0604020202020204" pitchFamily="34" charset="0"/>
              </a:rPr>
              <a:t>Son dos portadoras independientes, en cuadratura, creando dos canales independientes. </a:t>
            </a:r>
          </a:p>
          <a:p>
            <a:pPr algn="just">
              <a:lnSpc>
                <a:spcPct val="90000"/>
              </a:lnSpc>
            </a:pPr>
            <a:r>
              <a:rPr lang="es-ES_tradnl" b="1" i="1" dirty="0" err="1">
                <a:solidFill>
                  <a:schemeClr val="bg1">
                    <a:lumMod val="60000"/>
                    <a:lumOff val="40000"/>
                  </a:schemeClr>
                </a:solidFill>
                <a:latin typeface="Arial" panose="020B0604020202020204" pitchFamily="34" charset="0"/>
                <a:cs typeface="Arial" panose="020B0604020202020204" pitchFamily="34" charset="0"/>
              </a:rPr>
              <a:t>Ej</a:t>
            </a:r>
            <a:r>
              <a:rPr lang="es-ES_tradnl" b="1" i="1" dirty="0">
                <a:solidFill>
                  <a:schemeClr val="bg1">
                    <a:lumMod val="60000"/>
                    <a:lumOff val="40000"/>
                  </a:schemeClr>
                </a:solidFill>
                <a:latin typeface="Arial" panose="020B0604020202020204" pitchFamily="34" charset="0"/>
                <a:cs typeface="Arial" panose="020B0604020202020204" pitchFamily="34" charset="0"/>
              </a:rPr>
              <a:t>  Cuatro Niveles             16 Estados</a:t>
            </a:r>
          </a:p>
        </p:txBody>
      </p:sp>
      <p:sp>
        <p:nvSpPr>
          <p:cNvPr id="166916" name="AutoShape 4"/>
          <p:cNvSpPr>
            <a:spLocks noChangeArrowheads="1"/>
          </p:cNvSpPr>
          <p:nvPr/>
        </p:nvSpPr>
        <p:spPr bwMode="auto">
          <a:xfrm>
            <a:off x="4644008" y="4786322"/>
            <a:ext cx="609600" cy="714380"/>
          </a:xfrm>
          <a:prstGeom prst="rightArrow">
            <a:avLst>
              <a:gd name="adj1" fmla="val 50000"/>
              <a:gd name="adj2" fmla="val 86667"/>
            </a:avLst>
          </a:prstGeom>
          <a:solidFill>
            <a:schemeClr val="accent2">
              <a:lumMod val="10000"/>
              <a:lumOff val="90000"/>
            </a:schemeClr>
          </a:solidFill>
          <a:ln w="9525">
            <a:solidFill>
              <a:schemeClr val="bg1">
                <a:lumMod val="60000"/>
                <a:lumOff val="40000"/>
              </a:schemeClr>
            </a:solidFill>
            <a:miter lim="800000"/>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65758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A10B1E03-5334-4DD1-9999-E7AF2D790A22}" type="slidenum">
              <a:rPr lang="en-US"/>
              <a:pPr>
                <a:defRPr/>
              </a:pPr>
              <a:t>29</a:t>
            </a:fld>
            <a:endParaRPr lang="en-US"/>
          </a:p>
        </p:txBody>
      </p:sp>
      <p:sp>
        <p:nvSpPr>
          <p:cNvPr id="505858" name="Rectangle 2"/>
          <p:cNvSpPr>
            <a:spLocks noGrp="1" noChangeArrowheads="1"/>
          </p:cNvSpPr>
          <p:nvPr>
            <p:ph type="title"/>
          </p:nvPr>
        </p:nvSpPr>
        <p:spPr>
          <a:xfrm>
            <a:off x="1187624" y="28600"/>
            <a:ext cx="7577046" cy="1439862"/>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AR" sz="4800" b="1" i="1">
                <a:solidFill>
                  <a:schemeClr val="accent2">
                    <a:lumMod val="75000"/>
                    <a:lumOff val="25000"/>
                  </a:schemeClr>
                </a:solidFill>
                <a:effectLst>
                  <a:outerShdw blurRad="38100" dist="38100" dir="2700000" algn="tl">
                    <a:srgbClr val="000000"/>
                  </a:outerShdw>
                </a:effectLst>
                <a:latin typeface="Arial" charset="0"/>
              </a:rPr>
              <a:t>Códigos </a:t>
            </a:r>
            <a:br>
              <a:rPr lang="es-AR" sz="4800" b="1" i="1">
                <a:solidFill>
                  <a:schemeClr val="accent2">
                    <a:lumMod val="75000"/>
                    <a:lumOff val="25000"/>
                  </a:schemeClr>
                </a:solidFill>
                <a:effectLst>
                  <a:outerShdw blurRad="38100" dist="38100" dir="2700000" algn="tl">
                    <a:srgbClr val="000000"/>
                  </a:outerShdw>
                </a:effectLst>
                <a:latin typeface="Arial" charset="0"/>
              </a:rPr>
            </a:br>
            <a:r>
              <a:rPr lang="es-AR" sz="4800" b="1" i="1">
                <a:solidFill>
                  <a:schemeClr val="accent2">
                    <a:lumMod val="75000"/>
                    <a:lumOff val="25000"/>
                  </a:schemeClr>
                </a:solidFill>
                <a:effectLst>
                  <a:outerShdw blurRad="38100" dist="38100" dir="2700000" algn="tl">
                    <a:srgbClr val="000000"/>
                  </a:outerShdw>
                </a:effectLst>
                <a:latin typeface="Arial" charset="0"/>
              </a:rPr>
              <a:t>Señales</a:t>
            </a:r>
            <a:endParaRPr lang="es-ES_tradnl" sz="4800" b="1" i="1">
              <a:solidFill>
                <a:schemeClr val="accent2">
                  <a:lumMod val="75000"/>
                  <a:lumOff val="25000"/>
                </a:schemeClr>
              </a:solidFill>
              <a:effectLst>
                <a:outerShdw blurRad="38100" dist="38100" dir="2700000" algn="tl">
                  <a:srgbClr val="000000"/>
                </a:outerShdw>
              </a:effectLst>
              <a:latin typeface="Arial" charset="0"/>
            </a:endParaRPr>
          </a:p>
        </p:txBody>
      </p:sp>
      <p:sp>
        <p:nvSpPr>
          <p:cNvPr id="505859" name="Rectangle 3"/>
          <p:cNvSpPr>
            <a:spLocks noGrp="1" noChangeArrowheads="1"/>
          </p:cNvSpPr>
          <p:nvPr>
            <p:ph type="body" idx="1"/>
          </p:nvPr>
        </p:nvSpPr>
        <p:spPr>
          <a:xfrm>
            <a:off x="0" y="1844676"/>
            <a:ext cx="9144000" cy="5013325"/>
          </a:xfrm>
          <a:solidFill>
            <a:schemeClr val="accent3">
              <a:lumMod val="20000"/>
              <a:lumOff val="80000"/>
            </a:schemeClr>
          </a:solidFill>
          <a:ln w="57150" cap="flat" cmpd="thinThick" algn="ctr">
            <a:solidFill>
              <a:schemeClr val="tx1"/>
            </a:solidFill>
          </a:ln>
        </p:spPr>
        <p:txBody>
          <a:bodyPr/>
          <a:lstStyle/>
          <a:p>
            <a:pPr>
              <a:defRPr/>
            </a:pPr>
            <a:r>
              <a:rPr lang="es-ES_tradnl" b="1" i="1">
                <a:solidFill>
                  <a:schemeClr val="accent2">
                    <a:lumMod val="75000"/>
                    <a:lumOff val="25000"/>
                  </a:schemeClr>
                </a:solidFill>
                <a:effectLst>
                  <a:outerShdw blurRad="38100" dist="38100" dir="2700000" algn="tl">
                    <a:srgbClr val="FFFFFF"/>
                  </a:outerShdw>
                </a:effectLst>
                <a:latin typeface="Arial" charset="0"/>
              </a:rPr>
              <a:t>Representación de símbolos digitales (Ceros y Unos) en señales eléctricas equivalentes que siguen determinadas reglas prácticas.</a:t>
            </a:r>
          </a:p>
          <a:p>
            <a:pPr>
              <a:defRPr/>
            </a:pPr>
            <a:r>
              <a:rPr lang="es-ES_tradnl" b="1" i="1">
                <a:solidFill>
                  <a:schemeClr val="accent2">
                    <a:lumMod val="75000"/>
                    <a:lumOff val="25000"/>
                  </a:schemeClr>
                </a:solidFill>
                <a:effectLst>
                  <a:outerShdw blurRad="38100" dist="38100" dir="2700000" algn="tl">
                    <a:srgbClr val="FFFFFF"/>
                  </a:outerShdw>
                </a:effectLst>
                <a:latin typeface="Arial" charset="0"/>
              </a:rPr>
              <a:t>Se clasifican en</a:t>
            </a:r>
          </a:p>
          <a:p>
            <a:pPr lvl="1">
              <a:defRPr/>
            </a:pPr>
            <a:r>
              <a:rPr lang="es-ES_tradnl" b="1" i="1">
                <a:solidFill>
                  <a:schemeClr val="accent2">
                    <a:lumMod val="75000"/>
                    <a:lumOff val="25000"/>
                  </a:schemeClr>
                </a:solidFill>
                <a:effectLst>
                  <a:outerShdw blurRad="38100" dist="38100" dir="2700000" algn="tl">
                    <a:srgbClr val="FFFFFF"/>
                  </a:outerShdw>
                </a:effectLst>
                <a:latin typeface="Arial" charset="0"/>
              </a:rPr>
              <a:t>Ancho de Pulso :</a:t>
            </a:r>
          </a:p>
          <a:p>
            <a:pPr lvl="2">
              <a:defRPr/>
            </a:pPr>
            <a:r>
              <a:rPr lang="es-ES_tradnl" b="1" i="1">
                <a:solidFill>
                  <a:schemeClr val="accent2">
                    <a:lumMod val="75000"/>
                    <a:lumOff val="25000"/>
                  </a:schemeClr>
                </a:solidFill>
                <a:effectLst>
                  <a:outerShdw blurRad="38100" dist="38100" dir="2700000" algn="tl">
                    <a:srgbClr val="FFFFFF"/>
                  </a:outerShdw>
                </a:effectLst>
                <a:latin typeface="Arial" charset="0"/>
              </a:rPr>
              <a:t>No retorno a cero (Total del Pulso) &gt; NRZ</a:t>
            </a:r>
          </a:p>
          <a:p>
            <a:pPr lvl="2">
              <a:defRPr/>
            </a:pPr>
            <a:r>
              <a:rPr lang="es-ES_tradnl" b="1" i="1">
                <a:solidFill>
                  <a:schemeClr val="accent2">
                    <a:lumMod val="75000"/>
                    <a:lumOff val="25000"/>
                  </a:schemeClr>
                </a:solidFill>
                <a:effectLst>
                  <a:outerShdw blurRad="38100" dist="38100" dir="2700000" algn="tl">
                    <a:srgbClr val="FFFFFF"/>
                  </a:outerShdw>
                </a:effectLst>
                <a:latin typeface="Arial" charset="0"/>
              </a:rPr>
              <a:t>Retorno a cero (Parte del Pulso &gt; RZ</a:t>
            </a:r>
          </a:p>
          <a:p>
            <a:pPr lvl="1">
              <a:defRPr/>
            </a:pPr>
            <a:r>
              <a:rPr lang="es-ES_tradnl" b="1" i="1">
                <a:solidFill>
                  <a:schemeClr val="accent2">
                    <a:lumMod val="75000"/>
                    <a:lumOff val="25000"/>
                  </a:schemeClr>
                </a:solidFill>
                <a:effectLst>
                  <a:outerShdw blurRad="38100" dist="38100" dir="2700000" algn="tl">
                    <a:srgbClr val="FFFFFF"/>
                  </a:outerShdw>
                </a:effectLst>
                <a:latin typeface="Arial" charset="0"/>
              </a:rPr>
              <a:t>Polaridad</a:t>
            </a:r>
          </a:p>
          <a:p>
            <a:pPr lvl="2">
              <a:defRPr/>
            </a:pPr>
            <a:r>
              <a:rPr lang="es-ES_tradnl" b="1" i="1">
                <a:solidFill>
                  <a:schemeClr val="accent2">
                    <a:lumMod val="75000"/>
                    <a:lumOff val="25000"/>
                  </a:schemeClr>
                </a:solidFill>
                <a:effectLst>
                  <a:outerShdw blurRad="38100" dist="38100" dir="2700000" algn="tl">
                    <a:srgbClr val="FFFFFF"/>
                  </a:outerShdw>
                </a:effectLst>
                <a:latin typeface="Arial" charset="0"/>
              </a:rPr>
              <a:t>Unipolar – Polar – Bipolar.</a:t>
            </a:r>
          </a:p>
        </p:txBody>
      </p:sp>
    </p:spTree>
    <p:extLst>
      <p:ext uri="{BB962C8B-B14F-4D97-AF65-F5344CB8AC3E}">
        <p14:creationId xmlns:p14="http://schemas.microsoft.com/office/powerpoint/2010/main" val="154344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ctrTitle"/>
          </p:nvPr>
        </p:nvSpPr>
        <p:spPr>
          <a:xfrm>
            <a:off x="0" y="332656"/>
            <a:ext cx="9144000" cy="3269382"/>
          </a:xfrm>
          <a:solidFill>
            <a:schemeClr val="accent2">
              <a:lumMod val="10000"/>
              <a:lumOff val="9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AR" sz="6000" b="1" i="1" u="sng" dirty="0">
                <a:solidFill>
                  <a:srgbClr val="333399"/>
                </a:solidFill>
                <a:latin typeface="Arial" charset="0"/>
              </a:rPr>
              <a:t>Tecnología de Redes 2634</a:t>
            </a:r>
            <a:br>
              <a:rPr lang="es-AR" sz="6000" b="1" i="1" u="sng" dirty="0">
                <a:solidFill>
                  <a:srgbClr val="333399"/>
                </a:solidFill>
                <a:latin typeface="Arial" charset="0"/>
              </a:rPr>
            </a:br>
            <a:r>
              <a:rPr lang="es-AR" sz="3600" b="1" i="1" u="sng" dirty="0">
                <a:solidFill>
                  <a:srgbClr val="333399"/>
                </a:solidFill>
                <a:latin typeface="Arial" charset="0"/>
              </a:rPr>
              <a:t>Introducción a las Comunicaciones 3007</a:t>
            </a:r>
            <a:br>
              <a:rPr lang="es-AR" sz="3600" b="1" i="1" dirty="0">
                <a:solidFill>
                  <a:srgbClr val="333399"/>
                </a:solidFill>
                <a:latin typeface="Arial" charset="0"/>
              </a:rPr>
            </a:br>
            <a:r>
              <a:rPr lang="es-AR" sz="3600" b="1" i="1" dirty="0">
                <a:solidFill>
                  <a:srgbClr val="333399"/>
                </a:solidFill>
                <a:latin typeface="Arial" charset="0"/>
              </a:rPr>
              <a:t>Unidad 1</a:t>
            </a:r>
          </a:p>
        </p:txBody>
      </p:sp>
      <p:sp>
        <p:nvSpPr>
          <p:cNvPr id="15363" name="Rectangle 3"/>
          <p:cNvSpPr>
            <a:spLocks noGrp="1" noChangeArrowheads="1"/>
          </p:cNvSpPr>
          <p:nvPr>
            <p:ph type="subTitle" idx="1"/>
          </p:nvPr>
        </p:nvSpPr>
        <p:spPr>
          <a:xfrm>
            <a:off x="1472712" y="3786188"/>
            <a:ext cx="6400800" cy="2716212"/>
          </a:xfrm>
          <a:solidFill>
            <a:schemeClr val="accent2">
              <a:lumMod val="10000"/>
              <a:lumOff val="90000"/>
            </a:schemeClr>
          </a:solidFill>
          <a:ln w="57150">
            <a:solidFill>
              <a:srgbClr val="0000FF"/>
            </a:solidFill>
          </a:ln>
        </p:spPr>
        <p:txBody>
          <a:bodyPr/>
          <a:lstStyle/>
          <a:p>
            <a:pPr>
              <a:lnSpc>
                <a:spcPct val="80000"/>
              </a:lnSpc>
            </a:pPr>
            <a:endParaRPr lang="es-ES_tradnl" sz="2800" b="1" i="1" u="sng" dirty="0">
              <a:solidFill>
                <a:srgbClr val="333399"/>
              </a:solidFill>
              <a:latin typeface="Arial" charset="0"/>
            </a:endParaRPr>
          </a:p>
          <a:p>
            <a:pPr>
              <a:lnSpc>
                <a:spcPct val="80000"/>
              </a:lnSpc>
            </a:pPr>
            <a:r>
              <a:rPr lang="es-ES_tradnl" sz="2800" b="1" i="1" u="sng" dirty="0">
                <a:solidFill>
                  <a:srgbClr val="333399"/>
                </a:solidFill>
                <a:latin typeface="Arial" charset="0"/>
              </a:rPr>
              <a:t>COMUNICACIONES , CONCEPTOS.</a:t>
            </a:r>
          </a:p>
          <a:p>
            <a:pPr>
              <a:lnSpc>
                <a:spcPct val="80000"/>
              </a:lnSpc>
            </a:pPr>
            <a:endParaRPr lang="es-ES_tradnl" sz="1800" b="1" i="1" u="sng" dirty="0">
              <a:solidFill>
                <a:srgbClr val="333399"/>
              </a:solidFill>
              <a:latin typeface="Arial" charset="0"/>
            </a:endParaRPr>
          </a:p>
          <a:p>
            <a:pPr>
              <a:lnSpc>
                <a:spcPct val="80000"/>
              </a:lnSpc>
            </a:pPr>
            <a:r>
              <a:rPr lang="es-ES_tradnl" sz="1800" b="1" i="1" u="sng" dirty="0">
                <a:solidFill>
                  <a:srgbClr val="333399"/>
                </a:solidFill>
                <a:latin typeface="Arial" charset="0"/>
              </a:rPr>
              <a:t>TECNOLOGIAS ANALIGICAS Y DIGITALES </a:t>
            </a:r>
          </a:p>
          <a:p>
            <a:pPr>
              <a:lnSpc>
                <a:spcPct val="80000"/>
              </a:lnSpc>
            </a:pPr>
            <a:r>
              <a:rPr lang="es-ES_tradnl" sz="1800" b="1" i="1" u="sng" dirty="0">
                <a:solidFill>
                  <a:srgbClr val="333399"/>
                </a:solidFill>
                <a:latin typeface="Arial" charset="0"/>
              </a:rPr>
              <a:t>CANAL.  SEÑALES, MODULACIÓN</a:t>
            </a:r>
          </a:p>
          <a:p>
            <a:pPr>
              <a:lnSpc>
                <a:spcPct val="80000"/>
              </a:lnSpc>
            </a:pPr>
            <a:r>
              <a:rPr lang="es-ES_tradnl" sz="1800" b="1" i="1" u="sng" dirty="0">
                <a:solidFill>
                  <a:srgbClr val="333399"/>
                </a:solidFill>
                <a:latin typeface="Arial" charset="0"/>
              </a:rPr>
              <a:t>ANCHO DE BANDA,  MODOS DE TRANSMISIÓN</a:t>
            </a:r>
          </a:p>
          <a:p>
            <a:pPr>
              <a:lnSpc>
                <a:spcPct val="80000"/>
              </a:lnSpc>
            </a:pPr>
            <a:r>
              <a:rPr lang="es-AR" sz="4000" b="1" i="1" u="sng" dirty="0">
                <a:solidFill>
                  <a:srgbClr val="333399"/>
                </a:solidFill>
                <a:latin typeface="Arial" charset="0"/>
              </a:rPr>
              <a:t>2023</a:t>
            </a:r>
            <a:endParaRPr lang="es-AR" sz="4000" b="1" i="1" u="sng" dirty="0">
              <a:latin typeface="Arial" charset="0"/>
            </a:endParaRPr>
          </a:p>
        </p:txBody>
      </p:sp>
    </p:spTree>
    <p:extLst>
      <p:ext uri="{BB962C8B-B14F-4D97-AF65-F5344CB8AC3E}">
        <p14:creationId xmlns:p14="http://schemas.microsoft.com/office/powerpoint/2010/main" val="3091628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D989E531-9296-4E4F-9D78-97E7902069AD}" type="slidenum">
              <a:rPr lang="en-US"/>
              <a:pPr>
                <a:defRPr/>
              </a:pPr>
              <a:t>30</a:t>
            </a:fld>
            <a:endParaRPr lang="en-US"/>
          </a:p>
        </p:txBody>
      </p:sp>
      <p:sp>
        <p:nvSpPr>
          <p:cNvPr id="507906" name="Rectangle 2"/>
          <p:cNvSpPr>
            <a:spLocks noGrp="1" noChangeArrowheads="1"/>
          </p:cNvSpPr>
          <p:nvPr>
            <p:ph type="title"/>
          </p:nvPr>
        </p:nvSpPr>
        <p:spPr>
          <a:xfrm>
            <a:off x="1043608" y="9550"/>
            <a:ext cx="7721062" cy="1439862"/>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AR" sz="4800" b="1" i="1">
                <a:solidFill>
                  <a:schemeClr val="accent2">
                    <a:lumMod val="75000"/>
                    <a:lumOff val="25000"/>
                  </a:schemeClr>
                </a:solidFill>
                <a:effectLst>
                  <a:outerShdw blurRad="38100" dist="38100" dir="2700000" algn="tl">
                    <a:srgbClr val="000000"/>
                  </a:outerShdw>
                </a:effectLst>
                <a:latin typeface="Arial" charset="0"/>
              </a:rPr>
              <a:t>Códigos </a:t>
            </a:r>
            <a:br>
              <a:rPr lang="es-AR" sz="4800" b="1" i="1">
                <a:solidFill>
                  <a:schemeClr val="accent2">
                    <a:lumMod val="75000"/>
                    <a:lumOff val="25000"/>
                  </a:schemeClr>
                </a:solidFill>
                <a:effectLst>
                  <a:outerShdw blurRad="38100" dist="38100" dir="2700000" algn="tl">
                    <a:srgbClr val="000000"/>
                  </a:outerShdw>
                </a:effectLst>
                <a:latin typeface="Arial" charset="0"/>
              </a:rPr>
            </a:br>
            <a:r>
              <a:rPr lang="es-AR" sz="4800" b="1" i="1">
                <a:solidFill>
                  <a:schemeClr val="accent2">
                    <a:lumMod val="75000"/>
                    <a:lumOff val="25000"/>
                  </a:schemeClr>
                </a:solidFill>
                <a:effectLst>
                  <a:outerShdw blurRad="38100" dist="38100" dir="2700000" algn="tl">
                    <a:srgbClr val="000000"/>
                  </a:outerShdw>
                </a:effectLst>
                <a:latin typeface="Arial" charset="0"/>
              </a:rPr>
              <a:t> Señales</a:t>
            </a:r>
            <a:endParaRPr lang="es-ES_tradnl" sz="4800" b="1" i="1">
              <a:solidFill>
                <a:schemeClr val="accent2">
                  <a:lumMod val="75000"/>
                  <a:lumOff val="25000"/>
                </a:schemeClr>
              </a:solidFill>
              <a:effectLst>
                <a:outerShdw blurRad="38100" dist="38100" dir="2700000" algn="tl">
                  <a:srgbClr val="000000"/>
                </a:outerShdw>
              </a:effectLst>
              <a:latin typeface="Arial" charset="0"/>
            </a:endParaRPr>
          </a:p>
        </p:txBody>
      </p:sp>
      <p:sp>
        <p:nvSpPr>
          <p:cNvPr id="507907" name="Rectangle 3"/>
          <p:cNvSpPr>
            <a:spLocks noGrp="1" noChangeArrowheads="1"/>
          </p:cNvSpPr>
          <p:nvPr>
            <p:ph type="body" idx="1"/>
          </p:nvPr>
        </p:nvSpPr>
        <p:spPr>
          <a:xfrm>
            <a:off x="0" y="1700808"/>
            <a:ext cx="9144000" cy="5157193"/>
          </a:xfrm>
          <a:solidFill>
            <a:schemeClr val="accent3">
              <a:lumMod val="20000"/>
              <a:lumOff val="80000"/>
            </a:schemeClr>
          </a:solidFill>
          <a:ln w="57150" cap="flat" cmpd="thinThick" algn="ctr">
            <a:solidFill>
              <a:schemeClr val="tx1"/>
            </a:solidFill>
          </a:ln>
        </p:spPr>
        <p:txBody>
          <a:bodyPr/>
          <a:lstStyle/>
          <a:p>
            <a:pPr>
              <a:defRPr/>
            </a:pPr>
            <a:r>
              <a:rPr lang="es-ES_tradnl" b="1" i="1" dirty="0">
                <a:solidFill>
                  <a:schemeClr val="accent2">
                    <a:lumMod val="75000"/>
                    <a:lumOff val="25000"/>
                  </a:schemeClr>
                </a:solidFill>
                <a:effectLst>
                  <a:outerShdw blurRad="38100" dist="38100" dir="2700000" algn="tl">
                    <a:srgbClr val="FFFFFF"/>
                  </a:outerShdw>
                </a:effectLst>
                <a:latin typeface="Arial" charset="0"/>
              </a:rPr>
              <a:t>Unipolar sin retorno a cero / con retorno cero</a:t>
            </a:r>
          </a:p>
          <a:p>
            <a:pPr>
              <a:defRPr/>
            </a:pPr>
            <a:r>
              <a:rPr lang="es-ES_tradnl" b="1" i="1" dirty="0">
                <a:solidFill>
                  <a:schemeClr val="accent2">
                    <a:lumMod val="75000"/>
                    <a:lumOff val="25000"/>
                  </a:schemeClr>
                </a:solidFill>
                <a:effectLst>
                  <a:outerShdw blurRad="38100" dist="38100" dir="2700000" algn="tl">
                    <a:srgbClr val="FFFFFF"/>
                  </a:outerShdw>
                </a:effectLst>
                <a:latin typeface="Arial" charset="0"/>
              </a:rPr>
              <a:t>Polar sin retorno a cero / con retorno cero</a:t>
            </a:r>
          </a:p>
          <a:p>
            <a:pPr>
              <a:defRPr/>
            </a:pPr>
            <a:r>
              <a:rPr lang="es-ES_tradnl" b="1" i="1" dirty="0">
                <a:solidFill>
                  <a:schemeClr val="accent2">
                    <a:lumMod val="75000"/>
                    <a:lumOff val="25000"/>
                  </a:schemeClr>
                </a:solidFill>
                <a:effectLst>
                  <a:outerShdw blurRad="38100" dist="38100" dir="2700000" algn="tl">
                    <a:srgbClr val="FFFFFF"/>
                  </a:outerShdw>
                </a:effectLst>
                <a:latin typeface="Arial" charset="0"/>
              </a:rPr>
              <a:t>Bipolar sin retorno a cero / con retorno cero</a:t>
            </a:r>
          </a:p>
          <a:p>
            <a:pPr>
              <a:defRPr/>
            </a:pPr>
            <a:r>
              <a:rPr lang="es-ES_tradnl" b="1" i="1" dirty="0">
                <a:solidFill>
                  <a:schemeClr val="accent2">
                    <a:lumMod val="75000"/>
                    <a:lumOff val="25000"/>
                  </a:schemeClr>
                </a:solidFill>
                <a:effectLst>
                  <a:outerShdw blurRad="38100" dist="38100" dir="2700000" algn="tl">
                    <a:srgbClr val="FFFFFF"/>
                  </a:outerShdw>
                </a:effectLst>
                <a:latin typeface="Arial" charset="0"/>
              </a:rPr>
              <a:t>Manchester / Manchester Diferencial</a:t>
            </a:r>
          </a:p>
          <a:p>
            <a:pPr>
              <a:defRPr/>
            </a:pPr>
            <a:r>
              <a:rPr lang="es-ES_tradnl" b="1" i="1" dirty="0">
                <a:solidFill>
                  <a:schemeClr val="accent2">
                    <a:lumMod val="75000"/>
                    <a:lumOff val="25000"/>
                  </a:schemeClr>
                </a:solidFill>
                <a:effectLst>
                  <a:outerShdw blurRad="38100" dist="38100" dir="2700000" algn="tl">
                    <a:srgbClr val="FFFFFF"/>
                  </a:outerShdw>
                </a:effectLst>
                <a:latin typeface="Arial" charset="0"/>
              </a:rPr>
              <a:t>Miller</a:t>
            </a:r>
          </a:p>
          <a:p>
            <a:pPr>
              <a:defRPr/>
            </a:pPr>
            <a:r>
              <a:rPr lang="es-ES_tradnl" b="1" i="1" dirty="0">
                <a:solidFill>
                  <a:schemeClr val="accent2">
                    <a:lumMod val="75000"/>
                    <a:lumOff val="25000"/>
                  </a:schemeClr>
                </a:solidFill>
                <a:effectLst>
                  <a:outerShdw blurRad="38100" dist="38100" dir="2700000" algn="tl">
                    <a:srgbClr val="FFFFFF"/>
                  </a:outerShdw>
                </a:effectLst>
                <a:latin typeface="Arial" charset="0"/>
              </a:rPr>
              <a:t>HDB-3 (Binario de Alta Densidad)</a:t>
            </a:r>
          </a:p>
          <a:p>
            <a:pPr>
              <a:defRPr/>
            </a:pPr>
            <a:r>
              <a:rPr lang="es-ES_tradnl" b="1" i="1" dirty="0">
                <a:solidFill>
                  <a:schemeClr val="accent2">
                    <a:lumMod val="75000"/>
                    <a:lumOff val="25000"/>
                  </a:schemeClr>
                </a:solidFill>
                <a:effectLst>
                  <a:outerShdw blurRad="38100" dist="38100" dir="2700000" algn="tl">
                    <a:srgbClr val="FFFFFF"/>
                  </a:outerShdw>
                </a:effectLst>
                <a:latin typeface="Arial" charset="0"/>
              </a:rPr>
              <a:t>4B-3T (4 binario – 3 ternario)</a:t>
            </a:r>
          </a:p>
        </p:txBody>
      </p:sp>
    </p:spTree>
    <p:extLst>
      <p:ext uri="{BB962C8B-B14F-4D97-AF65-F5344CB8AC3E}">
        <p14:creationId xmlns:p14="http://schemas.microsoft.com/office/powerpoint/2010/main" val="2795976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969E4529-7ADC-429D-A793-6288D318D9FB}" type="slidenum">
              <a:rPr lang="en-US"/>
              <a:pPr>
                <a:defRPr/>
              </a:pPr>
              <a:t>31</a:t>
            </a:fld>
            <a:endParaRPr lang="en-US"/>
          </a:p>
        </p:txBody>
      </p:sp>
      <p:sp>
        <p:nvSpPr>
          <p:cNvPr id="444418" name="Rectangle 2"/>
          <p:cNvSpPr>
            <a:spLocks noGrp="1" noChangeArrowheads="1"/>
          </p:cNvSpPr>
          <p:nvPr>
            <p:ph type="title"/>
          </p:nvPr>
        </p:nvSpPr>
        <p:spPr>
          <a:xfrm>
            <a:off x="0" y="1"/>
            <a:ext cx="9144000" cy="1412875"/>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bg1">
                    <a:lumMod val="40000"/>
                    <a:lumOff val="60000"/>
                  </a:schemeClr>
                </a:solidFill>
                <a:effectLst>
                  <a:outerShdw blurRad="38100" dist="38100" dir="2700000" algn="tl">
                    <a:srgbClr val="000000"/>
                  </a:outerShdw>
                </a:effectLst>
                <a:latin typeface="Arial" charset="0"/>
              </a:rPr>
              <a:t>Modulación</a:t>
            </a:r>
            <a:br>
              <a:rPr lang="es-ES_tradnl" b="1" i="1">
                <a:solidFill>
                  <a:schemeClr val="bg1">
                    <a:lumMod val="40000"/>
                    <a:lumOff val="60000"/>
                  </a:schemeClr>
                </a:solidFill>
                <a:effectLst>
                  <a:outerShdw blurRad="38100" dist="38100" dir="2700000" algn="tl">
                    <a:srgbClr val="000000"/>
                  </a:outerShdw>
                </a:effectLst>
                <a:latin typeface="Arial" charset="0"/>
              </a:rPr>
            </a:br>
            <a:r>
              <a:rPr lang="es-ES_tradnl" b="1" i="1">
                <a:solidFill>
                  <a:schemeClr val="bg1">
                    <a:lumMod val="40000"/>
                    <a:lumOff val="60000"/>
                  </a:schemeClr>
                </a:solidFill>
                <a:effectLst>
                  <a:outerShdw blurRad="38100" dist="38100" dir="2700000" algn="tl">
                    <a:srgbClr val="000000"/>
                  </a:outerShdw>
                </a:effectLst>
                <a:latin typeface="Arial" charset="0"/>
              </a:rPr>
              <a:t>Técnicas para Espectro Disperso</a:t>
            </a:r>
          </a:p>
        </p:txBody>
      </p:sp>
      <p:sp>
        <p:nvSpPr>
          <p:cNvPr id="444419" name="Rectangle 3"/>
          <p:cNvSpPr>
            <a:spLocks noGrp="1" noChangeArrowheads="1"/>
          </p:cNvSpPr>
          <p:nvPr>
            <p:ph type="body" idx="1"/>
          </p:nvPr>
        </p:nvSpPr>
        <p:spPr>
          <a:xfrm>
            <a:off x="383931" y="1628776"/>
            <a:ext cx="8575431" cy="4752975"/>
          </a:xfrm>
          <a:solidFill>
            <a:schemeClr val="accent2">
              <a:lumMod val="10000"/>
              <a:lumOff val="90000"/>
            </a:schemeClr>
          </a:solidFill>
          <a:ln w="57150" cap="flat" cmpd="thinThick" algn="ctr">
            <a:solidFill>
              <a:schemeClr val="tx1"/>
            </a:solidFill>
          </a:ln>
        </p:spPr>
        <p:txBody>
          <a:bodyPr/>
          <a:lstStyle/>
          <a:p>
            <a:pPr>
              <a:defRPr/>
            </a:pPr>
            <a:r>
              <a:rPr lang="es-ES_tradnl" sz="2800" b="1" i="1" dirty="0">
                <a:solidFill>
                  <a:schemeClr val="bg1">
                    <a:lumMod val="60000"/>
                    <a:lumOff val="40000"/>
                  </a:schemeClr>
                </a:solidFill>
                <a:effectLst>
                  <a:outerShdw blurRad="38100" dist="38100" dir="2700000" algn="tl">
                    <a:srgbClr val="FFFFFF"/>
                  </a:outerShdw>
                </a:effectLst>
                <a:latin typeface="Arial" charset="0"/>
              </a:rPr>
              <a:t>Desarrolladas en 1942 para aplicaciones militares para señales tanto analógicas como digitales.</a:t>
            </a:r>
          </a:p>
          <a:p>
            <a:pPr>
              <a:defRPr/>
            </a:pPr>
            <a:r>
              <a:rPr lang="es-ES_tradnl" sz="2800" b="1" i="1" dirty="0">
                <a:solidFill>
                  <a:schemeClr val="bg1">
                    <a:lumMod val="60000"/>
                    <a:lumOff val="40000"/>
                  </a:schemeClr>
                </a:solidFill>
                <a:effectLst>
                  <a:outerShdw blurRad="38100" dist="38100" dir="2700000" algn="tl">
                    <a:srgbClr val="FFFFFF"/>
                  </a:outerShdw>
                </a:effectLst>
                <a:latin typeface="Arial" charset="0"/>
              </a:rPr>
              <a:t>Expandir la información de la Señal sobre un ancho de banda mayor dificultando interferencia e Intercepción.</a:t>
            </a:r>
          </a:p>
          <a:p>
            <a:pPr>
              <a:defRPr/>
            </a:pPr>
            <a:r>
              <a:rPr lang="es-ES_tradnl" sz="2800" b="1" i="1" dirty="0">
                <a:solidFill>
                  <a:schemeClr val="bg1">
                    <a:lumMod val="60000"/>
                    <a:lumOff val="40000"/>
                  </a:schemeClr>
                </a:solidFill>
                <a:effectLst>
                  <a:outerShdw blurRad="38100" dist="38100" dir="2700000" algn="tl">
                    <a:srgbClr val="FFFFFF"/>
                  </a:outerShdw>
                </a:effectLst>
                <a:latin typeface="Arial" charset="0"/>
              </a:rPr>
              <a:t>Se utilizan en dispositivos inalámbricos. </a:t>
            </a:r>
          </a:p>
          <a:p>
            <a:pPr lvl="1">
              <a:buFontTx/>
              <a:buChar char="•"/>
              <a:defRPr/>
            </a:pPr>
            <a:r>
              <a:rPr lang="es-ES_tradnl" b="1" i="1" dirty="0">
                <a:solidFill>
                  <a:schemeClr val="accent2"/>
                </a:solidFill>
                <a:effectLst>
                  <a:outerShdw blurRad="38100" dist="38100" dir="2700000" algn="tl">
                    <a:srgbClr val="000000"/>
                  </a:outerShdw>
                </a:effectLst>
                <a:latin typeface="Arial" charset="0"/>
              </a:rPr>
              <a:t>Espectro Expandido por Salto de Frecuencias</a:t>
            </a:r>
          </a:p>
          <a:p>
            <a:pPr lvl="1">
              <a:buFontTx/>
              <a:buChar char="•"/>
              <a:defRPr/>
            </a:pPr>
            <a:r>
              <a:rPr lang="es-ES_tradnl" b="1" i="1" dirty="0">
                <a:solidFill>
                  <a:schemeClr val="accent2"/>
                </a:solidFill>
                <a:effectLst>
                  <a:outerShdw blurRad="38100" dist="38100" dir="2700000" algn="tl">
                    <a:srgbClr val="000000"/>
                  </a:outerShdw>
                </a:effectLst>
                <a:latin typeface="Arial" charset="0"/>
              </a:rPr>
              <a:t>Espectro Expandido de Secuencia Directa</a:t>
            </a:r>
          </a:p>
        </p:txBody>
      </p:sp>
    </p:spTree>
    <p:extLst>
      <p:ext uri="{BB962C8B-B14F-4D97-AF65-F5344CB8AC3E}">
        <p14:creationId xmlns:p14="http://schemas.microsoft.com/office/powerpoint/2010/main" val="687171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843BF7FC-663D-469B-AB16-9C8309C4AA97}" type="slidenum">
              <a:rPr lang="en-US"/>
              <a:pPr>
                <a:defRPr/>
              </a:pPr>
              <a:t>32</a:t>
            </a:fld>
            <a:endParaRPr lang="en-US"/>
          </a:p>
        </p:txBody>
      </p:sp>
      <p:sp>
        <p:nvSpPr>
          <p:cNvPr id="446466" name="Rectangle 2"/>
          <p:cNvSpPr>
            <a:spLocks noGrp="1" noChangeArrowheads="1"/>
          </p:cNvSpPr>
          <p:nvPr>
            <p:ph type="title"/>
          </p:nvPr>
        </p:nvSpPr>
        <p:spPr>
          <a:xfrm>
            <a:off x="0" y="1"/>
            <a:ext cx="9144000" cy="1412875"/>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pPr lvl="1"/>
            <a:r>
              <a:rPr lang="es-ES_tradnl" b="1" i="1" dirty="0">
                <a:solidFill>
                  <a:schemeClr val="bg1">
                    <a:lumMod val="40000"/>
                    <a:lumOff val="60000"/>
                  </a:schemeClr>
                </a:solidFill>
                <a:effectLst>
                  <a:outerShdw blurRad="38100" dist="38100" dir="2700000" algn="tl">
                    <a:srgbClr val="000000"/>
                  </a:outerShdw>
                </a:effectLst>
                <a:latin typeface="Arial" charset="0"/>
              </a:rPr>
              <a:t>Modulación</a:t>
            </a:r>
            <a:br>
              <a:rPr lang="es-ES_tradnl" sz="3200" b="1" i="1" dirty="0">
                <a:solidFill>
                  <a:schemeClr val="bg1">
                    <a:lumMod val="40000"/>
                    <a:lumOff val="60000"/>
                  </a:schemeClr>
                </a:solidFill>
                <a:effectLst>
                  <a:outerShdw blurRad="38100" dist="38100" dir="2700000" algn="tl">
                    <a:srgbClr val="000000"/>
                  </a:outerShdw>
                </a:effectLst>
                <a:latin typeface="Arial" charset="0"/>
              </a:rPr>
            </a:br>
            <a:r>
              <a:rPr lang="es-ES_tradnl" sz="3200" b="1" i="1" dirty="0">
                <a:solidFill>
                  <a:schemeClr val="accent2"/>
                </a:solidFill>
                <a:effectLst>
                  <a:outerShdw blurRad="38100" dist="38100" dir="2700000" algn="tl">
                    <a:srgbClr val="000000"/>
                  </a:outerShdw>
                </a:effectLst>
                <a:latin typeface="Arial" charset="0"/>
              </a:rPr>
              <a:t>Espectro Expandido de Secuencia Directa</a:t>
            </a:r>
            <a:endParaRPr lang="es-ES_tradnl" b="1" i="1" dirty="0">
              <a:solidFill>
                <a:schemeClr val="bg1">
                  <a:lumMod val="40000"/>
                  <a:lumOff val="60000"/>
                </a:schemeClr>
              </a:solidFill>
              <a:effectLst>
                <a:outerShdw blurRad="38100" dist="38100" dir="2700000" algn="tl">
                  <a:srgbClr val="000000"/>
                </a:outerShdw>
              </a:effectLst>
              <a:latin typeface="Arial" charset="0"/>
            </a:endParaRPr>
          </a:p>
        </p:txBody>
      </p:sp>
      <p:sp>
        <p:nvSpPr>
          <p:cNvPr id="446467" name="Rectangle 3"/>
          <p:cNvSpPr>
            <a:spLocks noGrp="1" noChangeArrowheads="1"/>
          </p:cNvSpPr>
          <p:nvPr>
            <p:ph type="body" idx="1"/>
          </p:nvPr>
        </p:nvSpPr>
        <p:spPr>
          <a:xfrm>
            <a:off x="228600" y="1628775"/>
            <a:ext cx="8597412" cy="4895850"/>
          </a:xfrm>
          <a:solidFill>
            <a:schemeClr val="accent2">
              <a:lumMod val="10000"/>
              <a:lumOff val="90000"/>
            </a:schemeClr>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r>
              <a:rPr lang="es-ES_tradnl" sz="2800" b="1" i="1">
                <a:solidFill>
                  <a:schemeClr val="bg1">
                    <a:lumMod val="60000"/>
                    <a:lumOff val="40000"/>
                  </a:schemeClr>
                </a:solidFill>
                <a:effectLst>
                  <a:outerShdw blurRad="38100" dist="38100" dir="2700000" algn="tl">
                    <a:srgbClr val="FFFFFF"/>
                  </a:outerShdw>
                </a:effectLst>
                <a:latin typeface="Arial" charset="0"/>
              </a:rPr>
              <a:t>A la entrada de datos el codificador genera una señal con un ancho de banda en torno a una Frecuencia Central.</a:t>
            </a:r>
          </a:p>
          <a:p>
            <a:r>
              <a:rPr lang="es-ES_tradnl" sz="2800" b="1" i="1">
                <a:solidFill>
                  <a:schemeClr val="bg1">
                    <a:lumMod val="60000"/>
                    <a:lumOff val="40000"/>
                  </a:schemeClr>
                </a:solidFill>
                <a:effectLst>
                  <a:outerShdw blurRad="38100" dist="38100" dir="2700000" algn="tl">
                    <a:srgbClr val="FFFFFF"/>
                  </a:outerShdw>
                </a:effectLst>
                <a:latin typeface="Arial" charset="0"/>
              </a:rPr>
              <a:t>La señal se modula utilizando una secuencia de dígitos Pseudoaleatoria.</a:t>
            </a:r>
          </a:p>
          <a:p>
            <a:pPr lvl="1">
              <a:buFontTx/>
              <a:buChar char="•"/>
            </a:pPr>
            <a:r>
              <a:rPr lang="es-ES_tradnl" b="1" i="1">
                <a:solidFill>
                  <a:schemeClr val="accent2"/>
                </a:solidFill>
                <a:effectLst>
                  <a:outerShdw blurRad="38100" dist="38100" dir="2700000" algn="tl">
                    <a:srgbClr val="000000"/>
                  </a:outerShdw>
                </a:effectLst>
                <a:latin typeface="Arial" charset="0"/>
              </a:rPr>
              <a:t> Aumenta Considerablemente el Ancho de Banda.</a:t>
            </a:r>
          </a:p>
          <a:p>
            <a:pPr lvl="1">
              <a:buFontTx/>
              <a:buChar char="•"/>
            </a:pPr>
            <a:r>
              <a:rPr lang="es-ES_tradnl" b="1" i="1">
                <a:solidFill>
                  <a:schemeClr val="accent2"/>
                </a:solidFill>
                <a:effectLst>
                  <a:outerShdw blurRad="38100" dist="38100" dir="2700000" algn="tl">
                    <a:srgbClr val="000000"/>
                  </a:outerShdw>
                </a:effectLst>
                <a:latin typeface="Arial" charset="0"/>
              </a:rPr>
              <a:t>Expansión del Espectro</a:t>
            </a:r>
          </a:p>
          <a:p>
            <a:r>
              <a:rPr lang="es-ES_tradnl" sz="2800" b="1" i="1">
                <a:solidFill>
                  <a:schemeClr val="bg1">
                    <a:lumMod val="60000"/>
                    <a:lumOff val="40000"/>
                  </a:schemeClr>
                </a:solidFill>
                <a:effectLst>
                  <a:outerShdw blurRad="38100" dist="38100" dir="2700000" algn="tl">
                    <a:srgbClr val="FFFFFF"/>
                  </a:outerShdw>
                </a:effectLst>
                <a:latin typeface="Arial" charset="0"/>
              </a:rPr>
              <a:t>En la Recepción se demodula con la misma secuencia de dígitos Pseudoaleatoria.</a:t>
            </a:r>
          </a:p>
          <a:p>
            <a:pPr lvl="1">
              <a:buFontTx/>
              <a:buChar char="•"/>
            </a:pPr>
            <a:endParaRPr lang="es-ES_tradnl" b="1" i="1">
              <a:solidFill>
                <a:schemeClr val="accent2"/>
              </a:solidFill>
              <a:effectLst>
                <a:outerShdw blurRad="38100" dist="38100" dir="2700000" algn="tl">
                  <a:srgbClr val="000000"/>
                </a:outerShdw>
              </a:effectLst>
              <a:latin typeface="Arial" charset="0"/>
            </a:endParaRPr>
          </a:p>
          <a:p>
            <a:pPr lvl="1">
              <a:buFontTx/>
              <a:buChar char="•"/>
            </a:pPr>
            <a:endParaRPr lang="es-ES_tradnl" b="1" i="1">
              <a:solidFill>
                <a:schemeClr val="accent2"/>
              </a:solidFill>
              <a:effectLst>
                <a:outerShdw blurRad="38100" dist="38100" dir="2700000" algn="tl">
                  <a:srgbClr val="000000"/>
                </a:outerShdw>
              </a:effectLst>
              <a:latin typeface="Arial" charset="0"/>
            </a:endParaRPr>
          </a:p>
          <a:p>
            <a:endParaRPr lang="es-ES_tradnl" sz="2800" b="1" i="1">
              <a:solidFill>
                <a:schemeClr val="bg1">
                  <a:lumMod val="60000"/>
                  <a:lumOff val="40000"/>
                </a:schemeClr>
              </a:solidFill>
              <a:effectLst>
                <a:outerShdw blurRad="38100" dist="38100" dir="2700000" algn="tl">
                  <a:srgbClr val="FFFFFF"/>
                </a:outerShdw>
              </a:effectLst>
              <a:latin typeface="Arial" charset="0"/>
            </a:endParaRPr>
          </a:p>
        </p:txBody>
      </p:sp>
    </p:spTree>
    <p:extLst>
      <p:ext uri="{BB962C8B-B14F-4D97-AF65-F5344CB8AC3E}">
        <p14:creationId xmlns:p14="http://schemas.microsoft.com/office/powerpoint/2010/main" val="291091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CB584611-55F2-4896-9554-1C50A6E0794B}" type="slidenum">
              <a:rPr lang="en-US"/>
              <a:pPr>
                <a:defRPr/>
              </a:pPr>
              <a:t>33</a:t>
            </a:fld>
            <a:endParaRPr lang="en-US"/>
          </a:p>
        </p:txBody>
      </p:sp>
      <p:sp>
        <p:nvSpPr>
          <p:cNvPr id="448514" name="Rectangle 2"/>
          <p:cNvSpPr>
            <a:spLocks noGrp="1" noChangeArrowheads="1"/>
          </p:cNvSpPr>
          <p:nvPr>
            <p:ph type="title"/>
          </p:nvPr>
        </p:nvSpPr>
        <p:spPr>
          <a:xfrm>
            <a:off x="0" y="1"/>
            <a:ext cx="9144000" cy="1412875"/>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bg1">
                    <a:lumMod val="40000"/>
                    <a:lumOff val="60000"/>
                  </a:schemeClr>
                </a:solidFill>
                <a:effectLst>
                  <a:outerShdw blurRad="38100" dist="38100" dir="2700000" algn="tl">
                    <a:srgbClr val="000000"/>
                  </a:outerShdw>
                </a:effectLst>
                <a:latin typeface="Arial" charset="0"/>
              </a:rPr>
              <a:t>Modulación</a:t>
            </a:r>
            <a:br>
              <a:rPr lang="es-ES_tradnl" b="1" i="1" dirty="0">
                <a:solidFill>
                  <a:schemeClr val="bg1">
                    <a:lumMod val="40000"/>
                    <a:lumOff val="60000"/>
                  </a:schemeClr>
                </a:solidFill>
                <a:effectLst>
                  <a:outerShdw blurRad="38100" dist="38100" dir="2700000" algn="tl">
                    <a:srgbClr val="000000"/>
                  </a:outerShdw>
                </a:effectLst>
                <a:latin typeface="Arial" charset="0"/>
              </a:rPr>
            </a:br>
            <a:r>
              <a:rPr lang="es-ES_tradnl" sz="3200" b="1" i="1" dirty="0">
                <a:solidFill>
                  <a:schemeClr val="bg1">
                    <a:lumMod val="40000"/>
                    <a:lumOff val="60000"/>
                  </a:schemeClr>
                </a:solidFill>
                <a:effectLst>
                  <a:outerShdw blurRad="38100" dist="38100" dir="2700000" algn="tl">
                    <a:srgbClr val="000000"/>
                  </a:outerShdw>
                </a:effectLst>
                <a:latin typeface="Arial" charset="0"/>
              </a:rPr>
              <a:t>Espectro Expandido de Secuencia Directa</a:t>
            </a:r>
            <a:endParaRPr lang="es-ES_tradnl" b="1" i="1" dirty="0">
              <a:solidFill>
                <a:schemeClr val="bg1">
                  <a:lumMod val="40000"/>
                  <a:lumOff val="60000"/>
                </a:schemeClr>
              </a:solidFill>
              <a:effectLst>
                <a:outerShdw blurRad="38100" dist="38100" dir="2700000" algn="tl">
                  <a:srgbClr val="000000"/>
                </a:outerShdw>
              </a:effectLst>
              <a:latin typeface="Arial" charset="0"/>
            </a:endParaRPr>
          </a:p>
        </p:txBody>
      </p:sp>
      <p:pic>
        <p:nvPicPr>
          <p:cNvPr id="44036" name="Picture 5"/>
          <p:cNvPicPr>
            <a:picLocks noChangeAspect="1" noChangeArrowheads="1"/>
          </p:cNvPicPr>
          <p:nvPr/>
        </p:nvPicPr>
        <p:blipFill>
          <a:blip r:embed="rId3" cstate="print">
            <a:lum bright="20000" contrast="-20000"/>
            <a:grayscl/>
          </a:blip>
          <a:srcRect/>
          <a:stretch>
            <a:fillRect/>
          </a:stretch>
        </p:blipFill>
        <p:spPr bwMode="auto">
          <a:xfrm>
            <a:off x="0" y="1844824"/>
            <a:ext cx="9144000" cy="4752527"/>
          </a:xfrm>
          <a:prstGeom prst="rect">
            <a:avLst/>
          </a:prstGeom>
          <a:solidFill>
            <a:srgbClr val="66FFFF"/>
          </a:solidFill>
          <a:ln w="76200" algn="ctr">
            <a:solidFill>
              <a:schemeClr val="accent2"/>
            </a:solidFill>
            <a:miter lim="800000"/>
            <a:headEnd/>
            <a:tailEnd/>
          </a:ln>
        </p:spPr>
      </p:pic>
    </p:spTree>
    <p:extLst>
      <p:ext uri="{BB962C8B-B14F-4D97-AF65-F5344CB8AC3E}">
        <p14:creationId xmlns:p14="http://schemas.microsoft.com/office/powerpoint/2010/main" val="1414005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F9F77766-D947-4302-87BB-2823CC3A8913}" type="slidenum">
              <a:rPr lang="en-US"/>
              <a:pPr>
                <a:defRPr/>
              </a:pPr>
              <a:t>34</a:t>
            </a:fld>
            <a:endParaRPr lang="en-US"/>
          </a:p>
        </p:txBody>
      </p:sp>
      <p:sp>
        <p:nvSpPr>
          <p:cNvPr id="442370" name="Rectangle 2"/>
          <p:cNvSpPr>
            <a:spLocks noGrp="1" noChangeArrowheads="1"/>
          </p:cNvSpPr>
          <p:nvPr>
            <p:ph type="title"/>
          </p:nvPr>
        </p:nvSpPr>
        <p:spPr>
          <a:xfrm>
            <a:off x="228600" y="188913"/>
            <a:ext cx="8915400" cy="1439862"/>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sz="3600" b="1" i="1" dirty="0">
                <a:solidFill>
                  <a:schemeClr val="bg1">
                    <a:lumMod val="40000"/>
                    <a:lumOff val="60000"/>
                  </a:schemeClr>
                </a:solidFill>
                <a:effectLst>
                  <a:outerShdw blurRad="38100" dist="38100" dir="2700000" algn="tl">
                    <a:srgbClr val="000000"/>
                  </a:outerShdw>
                </a:effectLst>
                <a:latin typeface="Arial" charset="0"/>
              </a:rPr>
              <a:t>Modulación FHSS</a:t>
            </a:r>
            <a:br>
              <a:rPr lang="es-ES_tradnl" sz="2800" b="1" i="1" dirty="0">
                <a:solidFill>
                  <a:schemeClr val="bg1">
                    <a:lumMod val="40000"/>
                    <a:lumOff val="60000"/>
                  </a:schemeClr>
                </a:solidFill>
                <a:effectLst>
                  <a:outerShdw blurRad="38100" dist="38100" dir="2700000" algn="tl">
                    <a:srgbClr val="000000"/>
                  </a:outerShdw>
                </a:effectLst>
                <a:latin typeface="Arial" charset="0"/>
              </a:rPr>
            </a:br>
            <a:r>
              <a:rPr lang="es-ES_tradnl" sz="2800" b="1" i="1" dirty="0">
                <a:solidFill>
                  <a:schemeClr val="bg1">
                    <a:lumMod val="40000"/>
                    <a:lumOff val="60000"/>
                  </a:schemeClr>
                </a:solidFill>
                <a:effectLst>
                  <a:outerShdw blurRad="38100" dist="38100" dir="2700000" algn="tl">
                    <a:srgbClr val="000000"/>
                  </a:outerShdw>
                </a:effectLst>
                <a:latin typeface="Arial" charset="0"/>
              </a:rPr>
              <a:t>Espectro Expandido por Salto de Frecuencias</a:t>
            </a:r>
          </a:p>
        </p:txBody>
      </p:sp>
      <p:sp>
        <p:nvSpPr>
          <p:cNvPr id="442371" name="Rectangle 3"/>
          <p:cNvSpPr>
            <a:spLocks noGrp="1" noChangeArrowheads="1"/>
          </p:cNvSpPr>
          <p:nvPr>
            <p:ph type="body" idx="1"/>
          </p:nvPr>
        </p:nvSpPr>
        <p:spPr>
          <a:xfrm>
            <a:off x="252046" y="1844676"/>
            <a:ext cx="8639908" cy="4752975"/>
          </a:xfrm>
          <a:solidFill>
            <a:schemeClr val="accent2">
              <a:lumMod val="10000"/>
              <a:lumOff val="90000"/>
            </a:schemeClr>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r>
              <a:rPr lang="es-ES_tradnl" sz="2800" b="1" i="1">
                <a:solidFill>
                  <a:schemeClr val="bg1">
                    <a:lumMod val="60000"/>
                    <a:lumOff val="40000"/>
                  </a:schemeClr>
                </a:solidFill>
                <a:effectLst>
                  <a:outerShdw blurRad="38100" dist="38100" dir="2700000" algn="tl">
                    <a:srgbClr val="FFFFFF"/>
                  </a:outerShdw>
                </a:effectLst>
                <a:latin typeface="Arial" charset="0"/>
              </a:rPr>
              <a:t>Señal Emitida sobre una serie de radio frecuencias aparentemente aleatorias.</a:t>
            </a:r>
          </a:p>
          <a:p>
            <a:r>
              <a:rPr lang="es-ES_tradnl" sz="2800" b="1" i="1">
                <a:solidFill>
                  <a:schemeClr val="bg1">
                    <a:lumMod val="60000"/>
                    <a:lumOff val="40000"/>
                  </a:schemeClr>
                </a:solidFill>
                <a:effectLst>
                  <a:outerShdw blurRad="38100" dist="38100" dir="2700000" algn="tl">
                    <a:srgbClr val="FFFFFF"/>
                  </a:outerShdw>
                </a:effectLst>
                <a:latin typeface="Arial" charset="0"/>
              </a:rPr>
              <a:t>Se produce un salto de frecuencia por cada fracción de segundo transcurrida.</a:t>
            </a:r>
          </a:p>
          <a:p>
            <a:r>
              <a:rPr lang="es-ES_tradnl" sz="2800" b="1" i="1">
                <a:solidFill>
                  <a:schemeClr val="bg1">
                    <a:lumMod val="60000"/>
                    <a:lumOff val="40000"/>
                  </a:schemeClr>
                </a:solidFill>
                <a:effectLst>
                  <a:outerShdw blurRad="38100" dist="38100" dir="2700000" algn="tl">
                    <a:srgbClr val="FFFFFF"/>
                  </a:outerShdw>
                </a:effectLst>
                <a:latin typeface="Arial" charset="0"/>
              </a:rPr>
              <a:t>El Receptor captará el mensaje saltando en frecuencias síncronamente con el transmisor.</a:t>
            </a:r>
          </a:p>
          <a:p>
            <a:r>
              <a:rPr lang="es-ES_tradnl" sz="2800" b="1" i="1">
                <a:solidFill>
                  <a:schemeClr val="bg1">
                    <a:lumMod val="60000"/>
                    <a:lumOff val="40000"/>
                  </a:schemeClr>
                </a:solidFill>
                <a:effectLst>
                  <a:outerShdw blurRad="38100" dist="38100" dir="2700000" algn="tl">
                    <a:srgbClr val="FFFFFF"/>
                  </a:outerShdw>
                </a:effectLst>
                <a:latin typeface="Arial" charset="0"/>
              </a:rPr>
              <a:t>Utiliza un generador de números pseudoaleatorios que sirve como puntero a una tabla de frecuencias donde se seleccionan las mismas en un intervalo considerado.</a:t>
            </a:r>
          </a:p>
        </p:txBody>
      </p:sp>
    </p:spTree>
    <p:extLst>
      <p:ext uri="{BB962C8B-B14F-4D97-AF65-F5344CB8AC3E}">
        <p14:creationId xmlns:p14="http://schemas.microsoft.com/office/powerpoint/2010/main" val="121081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D523189E-E89A-4600-AD3F-5AAAEA2FB725}" type="slidenum">
              <a:rPr lang="en-US"/>
              <a:pPr>
                <a:defRPr/>
              </a:pPr>
              <a:t>35</a:t>
            </a:fld>
            <a:endParaRPr lang="en-US"/>
          </a:p>
        </p:txBody>
      </p:sp>
      <p:sp>
        <p:nvSpPr>
          <p:cNvPr id="440322" name="Rectangle 2"/>
          <p:cNvSpPr>
            <a:spLocks noGrp="1" noChangeArrowheads="1"/>
          </p:cNvSpPr>
          <p:nvPr>
            <p:ph type="title"/>
          </p:nvPr>
        </p:nvSpPr>
        <p:spPr>
          <a:xfrm>
            <a:off x="228600" y="188913"/>
            <a:ext cx="8915400" cy="15113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sz="3600" b="1" i="1" dirty="0">
                <a:solidFill>
                  <a:schemeClr val="bg1">
                    <a:lumMod val="40000"/>
                    <a:lumOff val="60000"/>
                  </a:schemeClr>
                </a:solidFill>
                <a:effectLst>
                  <a:outerShdw blurRad="38100" dist="38100" dir="2700000" algn="tl">
                    <a:srgbClr val="000000"/>
                  </a:outerShdw>
                </a:effectLst>
                <a:latin typeface="Arial" charset="0"/>
              </a:rPr>
              <a:t>Modulación DSSS</a:t>
            </a:r>
            <a:br>
              <a:rPr lang="es-ES_tradnl" sz="3600" b="1" i="1" dirty="0">
                <a:solidFill>
                  <a:schemeClr val="bg1">
                    <a:lumMod val="40000"/>
                    <a:lumOff val="60000"/>
                  </a:schemeClr>
                </a:solidFill>
                <a:effectLst>
                  <a:outerShdw blurRad="38100" dist="38100" dir="2700000" algn="tl">
                    <a:srgbClr val="000000"/>
                  </a:outerShdw>
                </a:effectLst>
                <a:latin typeface="Arial" charset="0"/>
              </a:rPr>
            </a:br>
            <a:r>
              <a:rPr lang="es-ES_tradnl" sz="3200" b="1" i="1" dirty="0">
                <a:solidFill>
                  <a:schemeClr val="bg1">
                    <a:lumMod val="40000"/>
                    <a:lumOff val="60000"/>
                  </a:schemeClr>
                </a:solidFill>
                <a:effectLst>
                  <a:outerShdw blurRad="38100" dist="38100" dir="2700000" algn="tl">
                    <a:srgbClr val="000000"/>
                  </a:outerShdw>
                </a:effectLst>
                <a:latin typeface="Arial" charset="0"/>
              </a:rPr>
              <a:t>Espectro Expandido de Secuencia Directa</a:t>
            </a:r>
          </a:p>
        </p:txBody>
      </p:sp>
      <p:sp>
        <p:nvSpPr>
          <p:cNvPr id="440323" name="Rectangle 3"/>
          <p:cNvSpPr>
            <a:spLocks noGrp="1" noChangeArrowheads="1"/>
          </p:cNvSpPr>
          <p:nvPr>
            <p:ph type="body" idx="1"/>
          </p:nvPr>
        </p:nvSpPr>
        <p:spPr>
          <a:xfrm>
            <a:off x="228600" y="1773238"/>
            <a:ext cx="8730762" cy="4679950"/>
          </a:xfrm>
          <a:solidFill>
            <a:schemeClr val="accent2">
              <a:lumMod val="10000"/>
              <a:lumOff val="90000"/>
            </a:schemeClr>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r>
              <a:rPr lang="es-ES_tradnl" sz="2800" b="1" i="1">
                <a:solidFill>
                  <a:schemeClr val="bg1">
                    <a:lumMod val="60000"/>
                    <a:lumOff val="40000"/>
                  </a:schemeClr>
                </a:solidFill>
                <a:effectLst>
                  <a:outerShdw blurRad="38100" dist="38100" dir="2700000" algn="tl">
                    <a:srgbClr val="FFFFFF"/>
                  </a:outerShdw>
                </a:effectLst>
                <a:latin typeface="Arial" charset="0"/>
              </a:rPr>
              <a:t> Código de Comparición : Cada Bit de señal original se representa con varios bits de señal transmitida.</a:t>
            </a:r>
          </a:p>
          <a:p>
            <a:r>
              <a:rPr lang="es-ES_tradnl" sz="2800" b="1" i="1">
                <a:solidFill>
                  <a:schemeClr val="bg1">
                    <a:lumMod val="60000"/>
                    <a:lumOff val="40000"/>
                  </a:schemeClr>
                </a:solidFill>
                <a:effectLst>
                  <a:outerShdw blurRad="38100" dist="38100" dir="2700000" algn="tl">
                    <a:srgbClr val="FFFFFF"/>
                  </a:outerShdw>
                </a:effectLst>
                <a:latin typeface="Arial" charset="0"/>
              </a:rPr>
              <a:t>Expande la señal a una banda de frecuencias mas ancha.</a:t>
            </a:r>
          </a:p>
          <a:p>
            <a:r>
              <a:rPr lang="es-ES_tradnl" sz="2800" b="1" i="1">
                <a:solidFill>
                  <a:schemeClr val="bg1">
                    <a:lumMod val="60000"/>
                    <a:lumOff val="40000"/>
                  </a:schemeClr>
                </a:solidFill>
                <a:effectLst>
                  <a:outerShdw blurRad="38100" dist="38100" dir="2700000" algn="tl">
                    <a:srgbClr val="FFFFFF"/>
                  </a:outerShdw>
                </a:effectLst>
                <a:latin typeface="Arial" charset="0"/>
              </a:rPr>
              <a:t>Combina una secuencia de dígitos de entrada con una cadena de bits pseudoleatoria utilizando la función OR-Exclusiva.</a:t>
            </a:r>
          </a:p>
        </p:txBody>
      </p:sp>
    </p:spTree>
    <p:extLst>
      <p:ext uri="{BB962C8B-B14F-4D97-AF65-F5344CB8AC3E}">
        <p14:creationId xmlns:p14="http://schemas.microsoft.com/office/powerpoint/2010/main" val="560306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pPr>
              <a:defRPr/>
            </a:pPr>
            <a:fld id="{6BC72EC9-F6F0-4E30-87C6-E9D51765A94C}" type="slidenum">
              <a:rPr lang="en-US"/>
              <a:pPr>
                <a:defRPr/>
              </a:pPr>
              <a:t>36</a:t>
            </a:fld>
            <a:endParaRPr lang="en-US"/>
          </a:p>
        </p:txBody>
      </p:sp>
      <p:sp>
        <p:nvSpPr>
          <p:cNvPr id="450562" name="Rectangle 2"/>
          <p:cNvSpPr>
            <a:spLocks noGrp="1" noChangeArrowheads="1"/>
          </p:cNvSpPr>
          <p:nvPr>
            <p:ph type="title"/>
          </p:nvPr>
        </p:nvSpPr>
        <p:spPr>
          <a:xfrm>
            <a:off x="228600" y="188913"/>
            <a:ext cx="8915400" cy="15113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sz="3600" b="1" i="1" dirty="0">
                <a:solidFill>
                  <a:schemeClr val="bg1">
                    <a:lumMod val="40000"/>
                    <a:lumOff val="60000"/>
                  </a:schemeClr>
                </a:solidFill>
                <a:effectLst>
                  <a:outerShdw blurRad="38100" dist="38100" dir="2700000" algn="tl">
                    <a:srgbClr val="000000"/>
                  </a:outerShdw>
                </a:effectLst>
                <a:latin typeface="Arial" charset="0"/>
              </a:rPr>
              <a:t>Modulación DSSS</a:t>
            </a:r>
            <a:br>
              <a:rPr lang="es-ES_tradnl" sz="3600" b="1" i="1" dirty="0">
                <a:solidFill>
                  <a:schemeClr val="bg1">
                    <a:lumMod val="40000"/>
                    <a:lumOff val="60000"/>
                  </a:schemeClr>
                </a:solidFill>
                <a:effectLst>
                  <a:outerShdw blurRad="38100" dist="38100" dir="2700000" algn="tl">
                    <a:srgbClr val="000000"/>
                  </a:outerShdw>
                </a:effectLst>
                <a:latin typeface="Arial" charset="0"/>
              </a:rPr>
            </a:br>
            <a:r>
              <a:rPr lang="es-ES_tradnl" sz="3200" b="1" i="1" dirty="0">
                <a:solidFill>
                  <a:schemeClr val="bg1">
                    <a:lumMod val="40000"/>
                    <a:lumOff val="60000"/>
                  </a:schemeClr>
                </a:solidFill>
                <a:effectLst>
                  <a:outerShdw blurRad="38100" dist="38100" dir="2700000" algn="tl">
                    <a:srgbClr val="000000"/>
                  </a:outerShdw>
                </a:effectLst>
                <a:latin typeface="Arial" charset="0"/>
              </a:rPr>
              <a:t>Espectro Expandido de Secuencia Directa</a:t>
            </a:r>
          </a:p>
        </p:txBody>
      </p:sp>
      <p:pic>
        <p:nvPicPr>
          <p:cNvPr id="47108" name="Picture 6"/>
          <p:cNvPicPr>
            <a:picLocks noChangeAspect="1" noChangeArrowheads="1"/>
          </p:cNvPicPr>
          <p:nvPr/>
        </p:nvPicPr>
        <p:blipFill>
          <a:blip r:embed="rId3" cstate="print">
            <a:lum bright="20000"/>
          </a:blip>
          <a:srcRect/>
          <a:stretch>
            <a:fillRect/>
          </a:stretch>
        </p:blipFill>
        <p:spPr bwMode="auto">
          <a:xfrm>
            <a:off x="517282" y="1773239"/>
            <a:ext cx="8109438" cy="2376487"/>
          </a:xfrm>
          <a:prstGeom prst="rect">
            <a:avLst/>
          </a:prstGeom>
          <a:solidFill>
            <a:srgbClr val="66FFFF"/>
          </a:solidFill>
          <a:ln w="76200" algn="ctr">
            <a:solidFill>
              <a:schemeClr val="accent2"/>
            </a:solidFill>
            <a:miter lim="800000"/>
            <a:headEnd/>
            <a:tailEnd/>
          </a:ln>
        </p:spPr>
      </p:pic>
      <p:pic>
        <p:nvPicPr>
          <p:cNvPr id="47109" name="Picture 7"/>
          <p:cNvPicPr>
            <a:picLocks noChangeAspect="1" noChangeArrowheads="1"/>
          </p:cNvPicPr>
          <p:nvPr/>
        </p:nvPicPr>
        <p:blipFill>
          <a:blip r:embed="rId4" cstate="print">
            <a:lum bright="20000"/>
          </a:blip>
          <a:srcRect/>
          <a:stretch>
            <a:fillRect/>
          </a:stretch>
        </p:blipFill>
        <p:spPr bwMode="auto">
          <a:xfrm>
            <a:off x="517282" y="4221164"/>
            <a:ext cx="8109438" cy="2492375"/>
          </a:xfrm>
          <a:prstGeom prst="rect">
            <a:avLst/>
          </a:prstGeom>
          <a:solidFill>
            <a:srgbClr val="66FFFF"/>
          </a:solidFill>
          <a:ln w="76200" algn="ctr">
            <a:solidFill>
              <a:schemeClr val="accent2"/>
            </a:solidFill>
            <a:miter lim="800000"/>
            <a:headEnd/>
            <a:tailEnd/>
          </a:ln>
        </p:spPr>
      </p:pic>
    </p:spTree>
    <p:extLst>
      <p:ext uri="{BB962C8B-B14F-4D97-AF65-F5344CB8AC3E}">
        <p14:creationId xmlns:p14="http://schemas.microsoft.com/office/powerpoint/2010/main" val="1229063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A50673E4-9B9D-46F9-882C-93E08F52B474}" type="slidenum">
              <a:rPr lang="en-US"/>
              <a:pPr>
                <a:defRPr/>
              </a:pPr>
              <a:t>37</a:t>
            </a:fld>
            <a:endParaRPr lang="en-US"/>
          </a:p>
        </p:txBody>
      </p:sp>
      <p:sp>
        <p:nvSpPr>
          <p:cNvPr id="438274" name="Rectangle 2"/>
          <p:cNvSpPr>
            <a:spLocks noGrp="1" noChangeArrowheads="1"/>
          </p:cNvSpPr>
          <p:nvPr>
            <p:ph type="title"/>
          </p:nvPr>
        </p:nvSpPr>
        <p:spPr>
          <a:xfrm>
            <a:off x="228600" y="188913"/>
            <a:ext cx="8915400"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sz="3600" b="1" i="1">
                <a:solidFill>
                  <a:schemeClr val="bg1">
                    <a:lumMod val="40000"/>
                    <a:lumOff val="60000"/>
                  </a:schemeClr>
                </a:solidFill>
                <a:effectLst>
                  <a:outerShdw blurRad="38100" dist="38100" dir="2700000" algn="tl">
                    <a:srgbClr val="000000"/>
                  </a:outerShdw>
                </a:effectLst>
                <a:latin typeface="Arial" charset="0"/>
              </a:rPr>
              <a:t>Modulación OFDM</a:t>
            </a:r>
            <a:br>
              <a:rPr lang="es-ES_tradnl" sz="3600" b="1" i="1">
                <a:solidFill>
                  <a:schemeClr val="bg1">
                    <a:lumMod val="40000"/>
                    <a:lumOff val="60000"/>
                  </a:schemeClr>
                </a:solidFill>
                <a:effectLst>
                  <a:outerShdw blurRad="38100" dist="38100" dir="2700000" algn="tl">
                    <a:srgbClr val="000000"/>
                  </a:outerShdw>
                </a:effectLst>
                <a:latin typeface="Arial" charset="0"/>
              </a:rPr>
            </a:br>
            <a:r>
              <a:rPr lang="es-ES_tradnl" sz="3600" b="1" i="1">
                <a:solidFill>
                  <a:schemeClr val="bg1">
                    <a:lumMod val="40000"/>
                    <a:lumOff val="60000"/>
                  </a:schemeClr>
                </a:solidFill>
                <a:effectLst>
                  <a:outerShdw blurRad="38100" dist="38100" dir="2700000" algn="tl">
                    <a:srgbClr val="000000"/>
                  </a:outerShdw>
                </a:effectLst>
                <a:latin typeface="Arial" charset="0"/>
              </a:rPr>
              <a:t>Modulación Ortogonal de Frecuencia</a:t>
            </a:r>
          </a:p>
        </p:txBody>
      </p:sp>
      <p:sp>
        <p:nvSpPr>
          <p:cNvPr id="438275" name="Rectangle 3"/>
          <p:cNvSpPr>
            <a:spLocks noGrp="1" noChangeArrowheads="1"/>
          </p:cNvSpPr>
          <p:nvPr>
            <p:ph type="body" idx="1"/>
          </p:nvPr>
        </p:nvSpPr>
        <p:spPr>
          <a:xfrm>
            <a:off x="0" y="1484314"/>
            <a:ext cx="9144000" cy="5113337"/>
          </a:xfrm>
          <a:solidFill>
            <a:srgbClr val="DDDDDD"/>
          </a:solidFill>
          <a:ln w="57150" cap="flat" cmpd="thinThick" algn="ctr">
            <a:solidFill>
              <a:schemeClr val="tx1"/>
            </a:solidFill>
          </a:ln>
        </p:spPr>
        <p:txBody>
          <a:bodyPr/>
          <a:lstStyle/>
          <a:p>
            <a:pPr>
              <a:defRPr/>
            </a:pPr>
            <a:r>
              <a:rPr lang="es-ES" sz="2800" b="1" i="1" dirty="0">
                <a:solidFill>
                  <a:schemeClr val="accent2">
                    <a:lumMod val="75000"/>
                    <a:lumOff val="25000"/>
                  </a:schemeClr>
                </a:solidFill>
                <a:effectLst>
                  <a:outerShdw blurRad="38100" dist="38100" dir="2700000" algn="tl">
                    <a:srgbClr val="FFFFFF"/>
                  </a:outerShdw>
                </a:effectLst>
                <a:latin typeface="Arial" charset="0"/>
              </a:rPr>
              <a:t>Es un esquema digital de Modulación </a:t>
            </a:r>
            <a:r>
              <a:rPr lang="es-ES" sz="2800" b="1" i="1" dirty="0" err="1">
                <a:solidFill>
                  <a:schemeClr val="accent2">
                    <a:lumMod val="75000"/>
                    <a:lumOff val="25000"/>
                  </a:schemeClr>
                </a:solidFill>
                <a:effectLst>
                  <a:outerShdw blurRad="38100" dist="38100" dir="2700000" algn="tl">
                    <a:srgbClr val="FFFFFF"/>
                  </a:outerShdw>
                </a:effectLst>
                <a:latin typeface="Arial" charset="0"/>
              </a:rPr>
              <a:t>Multiportador</a:t>
            </a:r>
            <a:r>
              <a:rPr lang="es-ES" sz="2800" b="1" i="1" dirty="0">
                <a:solidFill>
                  <a:schemeClr val="accent2">
                    <a:lumMod val="75000"/>
                    <a:lumOff val="25000"/>
                  </a:schemeClr>
                </a:solidFill>
                <a:effectLst>
                  <a:outerShdw blurRad="38100" dist="38100" dir="2700000" algn="tl">
                    <a:srgbClr val="FFFFFF"/>
                  </a:outerShdw>
                </a:effectLst>
                <a:latin typeface="Arial" charset="0"/>
              </a:rPr>
              <a:t>.</a:t>
            </a:r>
            <a:r>
              <a:rPr lang="es-ES" sz="2800" b="1" dirty="0">
                <a:solidFill>
                  <a:schemeClr val="accent2">
                    <a:lumMod val="75000"/>
                    <a:lumOff val="25000"/>
                  </a:schemeClr>
                </a:solidFill>
                <a:effectLst>
                  <a:outerShdw blurRad="38100" dist="38100" dir="2700000" algn="tl">
                    <a:srgbClr val="FFFFFF"/>
                  </a:outerShdw>
                </a:effectLst>
                <a:latin typeface="Arial" charset="0"/>
              </a:rPr>
              <a:t> </a:t>
            </a:r>
          </a:p>
          <a:p>
            <a:pPr>
              <a:defRPr/>
            </a:pPr>
            <a:r>
              <a:rPr lang="es-ES" sz="2800" b="1" i="1" dirty="0">
                <a:solidFill>
                  <a:schemeClr val="accent2">
                    <a:lumMod val="75000"/>
                    <a:lumOff val="25000"/>
                  </a:schemeClr>
                </a:solidFill>
                <a:effectLst>
                  <a:outerShdw blurRad="38100" dist="38100" dir="2700000" algn="tl">
                    <a:srgbClr val="FFFFFF"/>
                  </a:outerShdw>
                </a:effectLst>
                <a:latin typeface="Arial" charset="0"/>
              </a:rPr>
              <a:t>La ventaja primaria es la capacidad de hacer frente a condiciones severas del canal Interferencia Multidireccional. </a:t>
            </a:r>
          </a:p>
          <a:p>
            <a:pPr>
              <a:defRPr/>
            </a:pPr>
            <a:r>
              <a:rPr lang="es-ES" sz="2800" b="1" i="1" dirty="0">
                <a:solidFill>
                  <a:schemeClr val="accent2">
                    <a:lumMod val="75000"/>
                    <a:lumOff val="25000"/>
                  </a:schemeClr>
                </a:solidFill>
                <a:effectLst>
                  <a:outerShdw blurRad="38100" dist="38100" dir="2700000" algn="tl">
                    <a:srgbClr val="FFFFFF"/>
                  </a:outerShdw>
                </a:effectLst>
                <a:latin typeface="Arial" charset="0"/>
              </a:rPr>
              <a:t>Transmite señales múltiples simultáneamente sobre una sola trayectoria de transmisión. </a:t>
            </a:r>
          </a:p>
          <a:p>
            <a:pPr>
              <a:defRPr/>
            </a:pPr>
            <a:r>
              <a:rPr lang="es-ES" sz="2800" b="1" i="1" dirty="0">
                <a:solidFill>
                  <a:schemeClr val="accent2">
                    <a:lumMod val="75000"/>
                    <a:lumOff val="25000"/>
                  </a:schemeClr>
                </a:solidFill>
                <a:effectLst>
                  <a:outerShdw blurRad="38100" dist="38100" dir="2700000" algn="tl">
                    <a:srgbClr val="FFFFFF"/>
                  </a:outerShdw>
                </a:effectLst>
                <a:latin typeface="Arial" charset="0"/>
              </a:rPr>
              <a:t>Cada señal viaja dentro de su propia gama de frecuencia única (portador), que es modulada para datos (texto, voz, vídeo, etc.).   </a:t>
            </a:r>
            <a:endParaRPr lang="es-ES_tradnl" sz="2800" b="1" i="1" dirty="0">
              <a:solidFill>
                <a:schemeClr val="accent2">
                  <a:lumMod val="75000"/>
                  <a:lumOff val="25000"/>
                </a:schemeClr>
              </a:solidFill>
              <a:effectLst>
                <a:outerShdw blurRad="38100" dist="38100" dir="2700000" algn="tl">
                  <a:srgbClr val="FFFFFF"/>
                </a:outerShdw>
              </a:effectLst>
              <a:latin typeface="Arial" charset="0"/>
            </a:endParaRPr>
          </a:p>
        </p:txBody>
      </p:sp>
    </p:spTree>
    <p:extLst>
      <p:ext uri="{BB962C8B-B14F-4D97-AF65-F5344CB8AC3E}">
        <p14:creationId xmlns:p14="http://schemas.microsoft.com/office/powerpoint/2010/main" val="2381757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1610FE38-0899-4634-B687-C666FCB4F09B}" type="slidenum">
              <a:rPr lang="en-US"/>
              <a:pPr>
                <a:defRPr/>
              </a:pPr>
              <a:t>38</a:t>
            </a:fld>
            <a:endParaRPr lang="en-US"/>
          </a:p>
        </p:txBody>
      </p:sp>
      <p:sp>
        <p:nvSpPr>
          <p:cNvPr id="452610" name="Rectangle 2"/>
          <p:cNvSpPr>
            <a:spLocks noGrp="1" noChangeArrowheads="1"/>
          </p:cNvSpPr>
          <p:nvPr>
            <p:ph type="title"/>
          </p:nvPr>
        </p:nvSpPr>
        <p:spPr>
          <a:xfrm>
            <a:off x="228600" y="188913"/>
            <a:ext cx="8915400"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sz="3600" b="1" i="1">
                <a:solidFill>
                  <a:schemeClr val="bg1">
                    <a:lumMod val="40000"/>
                    <a:lumOff val="60000"/>
                  </a:schemeClr>
                </a:solidFill>
                <a:effectLst>
                  <a:outerShdw blurRad="38100" dist="38100" dir="2700000" algn="tl">
                    <a:srgbClr val="000000"/>
                  </a:outerShdw>
                </a:effectLst>
                <a:latin typeface="Arial" charset="0"/>
              </a:rPr>
              <a:t>Modulación OFDM</a:t>
            </a:r>
            <a:br>
              <a:rPr lang="es-ES_tradnl" sz="3600" b="1" i="1">
                <a:solidFill>
                  <a:schemeClr val="bg1">
                    <a:lumMod val="40000"/>
                    <a:lumOff val="60000"/>
                  </a:schemeClr>
                </a:solidFill>
                <a:effectLst>
                  <a:outerShdw blurRad="38100" dist="38100" dir="2700000" algn="tl">
                    <a:srgbClr val="000000"/>
                  </a:outerShdw>
                </a:effectLst>
                <a:latin typeface="Arial" charset="0"/>
              </a:rPr>
            </a:br>
            <a:r>
              <a:rPr lang="es-ES_tradnl" sz="3600" b="1" i="1">
                <a:solidFill>
                  <a:schemeClr val="bg1">
                    <a:lumMod val="40000"/>
                    <a:lumOff val="60000"/>
                  </a:schemeClr>
                </a:solidFill>
                <a:effectLst>
                  <a:outerShdw blurRad="38100" dist="38100" dir="2700000" algn="tl">
                    <a:srgbClr val="000000"/>
                  </a:outerShdw>
                </a:effectLst>
                <a:latin typeface="Arial" charset="0"/>
              </a:rPr>
              <a:t>Modulación Ortogonal de Frecuencia</a:t>
            </a:r>
          </a:p>
        </p:txBody>
      </p:sp>
      <p:sp>
        <p:nvSpPr>
          <p:cNvPr id="452611" name="Rectangle 3"/>
          <p:cNvSpPr>
            <a:spLocks noGrp="1" noChangeArrowheads="1"/>
          </p:cNvSpPr>
          <p:nvPr>
            <p:ph type="body" idx="1"/>
          </p:nvPr>
        </p:nvSpPr>
        <p:spPr>
          <a:xfrm>
            <a:off x="0" y="1628776"/>
            <a:ext cx="8959362" cy="4968875"/>
          </a:xfrm>
          <a:solidFill>
            <a:srgbClr val="DDDDDD"/>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r>
              <a:rPr lang="es-ES" sz="2800" b="1" i="1" dirty="0">
                <a:solidFill>
                  <a:schemeClr val="accent2">
                    <a:lumMod val="75000"/>
                    <a:lumOff val="25000"/>
                  </a:schemeClr>
                </a:solidFill>
                <a:effectLst>
                  <a:outerShdw blurRad="38100" dist="38100" dir="2700000" algn="tl">
                    <a:srgbClr val="FFFFFF"/>
                  </a:outerShdw>
                </a:effectLst>
                <a:latin typeface="Arial" charset="0"/>
              </a:rPr>
              <a:t>Técnica que separada Ortogonalmente el espectro de FDM (OFDM) y distribuye los datos sobre una gran cantidad de portadores que se espacian aparte en las frecuencias exactas. </a:t>
            </a:r>
          </a:p>
          <a:p>
            <a:r>
              <a:rPr lang="es-ES" sz="2800" b="1" i="1" dirty="0">
                <a:solidFill>
                  <a:schemeClr val="accent2">
                    <a:lumMod val="75000"/>
                    <a:lumOff val="25000"/>
                  </a:schemeClr>
                </a:solidFill>
                <a:effectLst>
                  <a:outerShdw blurRad="38100" dist="38100" dir="2700000" algn="tl">
                    <a:srgbClr val="FFFFFF"/>
                  </a:outerShdw>
                </a:effectLst>
                <a:latin typeface="Arial" charset="0"/>
              </a:rPr>
              <a:t>Los portadores tienen un espaciamiento común, exacto-elegido de la frecuencia. </a:t>
            </a:r>
          </a:p>
          <a:p>
            <a:r>
              <a:rPr lang="es-ES" sz="2800" b="1" i="1" dirty="0">
                <a:solidFill>
                  <a:schemeClr val="accent2">
                    <a:lumMod val="75000"/>
                    <a:lumOff val="25000"/>
                  </a:schemeClr>
                </a:solidFill>
                <a:effectLst>
                  <a:outerShdw blurRad="38100" dist="38100" dir="2700000" algn="tl">
                    <a:srgbClr val="FFFFFF"/>
                  </a:outerShdw>
                </a:effectLst>
                <a:latin typeface="Arial" charset="0"/>
              </a:rPr>
              <a:t>Las ventajas de OFDM son eficacia espectral, baja interferencia del RF, y distorsión multidireccional.</a:t>
            </a:r>
          </a:p>
          <a:p>
            <a:r>
              <a:rPr lang="es-ES" sz="2800" b="1" i="1" dirty="0">
                <a:solidFill>
                  <a:schemeClr val="accent2">
                    <a:lumMod val="75000"/>
                    <a:lumOff val="25000"/>
                  </a:schemeClr>
                </a:solidFill>
                <a:effectLst>
                  <a:outerShdw blurRad="38100" dist="38100" dir="2700000" algn="tl">
                    <a:srgbClr val="FFFFFF"/>
                  </a:outerShdw>
                </a:effectLst>
                <a:latin typeface="Arial" charset="0"/>
              </a:rPr>
              <a:t>Utilizado en IEEE 802.11a/g y </a:t>
            </a:r>
            <a:r>
              <a:rPr lang="es-ES" sz="2800" b="1" i="1" dirty="0" err="1">
                <a:solidFill>
                  <a:schemeClr val="accent2">
                    <a:lumMod val="75000"/>
                    <a:lumOff val="25000"/>
                  </a:schemeClr>
                </a:solidFill>
                <a:effectLst>
                  <a:outerShdw blurRad="38100" dist="38100" dir="2700000" algn="tl">
                    <a:srgbClr val="FFFFFF"/>
                  </a:outerShdw>
                </a:effectLst>
                <a:latin typeface="Arial" charset="0"/>
              </a:rPr>
              <a:t>xDSL</a:t>
            </a:r>
            <a:r>
              <a:rPr lang="es-ES" sz="2800" b="1" i="1" dirty="0">
                <a:solidFill>
                  <a:schemeClr val="accent2">
                    <a:lumMod val="75000"/>
                    <a:lumOff val="25000"/>
                  </a:schemeClr>
                </a:solidFill>
                <a:effectLst>
                  <a:outerShdw blurRad="38100" dist="38100" dir="2700000" algn="tl">
                    <a:srgbClr val="FFFFFF"/>
                  </a:outerShdw>
                </a:effectLst>
                <a:latin typeface="Arial" charset="0"/>
              </a:rPr>
              <a:t> Audio y TV Digital. </a:t>
            </a:r>
            <a:endParaRPr lang="es-ES_tradnl" sz="2800" b="1" i="1" dirty="0">
              <a:solidFill>
                <a:schemeClr val="accent2">
                  <a:lumMod val="75000"/>
                  <a:lumOff val="25000"/>
                </a:schemeClr>
              </a:solidFill>
              <a:effectLst>
                <a:outerShdw blurRad="38100" dist="38100" dir="2700000" algn="tl">
                  <a:srgbClr val="FFFFFF"/>
                </a:outerShdw>
              </a:effectLst>
              <a:latin typeface="Arial" charset="0"/>
            </a:endParaRPr>
          </a:p>
        </p:txBody>
      </p:sp>
    </p:spTree>
    <p:extLst>
      <p:ext uri="{BB962C8B-B14F-4D97-AF65-F5344CB8AC3E}">
        <p14:creationId xmlns:p14="http://schemas.microsoft.com/office/powerpoint/2010/main" val="426081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003547F4-0B47-43DB-8876-B6612472CC45}" type="slidenum">
              <a:rPr lang="en-US"/>
              <a:pPr>
                <a:defRPr/>
              </a:pPr>
              <a:t>39</a:t>
            </a:fld>
            <a:endParaRPr lang="en-US"/>
          </a:p>
        </p:txBody>
      </p:sp>
      <p:sp>
        <p:nvSpPr>
          <p:cNvPr id="509954" name="Rectangle 2"/>
          <p:cNvSpPr>
            <a:spLocks noGrp="1" noChangeArrowheads="1"/>
          </p:cNvSpPr>
          <p:nvPr>
            <p:ph type="title"/>
          </p:nvPr>
        </p:nvSpPr>
        <p:spPr>
          <a:xfrm>
            <a:off x="228600" y="188913"/>
            <a:ext cx="8915400"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sz="3600" b="1" i="1" dirty="0">
                <a:solidFill>
                  <a:schemeClr val="bg1">
                    <a:lumMod val="40000"/>
                    <a:lumOff val="60000"/>
                  </a:schemeClr>
                </a:solidFill>
                <a:effectLst>
                  <a:outerShdw blurRad="38100" dist="38100" dir="2700000" algn="tl">
                    <a:srgbClr val="000000"/>
                  </a:outerShdw>
                </a:effectLst>
                <a:latin typeface="Arial" charset="0"/>
              </a:rPr>
              <a:t>Modulación OFDM</a:t>
            </a:r>
            <a:br>
              <a:rPr lang="es-ES_tradnl" sz="3600" b="1" i="1" dirty="0">
                <a:solidFill>
                  <a:schemeClr val="bg1">
                    <a:lumMod val="40000"/>
                    <a:lumOff val="60000"/>
                  </a:schemeClr>
                </a:solidFill>
                <a:effectLst>
                  <a:outerShdw blurRad="38100" dist="38100" dir="2700000" algn="tl">
                    <a:srgbClr val="000000"/>
                  </a:outerShdw>
                </a:effectLst>
                <a:latin typeface="Arial" charset="0"/>
              </a:rPr>
            </a:br>
            <a:r>
              <a:rPr lang="es-ES_tradnl" sz="3600" b="1" i="1" dirty="0">
                <a:solidFill>
                  <a:schemeClr val="bg1">
                    <a:lumMod val="40000"/>
                    <a:lumOff val="60000"/>
                  </a:schemeClr>
                </a:solidFill>
                <a:effectLst>
                  <a:outerShdw blurRad="38100" dist="38100" dir="2700000" algn="tl">
                    <a:srgbClr val="000000"/>
                  </a:outerShdw>
                </a:effectLst>
                <a:latin typeface="Arial" charset="0"/>
              </a:rPr>
              <a:t>Modulación Ortogonal de Frecuencia</a:t>
            </a:r>
          </a:p>
        </p:txBody>
      </p:sp>
      <p:pic>
        <p:nvPicPr>
          <p:cNvPr id="50180" name="Picture 5"/>
          <p:cNvPicPr>
            <a:picLocks noChangeAspect="1" noChangeArrowheads="1"/>
          </p:cNvPicPr>
          <p:nvPr/>
        </p:nvPicPr>
        <p:blipFill>
          <a:blip r:embed="rId3" cstate="print"/>
          <a:srcRect/>
          <a:stretch>
            <a:fillRect/>
          </a:stretch>
        </p:blipFill>
        <p:spPr bwMode="auto">
          <a:xfrm>
            <a:off x="252046" y="1557338"/>
            <a:ext cx="8639908" cy="4895850"/>
          </a:xfrm>
          <a:prstGeom prst="rect">
            <a:avLst/>
          </a:prstGeom>
          <a:solidFill>
            <a:srgbClr val="DDDDDD"/>
          </a:solidFill>
          <a:ln w="57150" cmpd="thinThick" algn="ctr">
            <a:solidFill>
              <a:schemeClr val="tx1"/>
            </a:solidFill>
            <a:miter lim="800000"/>
            <a:headEnd/>
            <a:tailEnd/>
          </a:ln>
        </p:spPr>
      </p:pic>
      <p:pic>
        <p:nvPicPr>
          <p:cNvPr id="2" name="Imagen 1"/>
          <p:cNvPicPr>
            <a:picLocks noChangeAspect="1"/>
          </p:cNvPicPr>
          <p:nvPr/>
        </p:nvPicPr>
        <p:blipFill>
          <a:blip r:embed="rId4"/>
          <a:stretch>
            <a:fillRect/>
          </a:stretch>
        </p:blipFill>
        <p:spPr>
          <a:xfrm>
            <a:off x="611560" y="1798012"/>
            <a:ext cx="8115822" cy="4450388"/>
          </a:xfrm>
          <a:prstGeom prst="rect">
            <a:avLst/>
          </a:prstGeom>
          <a:solidFill>
            <a:srgbClr val="DDDDDD"/>
          </a:solidFill>
          <a:ln w="57150" cmpd="thinThick" algn="ctr">
            <a:solidFill>
              <a:schemeClr val="bg1">
                <a:lumMod val="60000"/>
                <a:lumOff val="40000"/>
              </a:schemeClr>
            </a:solidFill>
            <a:miter lim="800000"/>
            <a:headEnd/>
            <a:tailEnd/>
          </a:ln>
        </p:spPr>
      </p:pic>
    </p:spTree>
    <p:extLst>
      <p:ext uri="{BB962C8B-B14F-4D97-AF65-F5344CB8AC3E}">
        <p14:creationId xmlns:p14="http://schemas.microsoft.com/office/powerpoint/2010/main" val="254472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09954"/>
                                        </p:tgtEl>
                                        <p:attrNameLst>
                                          <p:attrName>style.visibility</p:attrName>
                                        </p:attrNameLst>
                                      </p:cBhvr>
                                      <p:to>
                                        <p:strVal val="visible"/>
                                      </p:to>
                                    </p:set>
                                    <p:anim calcmode="lin" valueType="num">
                                      <p:cBhvr>
                                        <p:cTn id="7" dur="1000" fill="hold"/>
                                        <p:tgtEl>
                                          <p:spTgt spid="509954"/>
                                        </p:tgtEl>
                                        <p:attrNameLst>
                                          <p:attrName>ppt_w</p:attrName>
                                        </p:attrNameLst>
                                      </p:cBhvr>
                                      <p:tavLst>
                                        <p:tav tm="0">
                                          <p:val>
                                            <p:fltVal val="0"/>
                                          </p:val>
                                        </p:tav>
                                        <p:tav tm="100000">
                                          <p:val>
                                            <p:strVal val="#ppt_w"/>
                                          </p:val>
                                        </p:tav>
                                      </p:tavLst>
                                    </p:anim>
                                    <p:anim calcmode="lin" valueType="num">
                                      <p:cBhvr>
                                        <p:cTn id="8" dur="1000" fill="hold"/>
                                        <p:tgtEl>
                                          <p:spTgt spid="509954"/>
                                        </p:tgtEl>
                                        <p:attrNameLst>
                                          <p:attrName>ppt_h</p:attrName>
                                        </p:attrNameLst>
                                      </p:cBhvr>
                                      <p:tavLst>
                                        <p:tav tm="0">
                                          <p:val>
                                            <p:fltVal val="0"/>
                                          </p:val>
                                        </p:tav>
                                        <p:tav tm="100000">
                                          <p:val>
                                            <p:strVal val="#ppt_h"/>
                                          </p:val>
                                        </p:tav>
                                      </p:tavLst>
                                    </p:anim>
                                    <p:anim calcmode="lin" valueType="num">
                                      <p:cBhvr>
                                        <p:cTn id="9" dur="1000" fill="hold"/>
                                        <p:tgtEl>
                                          <p:spTgt spid="509954"/>
                                        </p:tgtEl>
                                        <p:attrNameLst>
                                          <p:attrName>style.rotation</p:attrName>
                                        </p:attrNameLst>
                                      </p:cBhvr>
                                      <p:tavLst>
                                        <p:tav tm="0">
                                          <p:val>
                                            <p:fltVal val="90"/>
                                          </p:val>
                                        </p:tav>
                                        <p:tav tm="100000">
                                          <p:val>
                                            <p:fltVal val="0"/>
                                          </p:val>
                                        </p:tav>
                                      </p:tavLst>
                                    </p:anim>
                                    <p:animEffect transition="in" filter="fade">
                                      <p:cBhvr>
                                        <p:cTn id="10" dur="1000"/>
                                        <p:tgtEl>
                                          <p:spTgt spid="50995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0180"/>
                                        </p:tgtEl>
                                        <p:attrNameLst>
                                          <p:attrName>style.visibility</p:attrName>
                                        </p:attrNameLst>
                                      </p:cBhvr>
                                      <p:to>
                                        <p:strVal val="visible"/>
                                      </p:to>
                                    </p:set>
                                    <p:anim calcmode="lin" valueType="num">
                                      <p:cBhvr>
                                        <p:cTn id="15" dur="1000" fill="hold"/>
                                        <p:tgtEl>
                                          <p:spTgt spid="50180"/>
                                        </p:tgtEl>
                                        <p:attrNameLst>
                                          <p:attrName>ppt_w</p:attrName>
                                        </p:attrNameLst>
                                      </p:cBhvr>
                                      <p:tavLst>
                                        <p:tav tm="0">
                                          <p:val>
                                            <p:fltVal val="0"/>
                                          </p:val>
                                        </p:tav>
                                        <p:tav tm="100000">
                                          <p:val>
                                            <p:strVal val="#ppt_w"/>
                                          </p:val>
                                        </p:tav>
                                      </p:tavLst>
                                    </p:anim>
                                    <p:anim calcmode="lin" valueType="num">
                                      <p:cBhvr>
                                        <p:cTn id="16" dur="1000" fill="hold"/>
                                        <p:tgtEl>
                                          <p:spTgt spid="50180"/>
                                        </p:tgtEl>
                                        <p:attrNameLst>
                                          <p:attrName>ppt_h</p:attrName>
                                        </p:attrNameLst>
                                      </p:cBhvr>
                                      <p:tavLst>
                                        <p:tav tm="0">
                                          <p:val>
                                            <p:fltVal val="0"/>
                                          </p:val>
                                        </p:tav>
                                        <p:tav tm="100000">
                                          <p:val>
                                            <p:strVal val="#ppt_h"/>
                                          </p:val>
                                        </p:tav>
                                      </p:tavLst>
                                    </p:anim>
                                    <p:anim calcmode="lin" valueType="num">
                                      <p:cBhvr>
                                        <p:cTn id="17" dur="1000" fill="hold"/>
                                        <p:tgtEl>
                                          <p:spTgt spid="50180"/>
                                        </p:tgtEl>
                                        <p:attrNameLst>
                                          <p:attrName>style.rotation</p:attrName>
                                        </p:attrNameLst>
                                      </p:cBhvr>
                                      <p:tavLst>
                                        <p:tav tm="0">
                                          <p:val>
                                            <p:fltVal val="90"/>
                                          </p:val>
                                        </p:tav>
                                        <p:tav tm="100000">
                                          <p:val>
                                            <p:fltVal val="0"/>
                                          </p:val>
                                        </p:tav>
                                      </p:tavLst>
                                    </p:anim>
                                    <p:animEffect transition="in" filter="fade">
                                      <p:cBhvr>
                                        <p:cTn id="18" dur="1000"/>
                                        <p:tgtEl>
                                          <p:spTgt spid="50180"/>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1000" fill="hold"/>
                                        <p:tgtEl>
                                          <p:spTgt spid="2"/>
                                        </p:tgtEl>
                                        <p:attrNameLst>
                                          <p:attrName>ppt_w</p:attrName>
                                        </p:attrNameLst>
                                      </p:cBhvr>
                                      <p:tavLst>
                                        <p:tav tm="0">
                                          <p:val>
                                            <p:fltVal val="0"/>
                                          </p:val>
                                        </p:tav>
                                        <p:tav tm="100000">
                                          <p:val>
                                            <p:strVal val="#ppt_w"/>
                                          </p:val>
                                        </p:tav>
                                      </p:tavLst>
                                    </p:anim>
                                    <p:anim calcmode="lin" valueType="num">
                                      <p:cBhvr>
                                        <p:cTn id="24" dur="1000" fill="hold"/>
                                        <p:tgtEl>
                                          <p:spTgt spid="2"/>
                                        </p:tgtEl>
                                        <p:attrNameLst>
                                          <p:attrName>ppt_h</p:attrName>
                                        </p:attrNameLst>
                                      </p:cBhvr>
                                      <p:tavLst>
                                        <p:tav tm="0">
                                          <p:val>
                                            <p:fltVal val="0"/>
                                          </p:val>
                                        </p:tav>
                                        <p:tav tm="100000">
                                          <p:val>
                                            <p:strVal val="#ppt_h"/>
                                          </p:val>
                                        </p:tav>
                                      </p:tavLst>
                                    </p:anim>
                                    <p:anim calcmode="lin" valueType="num">
                                      <p:cBhvr>
                                        <p:cTn id="25" dur="1000" fill="hold"/>
                                        <p:tgtEl>
                                          <p:spTgt spid="2"/>
                                        </p:tgtEl>
                                        <p:attrNameLst>
                                          <p:attrName>style.rotation</p:attrName>
                                        </p:attrNameLst>
                                      </p:cBhvr>
                                      <p:tavLst>
                                        <p:tav tm="0">
                                          <p:val>
                                            <p:fltVal val="90"/>
                                          </p:val>
                                        </p:tav>
                                        <p:tav tm="100000">
                                          <p:val>
                                            <p:fltVal val="0"/>
                                          </p:val>
                                        </p:tav>
                                      </p:tavLst>
                                    </p:anim>
                                    <p:animEffect transition="in" filter="fade">
                                      <p:cBhvr>
                                        <p:cTn id="2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4 Marcador de número de diapositiva"/>
          <p:cNvSpPr>
            <a:spLocks noGrp="1"/>
          </p:cNvSpPr>
          <p:nvPr>
            <p:ph type="sldNum" sz="quarter" idx="12"/>
          </p:nvPr>
        </p:nvSpPr>
        <p:spPr/>
        <p:txBody>
          <a:bodyPr/>
          <a:lstStyle/>
          <a:p>
            <a:pPr>
              <a:defRPr/>
            </a:pPr>
            <a:fld id="{20C00E26-BCCE-4195-9CE0-5AFF845E4A0A}" type="slidenum">
              <a:rPr lang="en-US"/>
              <a:pPr>
                <a:defRPr/>
              </a:pPr>
              <a:t>4</a:t>
            </a:fld>
            <a:endParaRPr lang="en-US"/>
          </a:p>
        </p:txBody>
      </p:sp>
      <p:sp>
        <p:nvSpPr>
          <p:cNvPr id="89090" name="Rectangle 2"/>
          <p:cNvSpPr>
            <a:spLocks noGrp="1" noChangeArrowheads="1"/>
          </p:cNvSpPr>
          <p:nvPr>
            <p:ph type="title"/>
          </p:nvPr>
        </p:nvSpPr>
        <p:spPr>
          <a:xfrm>
            <a:off x="827584" y="457200"/>
            <a:ext cx="7577862" cy="1143000"/>
          </a:xfrm>
          <a:solidFill>
            <a:schemeClr val="accent2">
              <a:lumMod val="10000"/>
              <a:lumOff val="90000"/>
            </a:schemeClr>
          </a:solidFill>
          <a:ln w="76200" cap="flat" algn="ctr">
            <a:solidFill>
              <a:schemeClr val="accent2"/>
            </a:solidFill>
          </a:ln>
        </p:spPr>
        <p:txBody>
          <a:bodyPr/>
          <a:lstStyle/>
          <a:p>
            <a:pPr>
              <a:defRPr/>
            </a:pPr>
            <a:r>
              <a:rPr lang="es-ES_tradnl" sz="6000" b="1" i="1">
                <a:solidFill>
                  <a:schemeClr val="bg1">
                    <a:lumMod val="40000"/>
                    <a:lumOff val="60000"/>
                  </a:schemeClr>
                </a:solidFill>
                <a:effectLst>
                  <a:outerShdw blurRad="38100" dist="38100" dir="2700000" algn="tl">
                    <a:srgbClr val="000000"/>
                  </a:outerShdw>
                </a:effectLst>
                <a:latin typeface="Arial" charset="0"/>
              </a:rPr>
              <a:t>Comunicaciones</a:t>
            </a:r>
          </a:p>
        </p:txBody>
      </p:sp>
      <p:grpSp>
        <p:nvGrpSpPr>
          <p:cNvPr id="16388" name="Group 21"/>
          <p:cNvGrpSpPr>
            <a:grpSpLocks/>
          </p:cNvGrpSpPr>
          <p:nvPr/>
        </p:nvGrpSpPr>
        <p:grpSpPr bwMode="auto">
          <a:xfrm>
            <a:off x="351692" y="1981200"/>
            <a:ext cx="8510954" cy="3200400"/>
            <a:chOff x="1056" y="2296"/>
            <a:chExt cx="4264" cy="576"/>
          </a:xfrm>
          <a:solidFill>
            <a:schemeClr val="accent2">
              <a:lumMod val="10000"/>
              <a:lumOff val="90000"/>
            </a:schemeClr>
          </a:solidFill>
        </p:grpSpPr>
        <p:sp>
          <p:nvSpPr>
            <p:cNvPr id="16389" name="Rectangle 4"/>
            <p:cNvSpPr>
              <a:spLocks noChangeArrowheads="1"/>
            </p:cNvSpPr>
            <p:nvPr/>
          </p:nvSpPr>
          <p:spPr bwMode="auto">
            <a:xfrm>
              <a:off x="1056" y="2488"/>
              <a:ext cx="728" cy="384"/>
            </a:xfrm>
            <a:prstGeom prst="rect">
              <a:avLst/>
            </a:prstGeom>
            <a:grpFill/>
            <a:ln w="9525">
              <a:solidFill>
                <a:schemeClr val="tx1"/>
              </a:solidFill>
              <a:miter lim="800000"/>
              <a:headEnd/>
              <a:tailEnd/>
            </a:ln>
          </p:spPr>
          <p:txBody>
            <a:bodyPr wrap="none" anchor="ctr"/>
            <a:lstStyle/>
            <a:p>
              <a:pPr algn="ctr">
                <a:lnSpc>
                  <a:spcPct val="100000"/>
                </a:lnSpc>
                <a:spcBef>
                  <a:spcPct val="0"/>
                </a:spcBef>
                <a:buFontTx/>
                <a:buNone/>
              </a:pPr>
              <a:r>
                <a:rPr lang="es-ES_tradnl" sz="1800" i="0" dirty="0">
                  <a:solidFill>
                    <a:schemeClr val="bg1">
                      <a:lumMod val="75000"/>
                    </a:schemeClr>
                  </a:solidFill>
                  <a:latin typeface="Arial" panose="020B0604020202020204" pitchFamily="34" charset="0"/>
                  <a:cs typeface="Arial" panose="020B0604020202020204" pitchFamily="34" charset="0"/>
                </a:rPr>
                <a:t>Terminal</a:t>
              </a:r>
            </a:p>
          </p:txBody>
        </p:sp>
        <p:sp>
          <p:nvSpPr>
            <p:cNvPr id="16390" name="Rectangle 5"/>
            <p:cNvSpPr>
              <a:spLocks noChangeArrowheads="1"/>
            </p:cNvSpPr>
            <p:nvPr/>
          </p:nvSpPr>
          <p:spPr bwMode="auto">
            <a:xfrm>
              <a:off x="4592" y="2488"/>
              <a:ext cx="728" cy="384"/>
            </a:xfrm>
            <a:prstGeom prst="rect">
              <a:avLst/>
            </a:prstGeom>
            <a:grpFill/>
            <a:ln w="9525">
              <a:solidFill>
                <a:schemeClr val="tx1"/>
              </a:solidFill>
              <a:miter lim="800000"/>
              <a:headEnd/>
              <a:tailEnd/>
            </a:ln>
          </p:spPr>
          <p:txBody>
            <a:bodyPr wrap="none" anchor="ctr"/>
            <a:lstStyle/>
            <a:p>
              <a:pPr algn="ctr"/>
              <a:r>
                <a:rPr lang="es-ES_tradnl" sz="1800" dirty="0">
                  <a:solidFill>
                    <a:schemeClr val="bg1">
                      <a:lumMod val="75000"/>
                    </a:schemeClr>
                  </a:solidFill>
                  <a:latin typeface="Arial" panose="020B0604020202020204" pitchFamily="34" charset="0"/>
                  <a:cs typeface="Arial" panose="020B0604020202020204" pitchFamily="34" charset="0"/>
                </a:rPr>
                <a:t>Terminal</a:t>
              </a:r>
            </a:p>
          </p:txBody>
        </p:sp>
        <p:sp>
          <p:nvSpPr>
            <p:cNvPr id="89094" name="Line 6"/>
            <p:cNvSpPr>
              <a:spLocks noChangeShapeType="1"/>
            </p:cNvSpPr>
            <p:nvPr/>
          </p:nvSpPr>
          <p:spPr bwMode="auto">
            <a:xfrm>
              <a:off x="1784" y="2680"/>
              <a:ext cx="2807" cy="0"/>
            </a:xfrm>
            <a:prstGeom prst="line">
              <a:avLst/>
            </a:prstGeom>
            <a:grpFill/>
            <a:ln w="76200" cmpd="tri">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nvGrpSpPr>
            <p:cNvPr id="16392" name="Group 10"/>
            <p:cNvGrpSpPr>
              <a:grpSpLocks/>
            </p:cNvGrpSpPr>
            <p:nvPr/>
          </p:nvGrpSpPr>
          <p:grpSpPr bwMode="auto">
            <a:xfrm>
              <a:off x="1836" y="2296"/>
              <a:ext cx="1009" cy="288"/>
              <a:chOff x="288" y="2880"/>
              <a:chExt cx="1501" cy="288"/>
            </a:xfrm>
            <a:grpFill/>
          </p:grpSpPr>
          <p:sp>
            <p:nvSpPr>
              <p:cNvPr id="89095" name="Freeform 7"/>
              <p:cNvSpPr>
                <a:spLocks/>
              </p:cNvSpPr>
              <p:nvPr/>
            </p:nvSpPr>
            <p:spPr bwMode="auto">
              <a:xfrm>
                <a:off x="288" y="2880"/>
                <a:ext cx="1506" cy="240"/>
              </a:xfrm>
              <a:custGeom>
                <a:avLst/>
                <a:gdLst/>
                <a:ahLst/>
                <a:cxnLst>
                  <a:cxn ang="0">
                    <a:pos x="0" y="96"/>
                  </a:cxn>
                  <a:cxn ang="0">
                    <a:pos x="48" y="48"/>
                  </a:cxn>
                  <a:cxn ang="0">
                    <a:pos x="48" y="96"/>
                  </a:cxn>
                  <a:cxn ang="0">
                    <a:pos x="96" y="48"/>
                  </a:cxn>
                  <a:cxn ang="0">
                    <a:pos x="144" y="96"/>
                  </a:cxn>
                  <a:cxn ang="0">
                    <a:pos x="192" y="48"/>
                  </a:cxn>
                  <a:cxn ang="0">
                    <a:pos x="240" y="96"/>
                  </a:cxn>
                  <a:cxn ang="0">
                    <a:pos x="240" y="48"/>
                  </a:cxn>
                  <a:cxn ang="0">
                    <a:pos x="288" y="96"/>
                  </a:cxn>
                  <a:cxn ang="0">
                    <a:pos x="336" y="48"/>
                  </a:cxn>
                  <a:cxn ang="0">
                    <a:pos x="384" y="96"/>
                  </a:cxn>
                  <a:cxn ang="0">
                    <a:pos x="384" y="48"/>
                  </a:cxn>
                  <a:cxn ang="0">
                    <a:pos x="432" y="96"/>
                  </a:cxn>
                  <a:cxn ang="0">
                    <a:pos x="480" y="48"/>
                  </a:cxn>
                  <a:cxn ang="0">
                    <a:pos x="480" y="96"/>
                  </a:cxn>
                  <a:cxn ang="0">
                    <a:pos x="528" y="48"/>
                  </a:cxn>
                  <a:cxn ang="0">
                    <a:pos x="528" y="96"/>
                  </a:cxn>
                  <a:cxn ang="0">
                    <a:pos x="576" y="48"/>
                  </a:cxn>
                  <a:cxn ang="0">
                    <a:pos x="624" y="96"/>
                  </a:cxn>
                  <a:cxn ang="0">
                    <a:pos x="672" y="0"/>
                  </a:cxn>
                  <a:cxn ang="0">
                    <a:pos x="720" y="96"/>
                  </a:cxn>
                  <a:cxn ang="0">
                    <a:pos x="720" y="48"/>
                  </a:cxn>
                  <a:cxn ang="0">
                    <a:pos x="768" y="96"/>
                  </a:cxn>
                  <a:cxn ang="0">
                    <a:pos x="864" y="48"/>
                  </a:cxn>
                  <a:cxn ang="0">
                    <a:pos x="864" y="96"/>
                  </a:cxn>
                  <a:cxn ang="0">
                    <a:pos x="912" y="48"/>
                  </a:cxn>
                  <a:cxn ang="0">
                    <a:pos x="912" y="96"/>
                  </a:cxn>
                  <a:cxn ang="0">
                    <a:pos x="960" y="48"/>
                  </a:cxn>
                  <a:cxn ang="0">
                    <a:pos x="1008" y="96"/>
                  </a:cxn>
                  <a:cxn ang="0">
                    <a:pos x="1056" y="48"/>
                  </a:cxn>
                  <a:cxn ang="0">
                    <a:pos x="1056" y="96"/>
                  </a:cxn>
                </a:cxnLst>
                <a:rect l="0" t="0" r="r" b="b"/>
                <a:pathLst>
                  <a:path w="1056" h="96">
                    <a:moveTo>
                      <a:pt x="0" y="96"/>
                    </a:moveTo>
                    <a:lnTo>
                      <a:pt x="48" y="48"/>
                    </a:lnTo>
                    <a:lnTo>
                      <a:pt x="48" y="96"/>
                    </a:lnTo>
                    <a:lnTo>
                      <a:pt x="96" y="48"/>
                    </a:lnTo>
                    <a:lnTo>
                      <a:pt x="144" y="96"/>
                    </a:lnTo>
                    <a:lnTo>
                      <a:pt x="192" y="48"/>
                    </a:lnTo>
                    <a:lnTo>
                      <a:pt x="240" y="96"/>
                    </a:lnTo>
                    <a:lnTo>
                      <a:pt x="240" y="48"/>
                    </a:lnTo>
                    <a:lnTo>
                      <a:pt x="288" y="96"/>
                    </a:lnTo>
                    <a:lnTo>
                      <a:pt x="336" y="48"/>
                    </a:lnTo>
                    <a:lnTo>
                      <a:pt x="384" y="96"/>
                    </a:lnTo>
                    <a:lnTo>
                      <a:pt x="384" y="48"/>
                    </a:lnTo>
                    <a:lnTo>
                      <a:pt x="432" y="96"/>
                    </a:lnTo>
                    <a:lnTo>
                      <a:pt x="480" y="48"/>
                    </a:lnTo>
                    <a:lnTo>
                      <a:pt x="480" y="96"/>
                    </a:lnTo>
                    <a:lnTo>
                      <a:pt x="528" y="48"/>
                    </a:lnTo>
                    <a:lnTo>
                      <a:pt x="528" y="96"/>
                    </a:lnTo>
                    <a:lnTo>
                      <a:pt x="576" y="48"/>
                    </a:lnTo>
                    <a:lnTo>
                      <a:pt x="624" y="96"/>
                    </a:lnTo>
                    <a:lnTo>
                      <a:pt x="672" y="0"/>
                    </a:lnTo>
                    <a:lnTo>
                      <a:pt x="720" y="96"/>
                    </a:lnTo>
                    <a:lnTo>
                      <a:pt x="720" y="48"/>
                    </a:lnTo>
                    <a:lnTo>
                      <a:pt x="768" y="96"/>
                    </a:lnTo>
                    <a:lnTo>
                      <a:pt x="864" y="48"/>
                    </a:lnTo>
                    <a:lnTo>
                      <a:pt x="864" y="96"/>
                    </a:lnTo>
                    <a:lnTo>
                      <a:pt x="912" y="48"/>
                    </a:lnTo>
                    <a:lnTo>
                      <a:pt x="912" y="96"/>
                    </a:lnTo>
                    <a:lnTo>
                      <a:pt x="960" y="48"/>
                    </a:lnTo>
                    <a:lnTo>
                      <a:pt x="1008" y="96"/>
                    </a:lnTo>
                    <a:lnTo>
                      <a:pt x="1056" y="48"/>
                    </a:lnTo>
                    <a:lnTo>
                      <a:pt x="1056" y="96"/>
                    </a:lnTo>
                  </a:path>
                </a:pathLst>
              </a:custGeom>
              <a:solidFill>
                <a:schemeClr val="tx1"/>
              </a:solidFill>
              <a:ln w="9525">
                <a:solidFill>
                  <a:schemeClr val="accent2"/>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89096" name="Rectangle 8"/>
              <p:cNvSpPr>
                <a:spLocks noChangeArrowheads="1"/>
              </p:cNvSpPr>
              <p:nvPr/>
            </p:nvSpPr>
            <p:spPr bwMode="auto">
              <a:xfrm>
                <a:off x="288" y="3120"/>
                <a:ext cx="1493" cy="48"/>
              </a:xfrm>
              <a:prstGeom prst="rect">
                <a:avLst/>
              </a:prstGeom>
              <a:grpFill/>
              <a:ln w="9525">
                <a:solidFill>
                  <a:schemeClr val="accent2"/>
                </a:solidFill>
                <a:miter lim="800000"/>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grpSp>
          <p:nvGrpSpPr>
            <p:cNvPr id="16393" name="Group 14"/>
            <p:cNvGrpSpPr>
              <a:grpSpLocks/>
            </p:cNvGrpSpPr>
            <p:nvPr/>
          </p:nvGrpSpPr>
          <p:grpSpPr bwMode="auto">
            <a:xfrm>
              <a:off x="3500" y="2440"/>
              <a:ext cx="988" cy="144"/>
              <a:chOff x="2880" y="3120"/>
              <a:chExt cx="1056" cy="144"/>
            </a:xfrm>
            <a:grpFill/>
          </p:grpSpPr>
          <p:sp>
            <p:nvSpPr>
              <p:cNvPr id="89100" name="Freeform 12"/>
              <p:cNvSpPr>
                <a:spLocks/>
              </p:cNvSpPr>
              <p:nvPr/>
            </p:nvSpPr>
            <p:spPr bwMode="auto">
              <a:xfrm>
                <a:off x="2880" y="3120"/>
                <a:ext cx="1056" cy="80"/>
              </a:xfrm>
              <a:custGeom>
                <a:avLst/>
                <a:gdLst/>
                <a:ahLst/>
                <a:cxnLst>
                  <a:cxn ang="0">
                    <a:pos x="0" y="96"/>
                  </a:cxn>
                  <a:cxn ang="0">
                    <a:pos x="48" y="48"/>
                  </a:cxn>
                  <a:cxn ang="0">
                    <a:pos x="48" y="96"/>
                  </a:cxn>
                  <a:cxn ang="0">
                    <a:pos x="96" y="48"/>
                  </a:cxn>
                  <a:cxn ang="0">
                    <a:pos x="144" y="96"/>
                  </a:cxn>
                  <a:cxn ang="0">
                    <a:pos x="192" y="48"/>
                  </a:cxn>
                  <a:cxn ang="0">
                    <a:pos x="240" y="96"/>
                  </a:cxn>
                  <a:cxn ang="0">
                    <a:pos x="240" y="48"/>
                  </a:cxn>
                  <a:cxn ang="0">
                    <a:pos x="288" y="96"/>
                  </a:cxn>
                  <a:cxn ang="0">
                    <a:pos x="336" y="48"/>
                  </a:cxn>
                  <a:cxn ang="0">
                    <a:pos x="384" y="96"/>
                  </a:cxn>
                  <a:cxn ang="0">
                    <a:pos x="384" y="48"/>
                  </a:cxn>
                  <a:cxn ang="0">
                    <a:pos x="432" y="96"/>
                  </a:cxn>
                  <a:cxn ang="0">
                    <a:pos x="480" y="48"/>
                  </a:cxn>
                  <a:cxn ang="0">
                    <a:pos x="480" y="96"/>
                  </a:cxn>
                  <a:cxn ang="0">
                    <a:pos x="528" y="48"/>
                  </a:cxn>
                  <a:cxn ang="0">
                    <a:pos x="528" y="96"/>
                  </a:cxn>
                  <a:cxn ang="0">
                    <a:pos x="576" y="48"/>
                  </a:cxn>
                  <a:cxn ang="0">
                    <a:pos x="624" y="96"/>
                  </a:cxn>
                  <a:cxn ang="0">
                    <a:pos x="672" y="0"/>
                  </a:cxn>
                  <a:cxn ang="0">
                    <a:pos x="720" y="96"/>
                  </a:cxn>
                  <a:cxn ang="0">
                    <a:pos x="720" y="48"/>
                  </a:cxn>
                  <a:cxn ang="0">
                    <a:pos x="768" y="96"/>
                  </a:cxn>
                  <a:cxn ang="0">
                    <a:pos x="864" y="48"/>
                  </a:cxn>
                  <a:cxn ang="0">
                    <a:pos x="864" y="96"/>
                  </a:cxn>
                  <a:cxn ang="0">
                    <a:pos x="912" y="48"/>
                  </a:cxn>
                  <a:cxn ang="0">
                    <a:pos x="912" y="96"/>
                  </a:cxn>
                  <a:cxn ang="0">
                    <a:pos x="960" y="48"/>
                  </a:cxn>
                  <a:cxn ang="0">
                    <a:pos x="1008" y="96"/>
                  </a:cxn>
                  <a:cxn ang="0">
                    <a:pos x="1056" y="48"/>
                  </a:cxn>
                  <a:cxn ang="0">
                    <a:pos x="1056" y="96"/>
                  </a:cxn>
                </a:cxnLst>
                <a:rect l="0" t="0" r="r" b="b"/>
                <a:pathLst>
                  <a:path w="1056" h="96">
                    <a:moveTo>
                      <a:pt x="0" y="96"/>
                    </a:moveTo>
                    <a:lnTo>
                      <a:pt x="48" y="48"/>
                    </a:lnTo>
                    <a:lnTo>
                      <a:pt x="48" y="96"/>
                    </a:lnTo>
                    <a:lnTo>
                      <a:pt x="96" y="48"/>
                    </a:lnTo>
                    <a:lnTo>
                      <a:pt x="144" y="96"/>
                    </a:lnTo>
                    <a:lnTo>
                      <a:pt x="192" y="48"/>
                    </a:lnTo>
                    <a:lnTo>
                      <a:pt x="240" y="96"/>
                    </a:lnTo>
                    <a:lnTo>
                      <a:pt x="240" y="48"/>
                    </a:lnTo>
                    <a:lnTo>
                      <a:pt x="288" y="96"/>
                    </a:lnTo>
                    <a:lnTo>
                      <a:pt x="336" y="48"/>
                    </a:lnTo>
                    <a:lnTo>
                      <a:pt x="384" y="96"/>
                    </a:lnTo>
                    <a:lnTo>
                      <a:pt x="384" y="48"/>
                    </a:lnTo>
                    <a:lnTo>
                      <a:pt x="432" y="96"/>
                    </a:lnTo>
                    <a:lnTo>
                      <a:pt x="480" y="48"/>
                    </a:lnTo>
                    <a:lnTo>
                      <a:pt x="480" y="96"/>
                    </a:lnTo>
                    <a:lnTo>
                      <a:pt x="528" y="48"/>
                    </a:lnTo>
                    <a:lnTo>
                      <a:pt x="528" y="96"/>
                    </a:lnTo>
                    <a:lnTo>
                      <a:pt x="576" y="48"/>
                    </a:lnTo>
                    <a:lnTo>
                      <a:pt x="624" y="96"/>
                    </a:lnTo>
                    <a:lnTo>
                      <a:pt x="672" y="0"/>
                    </a:lnTo>
                    <a:lnTo>
                      <a:pt x="720" y="96"/>
                    </a:lnTo>
                    <a:lnTo>
                      <a:pt x="720" y="48"/>
                    </a:lnTo>
                    <a:lnTo>
                      <a:pt x="768" y="96"/>
                    </a:lnTo>
                    <a:lnTo>
                      <a:pt x="864" y="48"/>
                    </a:lnTo>
                    <a:lnTo>
                      <a:pt x="864" y="96"/>
                    </a:lnTo>
                    <a:lnTo>
                      <a:pt x="912" y="48"/>
                    </a:lnTo>
                    <a:lnTo>
                      <a:pt x="912" y="96"/>
                    </a:lnTo>
                    <a:lnTo>
                      <a:pt x="960" y="48"/>
                    </a:lnTo>
                    <a:lnTo>
                      <a:pt x="1008" y="96"/>
                    </a:lnTo>
                    <a:lnTo>
                      <a:pt x="1056" y="48"/>
                    </a:lnTo>
                    <a:lnTo>
                      <a:pt x="1056" y="96"/>
                    </a:lnTo>
                  </a:path>
                </a:pathLst>
              </a:custGeom>
              <a:grpFill/>
              <a:ln w="9525">
                <a:solidFill>
                  <a:schemeClr val="accent2"/>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89101" name="Rectangle 13"/>
              <p:cNvSpPr>
                <a:spLocks noChangeArrowheads="1"/>
              </p:cNvSpPr>
              <p:nvPr/>
            </p:nvSpPr>
            <p:spPr bwMode="auto">
              <a:xfrm>
                <a:off x="2880" y="3200"/>
                <a:ext cx="1048" cy="64"/>
              </a:xfrm>
              <a:prstGeom prst="rect">
                <a:avLst/>
              </a:prstGeom>
              <a:grpFill/>
              <a:ln w="9525">
                <a:solidFill>
                  <a:schemeClr val="accent2"/>
                </a:solidFill>
                <a:miter lim="800000"/>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grpSp>
          <p:nvGrpSpPr>
            <p:cNvPr id="16394" name="Group 20"/>
            <p:cNvGrpSpPr>
              <a:grpSpLocks/>
            </p:cNvGrpSpPr>
            <p:nvPr/>
          </p:nvGrpSpPr>
          <p:grpSpPr bwMode="auto">
            <a:xfrm>
              <a:off x="2664" y="2304"/>
              <a:ext cx="1838" cy="520"/>
              <a:chOff x="2349" y="1832"/>
              <a:chExt cx="1697" cy="520"/>
            </a:xfrm>
            <a:grpFill/>
          </p:grpSpPr>
          <p:sp>
            <p:nvSpPr>
              <p:cNvPr id="16395" name="Rectangle 15"/>
              <p:cNvSpPr>
                <a:spLocks noChangeArrowheads="1"/>
              </p:cNvSpPr>
              <p:nvPr/>
            </p:nvSpPr>
            <p:spPr bwMode="auto">
              <a:xfrm>
                <a:off x="2349" y="2120"/>
                <a:ext cx="933" cy="232"/>
              </a:xfrm>
              <a:prstGeom prst="rect">
                <a:avLst/>
              </a:prstGeom>
              <a:grpFill/>
              <a:ln w="9525">
                <a:solidFill>
                  <a:schemeClr val="tx1"/>
                </a:solidFill>
                <a:miter lim="800000"/>
                <a:headEnd/>
                <a:tailEnd/>
              </a:ln>
            </p:spPr>
            <p:txBody>
              <a:bodyPr wrap="none" anchor="ctr"/>
              <a:lstStyle/>
              <a:p>
                <a:pPr algn="ctr"/>
                <a:r>
                  <a:rPr lang="es-ES_tradnl" sz="1800" dirty="0">
                    <a:solidFill>
                      <a:schemeClr val="bg1">
                        <a:lumMod val="75000"/>
                      </a:schemeClr>
                    </a:solidFill>
                    <a:latin typeface="Arial" panose="020B0604020202020204" pitchFamily="34" charset="0"/>
                    <a:cs typeface="Arial" panose="020B0604020202020204" pitchFamily="34" charset="0"/>
                  </a:rPr>
                  <a:t>Amplificador</a:t>
                </a:r>
              </a:p>
              <a:p>
                <a:pPr algn="ctr"/>
                <a:r>
                  <a:rPr lang="es-ES_tradnl" sz="1800" dirty="0">
                    <a:solidFill>
                      <a:schemeClr val="bg1">
                        <a:lumMod val="75000"/>
                      </a:schemeClr>
                    </a:solidFill>
                    <a:latin typeface="Arial" panose="020B0604020202020204" pitchFamily="34" charset="0"/>
                    <a:cs typeface="Arial" panose="020B0604020202020204" pitchFamily="34" charset="0"/>
                  </a:rPr>
                  <a:t>Repetidor</a:t>
                </a:r>
              </a:p>
            </p:txBody>
          </p:sp>
          <p:grpSp>
            <p:nvGrpSpPr>
              <p:cNvPr id="16396" name="Group 16"/>
              <p:cNvGrpSpPr>
                <a:grpSpLocks/>
              </p:cNvGrpSpPr>
              <p:nvPr/>
            </p:nvGrpSpPr>
            <p:grpSpPr bwMode="auto">
              <a:xfrm>
                <a:off x="3115" y="1832"/>
                <a:ext cx="931" cy="288"/>
                <a:chOff x="288" y="2880"/>
                <a:chExt cx="1501" cy="288"/>
              </a:xfrm>
              <a:grpFill/>
            </p:grpSpPr>
            <p:sp>
              <p:nvSpPr>
                <p:cNvPr id="89105" name="Freeform 17"/>
                <p:cNvSpPr>
                  <a:spLocks/>
                </p:cNvSpPr>
                <p:nvPr/>
              </p:nvSpPr>
              <p:spPr bwMode="auto">
                <a:xfrm>
                  <a:off x="293" y="2880"/>
                  <a:ext cx="1496" cy="240"/>
                </a:xfrm>
                <a:custGeom>
                  <a:avLst/>
                  <a:gdLst/>
                  <a:ahLst/>
                  <a:cxnLst>
                    <a:cxn ang="0">
                      <a:pos x="0" y="96"/>
                    </a:cxn>
                    <a:cxn ang="0">
                      <a:pos x="48" y="48"/>
                    </a:cxn>
                    <a:cxn ang="0">
                      <a:pos x="48" y="96"/>
                    </a:cxn>
                    <a:cxn ang="0">
                      <a:pos x="96" y="48"/>
                    </a:cxn>
                    <a:cxn ang="0">
                      <a:pos x="144" y="96"/>
                    </a:cxn>
                    <a:cxn ang="0">
                      <a:pos x="192" y="48"/>
                    </a:cxn>
                    <a:cxn ang="0">
                      <a:pos x="240" y="96"/>
                    </a:cxn>
                    <a:cxn ang="0">
                      <a:pos x="240" y="48"/>
                    </a:cxn>
                    <a:cxn ang="0">
                      <a:pos x="288" y="96"/>
                    </a:cxn>
                    <a:cxn ang="0">
                      <a:pos x="336" y="48"/>
                    </a:cxn>
                    <a:cxn ang="0">
                      <a:pos x="384" y="96"/>
                    </a:cxn>
                    <a:cxn ang="0">
                      <a:pos x="384" y="48"/>
                    </a:cxn>
                    <a:cxn ang="0">
                      <a:pos x="432" y="96"/>
                    </a:cxn>
                    <a:cxn ang="0">
                      <a:pos x="480" y="48"/>
                    </a:cxn>
                    <a:cxn ang="0">
                      <a:pos x="480" y="96"/>
                    </a:cxn>
                    <a:cxn ang="0">
                      <a:pos x="528" y="48"/>
                    </a:cxn>
                    <a:cxn ang="0">
                      <a:pos x="528" y="96"/>
                    </a:cxn>
                    <a:cxn ang="0">
                      <a:pos x="576" y="48"/>
                    </a:cxn>
                    <a:cxn ang="0">
                      <a:pos x="624" y="96"/>
                    </a:cxn>
                    <a:cxn ang="0">
                      <a:pos x="672" y="0"/>
                    </a:cxn>
                    <a:cxn ang="0">
                      <a:pos x="720" y="96"/>
                    </a:cxn>
                    <a:cxn ang="0">
                      <a:pos x="720" y="48"/>
                    </a:cxn>
                    <a:cxn ang="0">
                      <a:pos x="768" y="96"/>
                    </a:cxn>
                    <a:cxn ang="0">
                      <a:pos x="864" y="48"/>
                    </a:cxn>
                    <a:cxn ang="0">
                      <a:pos x="864" y="96"/>
                    </a:cxn>
                    <a:cxn ang="0">
                      <a:pos x="912" y="48"/>
                    </a:cxn>
                    <a:cxn ang="0">
                      <a:pos x="912" y="96"/>
                    </a:cxn>
                    <a:cxn ang="0">
                      <a:pos x="960" y="48"/>
                    </a:cxn>
                    <a:cxn ang="0">
                      <a:pos x="1008" y="96"/>
                    </a:cxn>
                    <a:cxn ang="0">
                      <a:pos x="1056" y="48"/>
                    </a:cxn>
                    <a:cxn ang="0">
                      <a:pos x="1056" y="96"/>
                    </a:cxn>
                  </a:cxnLst>
                  <a:rect l="0" t="0" r="r" b="b"/>
                  <a:pathLst>
                    <a:path w="1056" h="96">
                      <a:moveTo>
                        <a:pt x="0" y="96"/>
                      </a:moveTo>
                      <a:lnTo>
                        <a:pt x="48" y="48"/>
                      </a:lnTo>
                      <a:lnTo>
                        <a:pt x="48" y="96"/>
                      </a:lnTo>
                      <a:lnTo>
                        <a:pt x="96" y="48"/>
                      </a:lnTo>
                      <a:lnTo>
                        <a:pt x="144" y="96"/>
                      </a:lnTo>
                      <a:lnTo>
                        <a:pt x="192" y="48"/>
                      </a:lnTo>
                      <a:lnTo>
                        <a:pt x="240" y="96"/>
                      </a:lnTo>
                      <a:lnTo>
                        <a:pt x="240" y="48"/>
                      </a:lnTo>
                      <a:lnTo>
                        <a:pt x="288" y="96"/>
                      </a:lnTo>
                      <a:lnTo>
                        <a:pt x="336" y="48"/>
                      </a:lnTo>
                      <a:lnTo>
                        <a:pt x="384" y="96"/>
                      </a:lnTo>
                      <a:lnTo>
                        <a:pt x="384" y="48"/>
                      </a:lnTo>
                      <a:lnTo>
                        <a:pt x="432" y="96"/>
                      </a:lnTo>
                      <a:lnTo>
                        <a:pt x="480" y="48"/>
                      </a:lnTo>
                      <a:lnTo>
                        <a:pt x="480" y="96"/>
                      </a:lnTo>
                      <a:lnTo>
                        <a:pt x="528" y="48"/>
                      </a:lnTo>
                      <a:lnTo>
                        <a:pt x="528" y="96"/>
                      </a:lnTo>
                      <a:lnTo>
                        <a:pt x="576" y="48"/>
                      </a:lnTo>
                      <a:lnTo>
                        <a:pt x="624" y="96"/>
                      </a:lnTo>
                      <a:lnTo>
                        <a:pt x="672" y="0"/>
                      </a:lnTo>
                      <a:lnTo>
                        <a:pt x="720" y="96"/>
                      </a:lnTo>
                      <a:lnTo>
                        <a:pt x="720" y="48"/>
                      </a:lnTo>
                      <a:lnTo>
                        <a:pt x="768" y="96"/>
                      </a:lnTo>
                      <a:lnTo>
                        <a:pt x="864" y="48"/>
                      </a:lnTo>
                      <a:lnTo>
                        <a:pt x="864" y="96"/>
                      </a:lnTo>
                      <a:lnTo>
                        <a:pt x="912" y="48"/>
                      </a:lnTo>
                      <a:lnTo>
                        <a:pt x="912" y="96"/>
                      </a:lnTo>
                      <a:lnTo>
                        <a:pt x="960" y="48"/>
                      </a:lnTo>
                      <a:lnTo>
                        <a:pt x="1008" y="96"/>
                      </a:lnTo>
                      <a:lnTo>
                        <a:pt x="1056" y="48"/>
                      </a:lnTo>
                      <a:lnTo>
                        <a:pt x="1056" y="96"/>
                      </a:lnTo>
                    </a:path>
                  </a:pathLst>
                </a:custGeom>
                <a:solidFill>
                  <a:schemeClr val="tx1"/>
                </a:solidFill>
                <a:ln w="9525">
                  <a:solidFill>
                    <a:schemeClr val="accent2"/>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89106" name="Rectangle 18"/>
                <p:cNvSpPr>
                  <a:spLocks noChangeArrowheads="1"/>
                </p:cNvSpPr>
                <p:nvPr/>
              </p:nvSpPr>
              <p:spPr bwMode="auto">
                <a:xfrm>
                  <a:off x="293" y="3120"/>
                  <a:ext cx="1483" cy="48"/>
                </a:xfrm>
                <a:prstGeom prst="rect">
                  <a:avLst/>
                </a:prstGeom>
                <a:grpFill/>
                <a:ln w="9525">
                  <a:solidFill>
                    <a:schemeClr val="accent2"/>
                  </a:solidFill>
                  <a:miter lim="800000"/>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grpSp>
      </p:grpSp>
    </p:spTree>
    <p:extLst>
      <p:ext uri="{BB962C8B-B14F-4D97-AF65-F5344CB8AC3E}">
        <p14:creationId xmlns:p14="http://schemas.microsoft.com/office/powerpoint/2010/main" val="247354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9090"/>
                                        </p:tgtEl>
                                        <p:attrNameLst>
                                          <p:attrName>style.visibility</p:attrName>
                                        </p:attrNameLst>
                                      </p:cBhvr>
                                      <p:to>
                                        <p:strVal val="visible"/>
                                      </p:to>
                                    </p:set>
                                    <p:anim calcmode="lin" valueType="num">
                                      <p:cBhvr>
                                        <p:cTn id="7" dur="1000" fill="hold"/>
                                        <p:tgtEl>
                                          <p:spTgt spid="89090"/>
                                        </p:tgtEl>
                                        <p:attrNameLst>
                                          <p:attrName>ppt_w</p:attrName>
                                        </p:attrNameLst>
                                      </p:cBhvr>
                                      <p:tavLst>
                                        <p:tav tm="0">
                                          <p:val>
                                            <p:fltVal val="0"/>
                                          </p:val>
                                        </p:tav>
                                        <p:tav tm="100000">
                                          <p:val>
                                            <p:strVal val="#ppt_w"/>
                                          </p:val>
                                        </p:tav>
                                      </p:tavLst>
                                    </p:anim>
                                    <p:anim calcmode="lin" valueType="num">
                                      <p:cBhvr>
                                        <p:cTn id="8" dur="1000" fill="hold"/>
                                        <p:tgtEl>
                                          <p:spTgt spid="89090"/>
                                        </p:tgtEl>
                                        <p:attrNameLst>
                                          <p:attrName>ppt_h</p:attrName>
                                        </p:attrNameLst>
                                      </p:cBhvr>
                                      <p:tavLst>
                                        <p:tav tm="0">
                                          <p:val>
                                            <p:fltVal val="0"/>
                                          </p:val>
                                        </p:tav>
                                        <p:tav tm="100000">
                                          <p:val>
                                            <p:strVal val="#ppt_h"/>
                                          </p:val>
                                        </p:tav>
                                      </p:tavLst>
                                    </p:anim>
                                    <p:anim calcmode="lin" valueType="num">
                                      <p:cBhvr>
                                        <p:cTn id="9" dur="1000" fill="hold"/>
                                        <p:tgtEl>
                                          <p:spTgt spid="89090"/>
                                        </p:tgtEl>
                                        <p:attrNameLst>
                                          <p:attrName>style.rotation</p:attrName>
                                        </p:attrNameLst>
                                      </p:cBhvr>
                                      <p:tavLst>
                                        <p:tav tm="0">
                                          <p:val>
                                            <p:fltVal val="90"/>
                                          </p:val>
                                        </p:tav>
                                        <p:tav tm="100000">
                                          <p:val>
                                            <p:fltVal val="0"/>
                                          </p:val>
                                        </p:tav>
                                      </p:tavLst>
                                    </p:anim>
                                    <p:animEffect transition="in" filter="fade">
                                      <p:cBhvr>
                                        <p:cTn id="10" dur="1000"/>
                                        <p:tgtEl>
                                          <p:spTgt spid="8909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6388"/>
                                        </p:tgtEl>
                                        <p:attrNameLst>
                                          <p:attrName>style.visibility</p:attrName>
                                        </p:attrNameLst>
                                      </p:cBhvr>
                                      <p:to>
                                        <p:strVal val="visible"/>
                                      </p:to>
                                    </p:set>
                                    <p:anim calcmode="lin" valueType="num">
                                      <p:cBhvr>
                                        <p:cTn id="15" dur="1000" fill="hold"/>
                                        <p:tgtEl>
                                          <p:spTgt spid="16388"/>
                                        </p:tgtEl>
                                        <p:attrNameLst>
                                          <p:attrName>ppt_w</p:attrName>
                                        </p:attrNameLst>
                                      </p:cBhvr>
                                      <p:tavLst>
                                        <p:tav tm="0">
                                          <p:val>
                                            <p:fltVal val="0"/>
                                          </p:val>
                                        </p:tav>
                                        <p:tav tm="100000">
                                          <p:val>
                                            <p:strVal val="#ppt_w"/>
                                          </p:val>
                                        </p:tav>
                                      </p:tavLst>
                                    </p:anim>
                                    <p:anim calcmode="lin" valueType="num">
                                      <p:cBhvr>
                                        <p:cTn id="16" dur="1000" fill="hold"/>
                                        <p:tgtEl>
                                          <p:spTgt spid="16388"/>
                                        </p:tgtEl>
                                        <p:attrNameLst>
                                          <p:attrName>ppt_h</p:attrName>
                                        </p:attrNameLst>
                                      </p:cBhvr>
                                      <p:tavLst>
                                        <p:tav tm="0">
                                          <p:val>
                                            <p:fltVal val="0"/>
                                          </p:val>
                                        </p:tav>
                                        <p:tav tm="100000">
                                          <p:val>
                                            <p:strVal val="#ppt_h"/>
                                          </p:val>
                                        </p:tav>
                                      </p:tavLst>
                                    </p:anim>
                                    <p:anim calcmode="lin" valueType="num">
                                      <p:cBhvr>
                                        <p:cTn id="17" dur="1000" fill="hold"/>
                                        <p:tgtEl>
                                          <p:spTgt spid="16388"/>
                                        </p:tgtEl>
                                        <p:attrNameLst>
                                          <p:attrName>style.rotation</p:attrName>
                                        </p:attrNameLst>
                                      </p:cBhvr>
                                      <p:tavLst>
                                        <p:tav tm="0">
                                          <p:val>
                                            <p:fltVal val="90"/>
                                          </p:val>
                                        </p:tav>
                                        <p:tav tm="100000">
                                          <p:val>
                                            <p:fltVal val="0"/>
                                          </p:val>
                                        </p:tav>
                                      </p:tavLst>
                                    </p:anim>
                                    <p:animEffect transition="in" filter="fade">
                                      <p:cBhvr>
                                        <p:cTn id="18" dur="10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003547F4-0B47-43DB-8876-B6612472CC45}" type="slidenum">
              <a:rPr lang="en-US"/>
              <a:pPr>
                <a:defRPr/>
              </a:pPr>
              <a:t>40</a:t>
            </a:fld>
            <a:endParaRPr lang="en-US"/>
          </a:p>
        </p:txBody>
      </p:sp>
      <p:sp>
        <p:nvSpPr>
          <p:cNvPr id="509954" name="Rectangle 2"/>
          <p:cNvSpPr>
            <a:spLocks noGrp="1" noChangeArrowheads="1"/>
          </p:cNvSpPr>
          <p:nvPr>
            <p:ph type="title"/>
          </p:nvPr>
        </p:nvSpPr>
        <p:spPr>
          <a:xfrm>
            <a:off x="228600" y="188913"/>
            <a:ext cx="8915400"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sz="3600" b="1" i="1" dirty="0">
                <a:solidFill>
                  <a:schemeClr val="bg1">
                    <a:lumMod val="40000"/>
                    <a:lumOff val="60000"/>
                  </a:schemeClr>
                </a:solidFill>
                <a:effectLst>
                  <a:outerShdw blurRad="38100" dist="38100" dir="2700000" algn="tl">
                    <a:srgbClr val="000000"/>
                  </a:outerShdw>
                </a:effectLst>
                <a:latin typeface="Arial" charset="0"/>
              </a:rPr>
              <a:t>Modulación OFDM</a:t>
            </a:r>
            <a:br>
              <a:rPr lang="es-ES_tradnl" sz="3600" b="1" i="1" dirty="0">
                <a:solidFill>
                  <a:schemeClr val="bg1">
                    <a:lumMod val="40000"/>
                    <a:lumOff val="60000"/>
                  </a:schemeClr>
                </a:solidFill>
                <a:effectLst>
                  <a:outerShdw blurRad="38100" dist="38100" dir="2700000" algn="tl">
                    <a:srgbClr val="000000"/>
                  </a:outerShdw>
                </a:effectLst>
                <a:latin typeface="Arial" charset="0"/>
              </a:rPr>
            </a:br>
            <a:r>
              <a:rPr lang="es-ES_tradnl" sz="3600" b="1" i="1" dirty="0">
                <a:solidFill>
                  <a:schemeClr val="bg1">
                    <a:lumMod val="40000"/>
                    <a:lumOff val="60000"/>
                  </a:schemeClr>
                </a:solidFill>
                <a:effectLst>
                  <a:outerShdw blurRad="38100" dist="38100" dir="2700000" algn="tl">
                    <a:srgbClr val="000000"/>
                  </a:outerShdw>
                </a:effectLst>
                <a:latin typeface="Arial" charset="0"/>
              </a:rPr>
              <a:t>Modulación Ortogonal de Frecuencia</a:t>
            </a:r>
          </a:p>
        </p:txBody>
      </p:sp>
      <p:pic>
        <p:nvPicPr>
          <p:cNvPr id="3" name="Imagen 2"/>
          <p:cNvPicPr>
            <a:picLocks noChangeAspect="1"/>
          </p:cNvPicPr>
          <p:nvPr/>
        </p:nvPicPr>
        <p:blipFill>
          <a:blip r:embed="rId3"/>
          <a:stretch>
            <a:fillRect/>
          </a:stretch>
        </p:blipFill>
        <p:spPr>
          <a:xfrm>
            <a:off x="539552" y="1628800"/>
            <a:ext cx="8136904" cy="4619600"/>
          </a:xfrm>
          <a:prstGeom prst="rect">
            <a:avLst/>
          </a:prstGeom>
          <a:solidFill>
            <a:srgbClr val="DDDDDD"/>
          </a:solidFill>
          <a:ln w="57150" cmpd="thinThick" algn="ctr">
            <a:solidFill>
              <a:schemeClr val="bg1">
                <a:lumMod val="60000"/>
                <a:lumOff val="40000"/>
              </a:schemeClr>
            </a:solidFill>
            <a:miter lim="800000"/>
            <a:headEnd/>
            <a:tailEnd/>
          </a:ln>
        </p:spPr>
      </p:pic>
    </p:spTree>
    <p:extLst>
      <p:ext uri="{BB962C8B-B14F-4D97-AF65-F5344CB8AC3E}">
        <p14:creationId xmlns:p14="http://schemas.microsoft.com/office/powerpoint/2010/main" val="415142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09954"/>
                                        </p:tgtEl>
                                        <p:attrNameLst>
                                          <p:attrName>style.visibility</p:attrName>
                                        </p:attrNameLst>
                                      </p:cBhvr>
                                      <p:to>
                                        <p:strVal val="visible"/>
                                      </p:to>
                                    </p:set>
                                    <p:anim calcmode="lin" valueType="num">
                                      <p:cBhvr>
                                        <p:cTn id="7" dur="1000" fill="hold"/>
                                        <p:tgtEl>
                                          <p:spTgt spid="509954"/>
                                        </p:tgtEl>
                                        <p:attrNameLst>
                                          <p:attrName>ppt_w</p:attrName>
                                        </p:attrNameLst>
                                      </p:cBhvr>
                                      <p:tavLst>
                                        <p:tav tm="0">
                                          <p:val>
                                            <p:fltVal val="0"/>
                                          </p:val>
                                        </p:tav>
                                        <p:tav tm="100000">
                                          <p:val>
                                            <p:strVal val="#ppt_w"/>
                                          </p:val>
                                        </p:tav>
                                      </p:tavLst>
                                    </p:anim>
                                    <p:anim calcmode="lin" valueType="num">
                                      <p:cBhvr>
                                        <p:cTn id="8" dur="1000" fill="hold"/>
                                        <p:tgtEl>
                                          <p:spTgt spid="509954"/>
                                        </p:tgtEl>
                                        <p:attrNameLst>
                                          <p:attrName>ppt_h</p:attrName>
                                        </p:attrNameLst>
                                      </p:cBhvr>
                                      <p:tavLst>
                                        <p:tav tm="0">
                                          <p:val>
                                            <p:fltVal val="0"/>
                                          </p:val>
                                        </p:tav>
                                        <p:tav tm="100000">
                                          <p:val>
                                            <p:strVal val="#ppt_h"/>
                                          </p:val>
                                        </p:tav>
                                      </p:tavLst>
                                    </p:anim>
                                    <p:anim calcmode="lin" valueType="num">
                                      <p:cBhvr>
                                        <p:cTn id="9" dur="1000" fill="hold"/>
                                        <p:tgtEl>
                                          <p:spTgt spid="509954"/>
                                        </p:tgtEl>
                                        <p:attrNameLst>
                                          <p:attrName>style.rotation</p:attrName>
                                        </p:attrNameLst>
                                      </p:cBhvr>
                                      <p:tavLst>
                                        <p:tav tm="0">
                                          <p:val>
                                            <p:fltVal val="90"/>
                                          </p:val>
                                        </p:tav>
                                        <p:tav tm="100000">
                                          <p:val>
                                            <p:fltVal val="0"/>
                                          </p:val>
                                        </p:tav>
                                      </p:tavLst>
                                    </p:anim>
                                    <p:animEffect transition="in" filter="fade">
                                      <p:cBhvr>
                                        <p:cTn id="10" dur="1000"/>
                                        <p:tgtEl>
                                          <p:spTgt spid="50995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style.rotation</p:attrName>
                                        </p:attrNameLst>
                                      </p:cBhvr>
                                      <p:tavLst>
                                        <p:tav tm="0">
                                          <p:val>
                                            <p:fltVal val="90"/>
                                          </p:val>
                                        </p:tav>
                                        <p:tav tm="100000">
                                          <p:val>
                                            <p:fltVal val="0"/>
                                          </p:val>
                                        </p:tav>
                                      </p:tavLst>
                                    </p:anim>
                                    <p:animEffect transition="in" filter="fade">
                                      <p:cBhvr>
                                        <p:cTn id="1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4031" y="35074"/>
            <a:ext cx="7772400" cy="131058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 sz="3600" b="1" i="1" dirty="0">
                <a:solidFill>
                  <a:schemeClr val="bg1">
                    <a:lumMod val="40000"/>
                    <a:lumOff val="60000"/>
                  </a:schemeClr>
                </a:solidFill>
                <a:effectLst>
                  <a:outerShdw blurRad="38100" dist="38100" dir="2700000" algn="tl">
                    <a:srgbClr val="000000"/>
                  </a:outerShdw>
                </a:effectLst>
                <a:latin typeface="Arial" charset="0"/>
              </a:rPr>
              <a:t>Modos de Transmisión</a:t>
            </a:r>
            <a:br>
              <a:rPr lang="es-ES" sz="3600" b="1" i="1" dirty="0">
                <a:solidFill>
                  <a:schemeClr val="bg1">
                    <a:lumMod val="40000"/>
                    <a:lumOff val="60000"/>
                  </a:schemeClr>
                </a:solidFill>
                <a:effectLst>
                  <a:outerShdw blurRad="38100" dist="38100" dir="2700000" algn="tl">
                    <a:srgbClr val="000000"/>
                  </a:outerShdw>
                </a:effectLst>
                <a:latin typeface="Arial" charset="0"/>
              </a:rPr>
            </a:br>
            <a:r>
              <a:rPr lang="es-ES" sz="3600" b="1" i="1" dirty="0">
                <a:solidFill>
                  <a:schemeClr val="bg1">
                    <a:lumMod val="40000"/>
                    <a:lumOff val="60000"/>
                  </a:schemeClr>
                </a:solidFill>
                <a:effectLst>
                  <a:outerShdw blurRad="38100" dist="38100" dir="2700000" algn="tl">
                    <a:srgbClr val="000000"/>
                  </a:outerShdw>
                </a:effectLst>
                <a:latin typeface="Arial" charset="0"/>
              </a:rPr>
              <a:t>Binaria Sincrónica o Rítmica</a:t>
            </a:r>
          </a:p>
        </p:txBody>
      </p:sp>
      <p:sp>
        <p:nvSpPr>
          <p:cNvPr id="3" name="Marcador de contenido 2"/>
          <p:cNvSpPr>
            <a:spLocks noGrp="1"/>
          </p:cNvSpPr>
          <p:nvPr>
            <p:ph idx="1"/>
          </p:nvPr>
        </p:nvSpPr>
        <p:spPr>
          <a:xfrm>
            <a:off x="179512" y="1374254"/>
            <a:ext cx="8952656" cy="3680048"/>
          </a:xfrm>
          <a:solidFill>
            <a:srgbClr val="DDDDDD"/>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r>
              <a:rPr lang="es-ES" sz="2800" b="1" i="1" dirty="0">
                <a:solidFill>
                  <a:schemeClr val="accent2">
                    <a:lumMod val="75000"/>
                    <a:lumOff val="25000"/>
                  </a:schemeClr>
                </a:solidFill>
                <a:effectLst>
                  <a:outerShdw blurRad="38100" dist="38100" dir="2700000" algn="tl">
                    <a:srgbClr val="FFFFFF"/>
                  </a:outerShdw>
                </a:effectLst>
                <a:latin typeface="Arial" charset="0"/>
              </a:rPr>
              <a:t>Técnica que consiste en el enviar una trama de datos (conjunto de caracteres). </a:t>
            </a:r>
          </a:p>
          <a:p>
            <a:r>
              <a:rPr lang="es-ES" sz="2800" b="1" i="1" dirty="0">
                <a:solidFill>
                  <a:schemeClr val="accent2">
                    <a:lumMod val="75000"/>
                    <a:lumOff val="25000"/>
                  </a:schemeClr>
                </a:solidFill>
                <a:effectLst>
                  <a:outerShdw blurRad="38100" dist="38100" dir="2700000" algn="tl">
                    <a:srgbClr val="FFFFFF"/>
                  </a:outerShdw>
                </a:effectLst>
                <a:latin typeface="Arial" charset="0"/>
              </a:rPr>
              <a:t>Configura un bloque de información comenzando con un conjunto de bits de sincronismo (SYN) y terminando con otro conjunto de bits de final de bloque (ETB). </a:t>
            </a:r>
          </a:p>
          <a:p>
            <a:r>
              <a:rPr lang="es-ES" sz="2800" b="1" i="1" dirty="0">
                <a:solidFill>
                  <a:schemeClr val="accent2">
                    <a:lumMod val="75000"/>
                    <a:lumOff val="25000"/>
                  </a:schemeClr>
                </a:solidFill>
                <a:effectLst>
                  <a:outerShdw blurRad="38100" dist="38100" dir="2700000" algn="tl">
                    <a:srgbClr val="FFFFFF"/>
                  </a:outerShdw>
                </a:effectLst>
                <a:latin typeface="Arial" charset="0"/>
              </a:rPr>
              <a:t>Si se invierte del sentido de transmisión debe resincronicarse.</a:t>
            </a:r>
          </a:p>
        </p:txBody>
      </p:sp>
      <p:pic>
        <p:nvPicPr>
          <p:cNvPr id="4" name="Imagen 3"/>
          <p:cNvPicPr>
            <a:picLocks noChangeAspect="1"/>
          </p:cNvPicPr>
          <p:nvPr/>
        </p:nvPicPr>
        <p:blipFill>
          <a:blip r:embed="rId3"/>
          <a:stretch>
            <a:fillRect/>
          </a:stretch>
        </p:blipFill>
        <p:spPr>
          <a:xfrm>
            <a:off x="714375" y="5082902"/>
            <a:ext cx="7715250" cy="1775098"/>
          </a:xfrm>
          <a:prstGeom prst="rect">
            <a:avLst/>
          </a:prstGeom>
        </p:spPr>
      </p:pic>
    </p:spTree>
    <p:extLst>
      <p:ext uri="{BB962C8B-B14F-4D97-AF65-F5344CB8AC3E}">
        <p14:creationId xmlns:p14="http://schemas.microsoft.com/office/powerpoint/2010/main" val="116565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 calcmode="lin" valueType="num">
                                      <p:cBhvr>
                                        <p:cTn id="15" dur="1000" fill="hold"/>
                                        <p:tgtEl>
                                          <p:spTgt spid="3">
                                            <p:bg/>
                                          </p:spTgt>
                                        </p:tgtEl>
                                        <p:attrNameLst>
                                          <p:attrName>ppt_w</p:attrName>
                                        </p:attrNameLst>
                                      </p:cBhvr>
                                      <p:tavLst>
                                        <p:tav tm="0">
                                          <p:val>
                                            <p:fltVal val="0"/>
                                          </p:val>
                                        </p:tav>
                                        <p:tav tm="100000">
                                          <p:val>
                                            <p:strVal val="#ppt_w"/>
                                          </p:val>
                                        </p:tav>
                                      </p:tavLst>
                                    </p:anim>
                                    <p:anim calcmode="lin" valueType="num">
                                      <p:cBhvr>
                                        <p:cTn id="16" dur="1000" fill="hold"/>
                                        <p:tgtEl>
                                          <p:spTgt spid="3">
                                            <p:bg/>
                                          </p:spTgt>
                                        </p:tgtEl>
                                        <p:attrNameLst>
                                          <p:attrName>ppt_h</p:attrName>
                                        </p:attrNameLst>
                                      </p:cBhvr>
                                      <p:tavLst>
                                        <p:tav tm="0">
                                          <p:val>
                                            <p:fltVal val="0"/>
                                          </p:val>
                                        </p:tav>
                                        <p:tav tm="100000">
                                          <p:val>
                                            <p:strVal val="#ppt_h"/>
                                          </p:val>
                                        </p:tav>
                                      </p:tavLst>
                                    </p:anim>
                                    <p:anim calcmode="lin" valueType="num">
                                      <p:cBhvr>
                                        <p:cTn id="17" dur="1000" fill="hold"/>
                                        <p:tgtEl>
                                          <p:spTgt spid="3">
                                            <p:bg/>
                                          </p:spTgt>
                                        </p:tgtEl>
                                        <p:attrNameLst>
                                          <p:attrName>style.rotation</p:attrName>
                                        </p:attrNameLst>
                                      </p:cBhvr>
                                      <p:tavLst>
                                        <p:tav tm="0">
                                          <p:val>
                                            <p:fltVal val="90"/>
                                          </p:val>
                                        </p:tav>
                                        <p:tav tm="100000">
                                          <p:val>
                                            <p:fltVal val="0"/>
                                          </p:val>
                                        </p:tav>
                                      </p:tavLst>
                                    </p:anim>
                                    <p:animEffect transition="in" filter="fade">
                                      <p:cBhvr>
                                        <p:cTn id="18" dur="1000"/>
                                        <p:tgtEl>
                                          <p:spTgt spid="3">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p:cTn id="2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 calcmode="lin" valueType="num">
                                      <p:cBhvr>
                                        <p:cTn id="3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p:cTn id="47" dur="1000" fill="hold"/>
                                        <p:tgtEl>
                                          <p:spTgt spid="4"/>
                                        </p:tgtEl>
                                        <p:attrNameLst>
                                          <p:attrName>ppt_w</p:attrName>
                                        </p:attrNameLst>
                                      </p:cBhvr>
                                      <p:tavLst>
                                        <p:tav tm="0">
                                          <p:val>
                                            <p:fltVal val="0"/>
                                          </p:val>
                                        </p:tav>
                                        <p:tav tm="100000">
                                          <p:val>
                                            <p:strVal val="#ppt_w"/>
                                          </p:val>
                                        </p:tav>
                                      </p:tavLst>
                                    </p:anim>
                                    <p:anim calcmode="lin" valueType="num">
                                      <p:cBhvr>
                                        <p:cTn id="48" dur="1000" fill="hold"/>
                                        <p:tgtEl>
                                          <p:spTgt spid="4"/>
                                        </p:tgtEl>
                                        <p:attrNameLst>
                                          <p:attrName>ppt_h</p:attrName>
                                        </p:attrNameLst>
                                      </p:cBhvr>
                                      <p:tavLst>
                                        <p:tav tm="0">
                                          <p:val>
                                            <p:fltVal val="0"/>
                                          </p:val>
                                        </p:tav>
                                        <p:tav tm="100000">
                                          <p:val>
                                            <p:strVal val="#ppt_h"/>
                                          </p:val>
                                        </p:tav>
                                      </p:tavLst>
                                    </p:anim>
                                    <p:anim calcmode="lin" valueType="num">
                                      <p:cBhvr>
                                        <p:cTn id="49" dur="1000" fill="hold"/>
                                        <p:tgtEl>
                                          <p:spTgt spid="4"/>
                                        </p:tgtEl>
                                        <p:attrNameLst>
                                          <p:attrName>style.rotation</p:attrName>
                                        </p:attrNameLst>
                                      </p:cBhvr>
                                      <p:tavLst>
                                        <p:tav tm="0">
                                          <p:val>
                                            <p:fltVal val="90"/>
                                          </p:val>
                                        </p:tav>
                                        <p:tav tm="100000">
                                          <p:val>
                                            <p:fltVal val="0"/>
                                          </p:val>
                                        </p:tav>
                                      </p:tavLst>
                                    </p:anim>
                                    <p:animEffect transition="in" filter="fade">
                                      <p:cBhvr>
                                        <p:cTn id="5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60673" y="32048"/>
            <a:ext cx="7772400" cy="131058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 sz="3600" b="1" i="1" dirty="0">
                <a:solidFill>
                  <a:schemeClr val="bg1">
                    <a:lumMod val="40000"/>
                    <a:lumOff val="60000"/>
                  </a:schemeClr>
                </a:solidFill>
                <a:effectLst>
                  <a:outerShdw blurRad="38100" dist="38100" dir="2700000" algn="tl">
                    <a:srgbClr val="000000"/>
                  </a:outerShdw>
                </a:effectLst>
                <a:latin typeface="Arial" charset="0"/>
              </a:rPr>
              <a:t>Modos de Transmisión</a:t>
            </a:r>
            <a:br>
              <a:rPr lang="es-ES" sz="3600" b="1" i="1" dirty="0">
                <a:solidFill>
                  <a:schemeClr val="bg1">
                    <a:lumMod val="40000"/>
                    <a:lumOff val="60000"/>
                  </a:schemeClr>
                </a:solidFill>
                <a:effectLst>
                  <a:outerShdw blurRad="38100" dist="38100" dir="2700000" algn="tl">
                    <a:srgbClr val="000000"/>
                  </a:outerShdw>
                </a:effectLst>
                <a:latin typeface="Arial" charset="0"/>
              </a:rPr>
            </a:br>
            <a:r>
              <a:rPr lang="es-ES" sz="3600" b="1" i="1" dirty="0">
                <a:solidFill>
                  <a:schemeClr val="bg1">
                    <a:lumMod val="40000"/>
                    <a:lumOff val="60000"/>
                  </a:schemeClr>
                </a:solidFill>
                <a:effectLst>
                  <a:outerShdw blurRad="38100" dist="38100" dir="2700000" algn="tl">
                    <a:srgbClr val="000000"/>
                  </a:outerShdw>
                </a:effectLst>
                <a:latin typeface="Arial" charset="0"/>
              </a:rPr>
              <a:t>Binaria Asincrónica o Arrítmica</a:t>
            </a:r>
          </a:p>
        </p:txBody>
      </p:sp>
      <p:sp>
        <p:nvSpPr>
          <p:cNvPr id="3" name="Marcador de contenido 2"/>
          <p:cNvSpPr>
            <a:spLocks noGrp="1"/>
          </p:cNvSpPr>
          <p:nvPr>
            <p:ph idx="1"/>
          </p:nvPr>
        </p:nvSpPr>
        <p:spPr>
          <a:xfrm>
            <a:off x="190389" y="1458091"/>
            <a:ext cx="8712968" cy="4114800"/>
          </a:xfrm>
          <a:solidFill>
            <a:srgbClr val="DDDDDD"/>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r>
              <a:rPr lang="es-ES" sz="2800" b="1" i="1" dirty="0">
                <a:solidFill>
                  <a:schemeClr val="accent2">
                    <a:lumMod val="75000"/>
                    <a:lumOff val="25000"/>
                  </a:schemeClr>
                </a:solidFill>
                <a:effectLst>
                  <a:outerShdw blurRad="38100" dist="38100" dir="2700000" algn="tl">
                    <a:srgbClr val="FFFFFF"/>
                  </a:outerShdw>
                </a:effectLst>
                <a:latin typeface="Arial" charset="0"/>
              </a:rPr>
              <a:t>Tiene lugar cuando el proceso de sincronización entre emisor y receptor se realiza en cada palabra de código transmitido.</a:t>
            </a:r>
          </a:p>
          <a:p>
            <a:r>
              <a:rPr lang="es-ES" sz="2800" b="1" i="1" dirty="0">
                <a:solidFill>
                  <a:schemeClr val="accent2">
                    <a:lumMod val="75000"/>
                    <a:lumOff val="25000"/>
                  </a:schemeClr>
                </a:solidFill>
                <a:effectLst>
                  <a:outerShdw blurRad="38100" dist="38100" dir="2700000" algn="tl">
                    <a:srgbClr val="FFFFFF"/>
                  </a:outerShdw>
                </a:effectLst>
                <a:latin typeface="Arial" charset="0"/>
              </a:rPr>
              <a:t>La sincronización se lleva a cabo a través de unos bits especiales que definen el entorno de cada código.</a:t>
            </a:r>
            <a:r>
              <a:rPr lang="es-ES" sz="2800" kern="1200" dirty="0">
                <a:latin typeface="Times New Roman" pitchFamily="18" charset="0"/>
              </a:rPr>
              <a:t> </a:t>
            </a:r>
          </a:p>
          <a:p>
            <a:r>
              <a:rPr lang="es-ES" sz="2800" b="1" i="1" dirty="0">
                <a:solidFill>
                  <a:schemeClr val="accent2">
                    <a:lumMod val="75000"/>
                    <a:lumOff val="25000"/>
                  </a:schemeClr>
                </a:solidFill>
                <a:effectLst>
                  <a:outerShdw blurRad="38100" dist="38100" dir="2700000" algn="tl">
                    <a:srgbClr val="FFFFFF"/>
                  </a:outerShdw>
                </a:effectLst>
                <a:latin typeface="Arial" charset="0"/>
              </a:rPr>
              <a:t>No hay ninguna relación temporal entre la estación que transmite y la que recibe.</a:t>
            </a:r>
          </a:p>
          <a:p>
            <a:endParaRPr lang="es-ES" sz="2800" b="1" i="1" dirty="0">
              <a:solidFill>
                <a:schemeClr val="accent2">
                  <a:lumMod val="75000"/>
                  <a:lumOff val="25000"/>
                </a:schemeClr>
              </a:solidFill>
              <a:effectLst>
                <a:outerShdw blurRad="38100" dist="38100" dir="2700000" algn="tl">
                  <a:srgbClr val="FFFFFF"/>
                </a:outerShdw>
              </a:effectLst>
              <a:latin typeface="Arial" charset="0"/>
            </a:endParaRPr>
          </a:p>
        </p:txBody>
      </p:sp>
      <p:pic>
        <p:nvPicPr>
          <p:cNvPr id="4" name="Imagen 3"/>
          <p:cNvPicPr>
            <a:picLocks noChangeAspect="1"/>
          </p:cNvPicPr>
          <p:nvPr/>
        </p:nvPicPr>
        <p:blipFill>
          <a:blip r:embed="rId3"/>
          <a:stretch>
            <a:fillRect/>
          </a:stretch>
        </p:blipFill>
        <p:spPr>
          <a:xfrm>
            <a:off x="2267744" y="4509120"/>
            <a:ext cx="4270226" cy="2127542"/>
          </a:xfrm>
          <a:prstGeom prst="rect">
            <a:avLst/>
          </a:prstGeom>
          <a:ln w="76200">
            <a:solidFill>
              <a:schemeClr val="bg1">
                <a:lumMod val="60000"/>
                <a:lumOff val="40000"/>
              </a:schemeClr>
            </a:solidFill>
          </a:ln>
        </p:spPr>
      </p:pic>
    </p:spTree>
    <p:extLst>
      <p:ext uri="{BB962C8B-B14F-4D97-AF65-F5344CB8AC3E}">
        <p14:creationId xmlns:p14="http://schemas.microsoft.com/office/powerpoint/2010/main" val="86868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 calcmode="lin" valueType="num">
                                      <p:cBhvr>
                                        <p:cTn id="15" dur="1000" fill="hold"/>
                                        <p:tgtEl>
                                          <p:spTgt spid="3">
                                            <p:bg/>
                                          </p:spTgt>
                                        </p:tgtEl>
                                        <p:attrNameLst>
                                          <p:attrName>ppt_w</p:attrName>
                                        </p:attrNameLst>
                                      </p:cBhvr>
                                      <p:tavLst>
                                        <p:tav tm="0">
                                          <p:val>
                                            <p:fltVal val="0"/>
                                          </p:val>
                                        </p:tav>
                                        <p:tav tm="100000">
                                          <p:val>
                                            <p:strVal val="#ppt_w"/>
                                          </p:val>
                                        </p:tav>
                                      </p:tavLst>
                                    </p:anim>
                                    <p:anim calcmode="lin" valueType="num">
                                      <p:cBhvr>
                                        <p:cTn id="16" dur="1000" fill="hold"/>
                                        <p:tgtEl>
                                          <p:spTgt spid="3">
                                            <p:bg/>
                                          </p:spTgt>
                                        </p:tgtEl>
                                        <p:attrNameLst>
                                          <p:attrName>ppt_h</p:attrName>
                                        </p:attrNameLst>
                                      </p:cBhvr>
                                      <p:tavLst>
                                        <p:tav tm="0">
                                          <p:val>
                                            <p:fltVal val="0"/>
                                          </p:val>
                                        </p:tav>
                                        <p:tav tm="100000">
                                          <p:val>
                                            <p:strVal val="#ppt_h"/>
                                          </p:val>
                                        </p:tav>
                                      </p:tavLst>
                                    </p:anim>
                                    <p:anim calcmode="lin" valueType="num">
                                      <p:cBhvr>
                                        <p:cTn id="17" dur="1000" fill="hold"/>
                                        <p:tgtEl>
                                          <p:spTgt spid="3">
                                            <p:bg/>
                                          </p:spTgt>
                                        </p:tgtEl>
                                        <p:attrNameLst>
                                          <p:attrName>style.rotation</p:attrName>
                                        </p:attrNameLst>
                                      </p:cBhvr>
                                      <p:tavLst>
                                        <p:tav tm="0">
                                          <p:val>
                                            <p:fltVal val="90"/>
                                          </p:val>
                                        </p:tav>
                                        <p:tav tm="100000">
                                          <p:val>
                                            <p:fltVal val="0"/>
                                          </p:val>
                                        </p:tav>
                                      </p:tavLst>
                                    </p:anim>
                                    <p:animEffect transition="in" filter="fade">
                                      <p:cBhvr>
                                        <p:cTn id="18" dur="1000"/>
                                        <p:tgtEl>
                                          <p:spTgt spid="3">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p:cTn id="2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 calcmode="lin" valueType="num">
                                      <p:cBhvr>
                                        <p:cTn id="3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p:cTn id="47" dur="1000" fill="hold"/>
                                        <p:tgtEl>
                                          <p:spTgt spid="4"/>
                                        </p:tgtEl>
                                        <p:attrNameLst>
                                          <p:attrName>ppt_w</p:attrName>
                                        </p:attrNameLst>
                                      </p:cBhvr>
                                      <p:tavLst>
                                        <p:tav tm="0">
                                          <p:val>
                                            <p:fltVal val="0"/>
                                          </p:val>
                                        </p:tav>
                                        <p:tav tm="100000">
                                          <p:val>
                                            <p:strVal val="#ppt_w"/>
                                          </p:val>
                                        </p:tav>
                                      </p:tavLst>
                                    </p:anim>
                                    <p:anim calcmode="lin" valueType="num">
                                      <p:cBhvr>
                                        <p:cTn id="48" dur="1000" fill="hold"/>
                                        <p:tgtEl>
                                          <p:spTgt spid="4"/>
                                        </p:tgtEl>
                                        <p:attrNameLst>
                                          <p:attrName>ppt_h</p:attrName>
                                        </p:attrNameLst>
                                      </p:cBhvr>
                                      <p:tavLst>
                                        <p:tav tm="0">
                                          <p:val>
                                            <p:fltVal val="0"/>
                                          </p:val>
                                        </p:tav>
                                        <p:tav tm="100000">
                                          <p:val>
                                            <p:strVal val="#ppt_h"/>
                                          </p:val>
                                        </p:tav>
                                      </p:tavLst>
                                    </p:anim>
                                    <p:anim calcmode="lin" valueType="num">
                                      <p:cBhvr>
                                        <p:cTn id="49" dur="1000" fill="hold"/>
                                        <p:tgtEl>
                                          <p:spTgt spid="4"/>
                                        </p:tgtEl>
                                        <p:attrNameLst>
                                          <p:attrName>style.rotation</p:attrName>
                                        </p:attrNameLst>
                                      </p:cBhvr>
                                      <p:tavLst>
                                        <p:tav tm="0">
                                          <p:val>
                                            <p:fltVal val="90"/>
                                          </p:val>
                                        </p:tav>
                                        <p:tav tm="100000">
                                          <p:val>
                                            <p:fltVal val="0"/>
                                          </p:val>
                                        </p:tav>
                                      </p:tavLst>
                                    </p:anim>
                                    <p:animEffect transition="in" filter="fade">
                                      <p:cBhvr>
                                        <p:cTn id="5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número de diapositiva"/>
          <p:cNvSpPr>
            <a:spLocks noGrp="1"/>
          </p:cNvSpPr>
          <p:nvPr>
            <p:ph type="sldNum" sz="quarter" idx="12"/>
          </p:nvPr>
        </p:nvSpPr>
        <p:spPr/>
        <p:txBody>
          <a:bodyPr/>
          <a:lstStyle/>
          <a:p>
            <a:pPr>
              <a:defRPr/>
            </a:pPr>
            <a:fld id="{90E9789A-E94E-4D9E-983A-84B21490A0F8}" type="slidenum">
              <a:rPr lang="en-US"/>
              <a:pPr>
                <a:defRPr/>
              </a:pPr>
              <a:t>43</a:t>
            </a:fld>
            <a:endParaRPr lang="en-US"/>
          </a:p>
        </p:txBody>
      </p:sp>
      <p:sp>
        <p:nvSpPr>
          <p:cNvPr id="139266" name="Rectangle 2"/>
          <p:cNvSpPr>
            <a:spLocks noGrp="1" noChangeArrowheads="1"/>
          </p:cNvSpPr>
          <p:nvPr>
            <p:ph type="title"/>
          </p:nvPr>
        </p:nvSpPr>
        <p:spPr>
          <a:xfrm>
            <a:off x="317989" y="304800"/>
            <a:ext cx="8421565"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sz="3600" b="1" i="1" dirty="0">
                <a:solidFill>
                  <a:schemeClr val="bg1">
                    <a:lumMod val="40000"/>
                    <a:lumOff val="60000"/>
                  </a:schemeClr>
                </a:solidFill>
                <a:effectLst>
                  <a:outerShdw blurRad="38100" dist="38100" dir="2700000" algn="tl">
                    <a:srgbClr val="000000"/>
                  </a:outerShdw>
                </a:effectLst>
                <a:latin typeface="Arial" charset="0"/>
              </a:rPr>
              <a:t>Norma RS-232</a:t>
            </a:r>
            <a:br>
              <a:rPr lang="es-ES_tradnl" sz="3600" b="1" i="1" dirty="0">
                <a:solidFill>
                  <a:schemeClr val="bg1">
                    <a:lumMod val="40000"/>
                    <a:lumOff val="60000"/>
                  </a:schemeClr>
                </a:solidFill>
                <a:effectLst>
                  <a:outerShdw blurRad="38100" dist="38100" dir="2700000" algn="tl">
                    <a:srgbClr val="000000"/>
                  </a:outerShdw>
                </a:effectLst>
                <a:latin typeface="Arial" charset="0"/>
              </a:rPr>
            </a:br>
            <a:r>
              <a:rPr lang="es-ES_tradnl" sz="3600" b="1" i="1" dirty="0">
                <a:solidFill>
                  <a:schemeClr val="bg1">
                    <a:lumMod val="40000"/>
                    <a:lumOff val="60000"/>
                  </a:schemeClr>
                </a:solidFill>
                <a:effectLst>
                  <a:outerShdw blurRad="38100" dist="38100" dir="2700000" algn="tl">
                    <a:srgbClr val="000000"/>
                  </a:outerShdw>
                </a:effectLst>
                <a:latin typeface="Arial" charset="0"/>
              </a:rPr>
              <a:t>Comunicaciones Asincrónicas</a:t>
            </a:r>
          </a:p>
        </p:txBody>
      </p:sp>
      <p:pic>
        <p:nvPicPr>
          <p:cNvPr id="51204" name="Picture 3" descr="f3_2"/>
          <p:cNvPicPr>
            <a:picLocks noChangeAspect="1" noChangeArrowheads="1"/>
          </p:cNvPicPr>
          <p:nvPr/>
        </p:nvPicPr>
        <p:blipFill>
          <a:blip r:embed="rId3" cstate="print">
            <a:lum bright="-20000" contrast="60000"/>
          </a:blip>
          <a:srcRect/>
          <a:stretch>
            <a:fillRect/>
          </a:stretch>
        </p:blipFill>
        <p:spPr bwMode="auto">
          <a:xfrm>
            <a:off x="855005" y="1700808"/>
            <a:ext cx="7604683" cy="3979570"/>
          </a:xfrm>
          <a:prstGeom prst="rect">
            <a:avLst/>
          </a:prstGeom>
          <a:noFill/>
          <a:ln w="76200">
            <a:solidFill>
              <a:schemeClr val="bg1">
                <a:lumMod val="60000"/>
                <a:lumOff val="40000"/>
              </a:schemeClr>
            </a:solidFill>
            <a:miter lim="800000"/>
            <a:headEnd/>
            <a:tailEnd/>
          </a:ln>
        </p:spPr>
      </p:pic>
      <p:pic>
        <p:nvPicPr>
          <p:cNvPr id="2" name="Imagen 1"/>
          <p:cNvPicPr>
            <a:picLocks noChangeAspect="1"/>
          </p:cNvPicPr>
          <p:nvPr/>
        </p:nvPicPr>
        <p:blipFill>
          <a:blip r:embed="rId4"/>
          <a:stretch>
            <a:fillRect/>
          </a:stretch>
        </p:blipFill>
        <p:spPr>
          <a:xfrm>
            <a:off x="3142871" y="4686300"/>
            <a:ext cx="3028950" cy="2019300"/>
          </a:xfrm>
          <a:prstGeom prst="rect">
            <a:avLst/>
          </a:prstGeom>
          <a:ln w="76200">
            <a:solidFill>
              <a:schemeClr val="bg1">
                <a:lumMod val="60000"/>
                <a:lumOff val="40000"/>
              </a:schemeClr>
            </a:solidFill>
          </a:ln>
        </p:spPr>
      </p:pic>
    </p:spTree>
    <p:extLst>
      <p:ext uri="{BB962C8B-B14F-4D97-AF65-F5344CB8AC3E}">
        <p14:creationId xmlns:p14="http://schemas.microsoft.com/office/powerpoint/2010/main" val="412993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9266"/>
                                        </p:tgtEl>
                                        <p:attrNameLst>
                                          <p:attrName>style.visibility</p:attrName>
                                        </p:attrNameLst>
                                      </p:cBhvr>
                                      <p:to>
                                        <p:strVal val="visible"/>
                                      </p:to>
                                    </p:set>
                                    <p:animEffect transition="in" filter="fade">
                                      <p:cBhvr>
                                        <p:cTn id="7" dur="1000"/>
                                        <p:tgtEl>
                                          <p:spTgt spid="139266"/>
                                        </p:tgtEl>
                                      </p:cBhvr>
                                    </p:animEffect>
                                    <p:anim calcmode="lin" valueType="num">
                                      <p:cBhvr>
                                        <p:cTn id="8" dur="1000" fill="hold"/>
                                        <p:tgtEl>
                                          <p:spTgt spid="139266"/>
                                        </p:tgtEl>
                                        <p:attrNameLst>
                                          <p:attrName>ppt_x</p:attrName>
                                        </p:attrNameLst>
                                      </p:cBhvr>
                                      <p:tavLst>
                                        <p:tav tm="0">
                                          <p:val>
                                            <p:strVal val="#ppt_x"/>
                                          </p:val>
                                        </p:tav>
                                        <p:tav tm="100000">
                                          <p:val>
                                            <p:strVal val="#ppt_x"/>
                                          </p:val>
                                        </p:tav>
                                      </p:tavLst>
                                    </p:anim>
                                    <p:anim calcmode="lin" valueType="num">
                                      <p:cBhvr>
                                        <p:cTn id="9" dur="1000" fill="hold"/>
                                        <p:tgtEl>
                                          <p:spTgt spid="13926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51204"/>
                                        </p:tgtEl>
                                        <p:attrNameLst>
                                          <p:attrName>style.visibility</p:attrName>
                                        </p:attrNameLst>
                                      </p:cBhvr>
                                      <p:to>
                                        <p:strVal val="visible"/>
                                      </p:to>
                                    </p:set>
                                    <p:anim calcmode="lin" valueType="num">
                                      <p:cBhvr>
                                        <p:cTn id="14" dur="1000" fill="hold"/>
                                        <p:tgtEl>
                                          <p:spTgt spid="51204"/>
                                        </p:tgtEl>
                                        <p:attrNameLst>
                                          <p:attrName>ppt_w</p:attrName>
                                        </p:attrNameLst>
                                      </p:cBhvr>
                                      <p:tavLst>
                                        <p:tav tm="0">
                                          <p:val>
                                            <p:fltVal val="0"/>
                                          </p:val>
                                        </p:tav>
                                        <p:tav tm="100000">
                                          <p:val>
                                            <p:strVal val="#ppt_w"/>
                                          </p:val>
                                        </p:tav>
                                      </p:tavLst>
                                    </p:anim>
                                    <p:anim calcmode="lin" valueType="num">
                                      <p:cBhvr>
                                        <p:cTn id="15" dur="1000" fill="hold"/>
                                        <p:tgtEl>
                                          <p:spTgt spid="51204"/>
                                        </p:tgtEl>
                                        <p:attrNameLst>
                                          <p:attrName>ppt_h</p:attrName>
                                        </p:attrNameLst>
                                      </p:cBhvr>
                                      <p:tavLst>
                                        <p:tav tm="0">
                                          <p:val>
                                            <p:fltVal val="0"/>
                                          </p:val>
                                        </p:tav>
                                        <p:tav tm="100000">
                                          <p:val>
                                            <p:strVal val="#ppt_h"/>
                                          </p:val>
                                        </p:tav>
                                      </p:tavLst>
                                    </p:anim>
                                    <p:anim calcmode="lin" valueType="num">
                                      <p:cBhvr>
                                        <p:cTn id="16" dur="1000" fill="hold"/>
                                        <p:tgtEl>
                                          <p:spTgt spid="51204"/>
                                        </p:tgtEl>
                                        <p:attrNameLst>
                                          <p:attrName>style.rotation</p:attrName>
                                        </p:attrNameLst>
                                      </p:cBhvr>
                                      <p:tavLst>
                                        <p:tav tm="0">
                                          <p:val>
                                            <p:fltVal val="90"/>
                                          </p:val>
                                        </p:tav>
                                        <p:tav tm="100000">
                                          <p:val>
                                            <p:fltVal val="0"/>
                                          </p:val>
                                        </p:tav>
                                      </p:tavLst>
                                    </p:anim>
                                    <p:animEffect transition="in" filter="fade">
                                      <p:cBhvr>
                                        <p:cTn id="17" dur="1000"/>
                                        <p:tgtEl>
                                          <p:spTgt spid="51204"/>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fltVal val="0"/>
                                          </p:val>
                                        </p:tav>
                                        <p:tav tm="100000">
                                          <p:val>
                                            <p:strVal val="#ppt_w"/>
                                          </p:val>
                                        </p:tav>
                                      </p:tavLst>
                                    </p:anim>
                                    <p:anim calcmode="lin" valueType="num">
                                      <p:cBhvr>
                                        <p:cTn id="23" dur="1000" fill="hold"/>
                                        <p:tgtEl>
                                          <p:spTgt spid="2"/>
                                        </p:tgtEl>
                                        <p:attrNameLst>
                                          <p:attrName>ppt_h</p:attrName>
                                        </p:attrNameLst>
                                      </p:cBhvr>
                                      <p:tavLst>
                                        <p:tav tm="0">
                                          <p:val>
                                            <p:fltVal val="0"/>
                                          </p:val>
                                        </p:tav>
                                        <p:tav tm="100000">
                                          <p:val>
                                            <p:strVal val="#ppt_h"/>
                                          </p:val>
                                        </p:tav>
                                      </p:tavLst>
                                    </p:anim>
                                    <p:anim calcmode="lin" valueType="num">
                                      <p:cBhvr>
                                        <p:cTn id="24" dur="1000" fill="hold"/>
                                        <p:tgtEl>
                                          <p:spTgt spid="2"/>
                                        </p:tgtEl>
                                        <p:attrNameLst>
                                          <p:attrName>style.rotation</p:attrName>
                                        </p:attrNameLst>
                                      </p:cBhvr>
                                      <p:tavLst>
                                        <p:tav tm="0">
                                          <p:val>
                                            <p:fltVal val="90"/>
                                          </p:val>
                                        </p:tav>
                                        <p:tav tm="100000">
                                          <p:val>
                                            <p:fltVal val="0"/>
                                          </p:val>
                                        </p:tav>
                                      </p:tavLst>
                                    </p:anim>
                                    <p:animEffect transition="in" filter="fade">
                                      <p:cBhvr>
                                        <p:cTn id="2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85800" y="260648"/>
            <a:ext cx="7772400"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 sz="3600" b="1" i="1" dirty="0">
                <a:solidFill>
                  <a:schemeClr val="bg1">
                    <a:lumMod val="40000"/>
                    <a:lumOff val="60000"/>
                  </a:schemeClr>
                </a:solidFill>
                <a:effectLst>
                  <a:outerShdw blurRad="38100" dist="38100" dir="2700000" algn="tl">
                    <a:srgbClr val="000000"/>
                  </a:outerShdw>
                </a:effectLst>
                <a:latin typeface="Arial" charset="0"/>
              </a:rPr>
              <a:t>Velocidad de Modulación</a:t>
            </a:r>
          </a:p>
        </p:txBody>
      </p:sp>
      <p:sp>
        <p:nvSpPr>
          <p:cNvPr id="4" name="Marcador de contenido 3"/>
          <p:cNvSpPr>
            <a:spLocks noGrp="1"/>
          </p:cNvSpPr>
          <p:nvPr>
            <p:ph idx="1"/>
          </p:nvPr>
        </p:nvSpPr>
        <p:spPr>
          <a:xfrm>
            <a:off x="432656" y="1628800"/>
            <a:ext cx="8278688" cy="4176464"/>
          </a:xfrm>
          <a:solidFill>
            <a:srgbClr val="DDDDDD"/>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r>
              <a:rPr lang="es-ES" sz="2800" b="1" i="1" dirty="0">
                <a:solidFill>
                  <a:schemeClr val="accent2">
                    <a:lumMod val="75000"/>
                    <a:lumOff val="25000"/>
                  </a:schemeClr>
                </a:solidFill>
                <a:effectLst>
                  <a:outerShdw blurRad="38100" dist="38100" dir="2700000" algn="tl">
                    <a:srgbClr val="FFFFFF"/>
                  </a:outerShdw>
                </a:effectLst>
                <a:latin typeface="Arial" charset="0"/>
              </a:rPr>
              <a:t>La velocidad de modulación es el numero máximo de cambios por segundo que le es posible hacer a una señal que transporta datos. </a:t>
            </a:r>
          </a:p>
          <a:p>
            <a:r>
              <a:rPr lang="es-ES" sz="2800" b="1" i="1" dirty="0">
                <a:solidFill>
                  <a:schemeClr val="accent2">
                    <a:lumMod val="75000"/>
                    <a:lumOff val="25000"/>
                  </a:schemeClr>
                </a:solidFill>
                <a:effectLst>
                  <a:outerShdw blurRad="38100" dist="38100" dir="2700000" algn="tl">
                    <a:srgbClr val="FFFFFF"/>
                  </a:outerShdw>
                </a:effectLst>
                <a:latin typeface="Arial" charset="0"/>
              </a:rPr>
              <a:t>Velocidad de Señalización.</a:t>
            </a:r>
          </a:p>
          <a:p>
            <a:r>
              <a:rPr lang="es-ES" sz="2800" b="1" i="1" dirty="0">
                <a:solidFill>
                  <a:schemeClr val="accent2">
                    <a:lumMod val="75000"/>
                    <a:lumOff val="25000"/>
                  </a:schemeClr>
                </a:solidFill>
                <a:effectLst>
                  <a:outerShdw blurRad="38100" dist="38100" dir="2700000" algn="tl">
                    <a:srgbClr val="FFFFFF"/>
                  </a:outerShdw>
                </a:effectLst>
                <a:latin typeface="Arial" charset="0"/>
              </a:rPr>
              <a:t>Numero de veces por segundo que puede cambiar la señalización de la línea.</a:t>
            </a:r>
          </a:p>
          <a:p>
            <a:r>
              <a:rPr lang="es-ES" sz="2800" b="1" i="1" dirty="0">
                <a:solidFill>
                  <a:schemeClr val="accent2">
                    <a:lumMod val="75000"/>
                    <a:lumOff val="25000"/>
                  </a:schemeClr>
                </a:solidFill>
                <a:effectLst>
                  <a:outerShdw blurRad="38100" dist="38100" dir="2700000" algn="tl">
                    <a:srgbClr val="FFFFFF"/>
                  </a:outerShdw>
                </a:effectLst>
                <a:latin typeface="Arial" charset="0"/>
              </a:rPr>
              <a:t>Se mide en baudios. </a:t>
            </a:r>
          </a:p>
        </p:txBody>
      </p:sp>
    </p:spTree>
    <p:extLst>
      <p:ext uri="{BB962C8B-B14F-4D97-AF65-F5344CB8AC3E}">
        <p14:creationId xmlns:p14="http://schemas.microsoft.com/office/powerpoint/2010/main" val="2690472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85800" y="22126"/>
            <a:ext cx="7772400"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 sz="3600" b="1" i="1" dirty="0">
                <a:solidFill>
                  <a:schemeClr val="bg1">
                    <a:lumMod val="40000"/>
                    <a:lumOff val="60000"/>
                  </a:schemeClr>
                </a:solidFill>
                <a:effectLst>
                  <a:outerShdw blurRad="38100" dist="38100" dir="2700000" algn="tl">
                    <a:srgbClr val="000000"/>
                  </a:outerShdw>
                </a:effectLst>
                <a:latin typeface="Arial" charset="0"/>
              </a:rPr>
              <a:t>Velocidad de Transmisión Serie</a:t>
            </a:r>
          </a:p>
        </p:txBody>
      </p:sp>
      <p:sp>
        <p:nvSpPr>
          <p:cNvPr id="4" name="Marcador de contenido 3"/>
          <p:cNvSpPr>
            <a:spLocks noGrp="1"/>
          </p:cNvSpPr>
          <p:nvPr>
            <p:ph idx="1"/>
          </p:nvPr>
        </p:nvSpPr>
        <p:spPr>
          <a:xfrm>
            <a:off x="179512" y="1412776"/>
            <a:ext cx="8784976" cy="4320480"/>
          </a:xfrm>
          <a:solidFill>
            <a:srgbClr val="DDDDDD"/>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r>
              <a:rPr lang="es-ES" sz="2400" b="1" i="1" dirty="0">
                <a:solidFill>
                  <a:schemeClr val="accent6">
                    <a:lumMod val="90000"/>
                    <a:lumOff val="10000"/>
                  </a:schemeClr>
                </a:solidFill>
                <a:effectLst>
                  <a:outerShdw blurRad="38100" dist="38100" dir="2700000" algn="tl">
                    <a:srgbClr val="FFFFFF"/>
                  </a:outerShdw>
                </a:effectLst>
                <a:latin typeface="Arial" charset="0"/>
              </a:rPr>
              <a:t>Velocidad de Transmisión de Datos. </a:t>
            </a:r>
          </a:p>
          <a:p>
            <a:r>
              <a:rPr lang="es-ES" sz="2400" b="1" i="1" dirty="0">
                <a:solidFill>
                  <a:schemeClr val="accent2">
                    <a:lumMod val="75000"/>
                    <a:lumOff val="25000"/>
                  </a:schemeClr>
                </a:solidFill>
                <a:effectLst>
                  <a:outerShdw blurRad="38100" dist="38100" dir="2700000" algn="tl">
                    <a:srgbClr val="FFFFFF"/>
                  </a:outerShdw>
                </a:effectLst>
                <a:latin typeface="Arial" charset="0"/>
              </a:rPr>
              <a:t>Numero de elementos binarios que pueden transmitirse por un determinado circuito de datos en un segundo.</a:t>
            </a:r>
          </a:p>
          <a:p>
            <a:r>
              <a:rPr lang="es-ES" sz="2400" b="1" i="1" dirty="0">
                <a:solidFill>
                  <a:schemeClr val="accent6">
                    <a:lumMod val="90000"/>
                    <a:lumOff val="10000"/>
                  </a:schemeClr>
                </a:solidFill>
                <a:effectLst>
                  <a:outerShdw blurRad="38100" dist="38100" dir="2700000" algn="tl">
                    <a:srgbClr val="FFFFFF"/>
                  </a:outerShdw>
                </a:effectLst>
                <a:latin typeface="Arial" charset="0"/>
              </a:rPr>
              <a:t>Mide el tiempo que tarda un host  o un servidor en poner en la línea de transmisión el paquete de datos a enviar. </a:t>
            </a:r>
          </a:p>
          <a:p>
            <a:r>
              <a:rPr lang="es-ES" sz="2400" b="1" i="1" dirty="0">
                <a:solidFill>
                  <a:schemeClr val="accent2">
                    <a:lumMod val="75000"/>
                    <a:lumOff val="25000"/>
                  </a:schemeClr>
                </a:solidFill>
                <a:effectLst>
                  <a:outerShdw blurRad="38100" dist="38100" dir="2700000" algn="tl">
                    <a:srgbClr val="FFFFFF"/>
                  </a:outerShdw>
                </a:effectLst>
                <a:latin typeface="Arial" charset="0"/>
              </a:rPr>
              <a:t>Se mide en BPS (Bit por Segundo). </a:t>
            </a:r>
          </a:p>
          <a:p>
            <a:r>
              <a:rPr lang="es-ES" sz="2400" b="1" i="1" dirty="0">
                <a:solidFill>
                  <a:schemeClr val="accent6">
                    <a:lumMod val="90000"/>
                    <a:lumOff val="10000"/>
                  </a:schemeClr>
                </a:solidFill>
                <a:effectLst>
                  <a:outerShdw blurRad="38100" dist="38100" dir="2700000" algn="tl">
                    <a:srgbClr val="FFFFFF"/>
                  </a:outerShdw>
                </a:effectLst>
                <a:latin typeface="Arial" charset="0"/>
              </a:rPr>
              <a:t>Cuando el tipo de Modulación es tal que, cada estado significativo en línea se hace corresponder a un BIT de información </a:t>
            </a:r>
            <a:r>
              <a:rPr lang="es-ES" sz="2400" b="1" i="1" dirty="0">
                <a:solidFill>
                  <a:schemeClr val="accent6">
                    <a:lumMod val="90000"/>
                    <a:lumOff val="10000"/>
                  </a:schemeClr>
                </a:solidFill>
                <a:effectLst>
                  <a:outerShdw blurRad="38100" dist="38100" dir="2700000" algn="tl">
                    <a:srgbClr val="FFFFFF"/>
                  </a:outerShdw>
                </a:effectLst>
                <a:latin typeface="Arial" charset="0"/>
                <a:sym typeface="Wingdings 3" panose="05040102010807070707" pitchFamily="18" charset="2"/>
              </a:rPr>
              <a:t> </a:t>
            </a:r>
            <a:r>
              <a:rPr lang="es-ES" sz="2400" b="1" i="1" dirty="0">
                <a:solidFill>
                  <a:schemeClr val="accent6">
                    <a:lumMod val="90000"/>
                    <a:lumOff val="10000"/>
                  </a:schemeClr>
                </a:solidFill>
                <a:effectLst>
                  <a:outerShdw blurRad="38100" dist="38100" dir="2700000" algn="tl">
                    <a:srgbClr val="FFFFFF"/>
                  </a:outerShdw>
                </a:effectLst>
                <a:latin typeface="Arial" charset="0"/>
              </a:rPr>
              <a:t>EL NUMERO DE  BPS CORRESPONDE CON EL NUMERO DE BAUDIOS.</a:t>
            </a:r>
          </a:p>
        </p:txBody>
      </p:sp>
    </p:spTree>
    <p:extLst>
      <p:ext uri="{BB962C8B-B14F-4D97-AF65-F5344CB8AC3E}">
        <p14:creationId xmlns:p14="http://schemas.microsoft.com/office/powerpoint/2010/main" val="296713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 calcmode="lin" valueType="num">
                                      <p:cBhvr>
                                        <p:cTn id="15" dur="1000" fill="hold"/>
                                        <p:tgtEl>
                                          <p:spTgt spid="4">
                                            <p:bg/>
                                          </p:spTgt>
                                        </p:tgtEl>
                                        <p:attrNameLst>
                                          <p:attrName>ppt_w</p:attrName>
                                        </p:attrNameLst>
                                      </p:cBhvr>
                                      <p:tavLst>
                                        <p:tav tm="0">
                                          <p:val>
                                            <p:fltVal val="0"/>
                                          </p:val>
                                        </p:tav>
                                        <p:tav tm="100000">
                                          <p:val>
                                            <p:strVal val="#ppt_w"/>
                                          </p:val>
                                        </p:tav>
                                      </p:tavLst>
                                    </p:anim>
                                    <p:anim calcmode="lin" valueType="num">
                                      <p:cBhvr>
                                        <p:cTn id="16" dur="1000" fill="hold"/>
                                        <p:tgtEl>
                                          <p:spTgt spid="4">
                                            <p:bg/>
                                          </p:spTgt>
                                        </p:tgtEl>
                                        <p:attrNameLst>
                                          <p:attrName>ppt_h</p:attrName>
                                        </p:attrNameLst>
                                      </p:cBhvr>
                                      <p:tavLst>
                                        <p:tav tm="0">
                                          <p:val>
                                            <p:fltVal val="0"/>
                                          </p:val>
                                        </p:tav>
                                        <p:tav tm="100000">
                                          <p:val>
                                            <p:strVal val="#ppt_h"/>
                                          </p:val>
                                        </p:tav>
                                      </p:tavLst>
                                    </p:anim>
                                    <p:anim calcmode="lin" valueType="num">
                                      <p:cBhvr>
                                        <p:cTn id="17" dur="1000" fill="hold"/>
                                        <p:tgtEl>
                                          <p:spTgt spid="4">
                                            <p:bg/>
                                          </p:spTgt>
                                        </p:tgtEl>
                                        <p:attrNameLst>
                                          <p:attrName>style.rotation</p:attrName>
                                        </p:attrNameLst>
                                      </p:cBhvr>
                                      <p:tavLst>
                                        <p:tav tm="0">
                                          <p:val>
                                            <p:fltVal val="90"/>
                                          </p:val>
                                        </p:tav>
                                        <p:tav tm="100000">
                                          <p:val>
                                            <p:fltVal val="0"/>
                                          </p:val>
                                        </p:tav>
                                      </p:tavLst>
                                    </p:anim>
                                    <p:animEffect transition="in" filter="fade">
                                      <p:cBhvr>
                                        <p:cTn id="18" dur="1000"/>
                                        <p:tgtEl>
                                          <p:spTgt spid="4">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p:cTn id="23"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 calcmode="lin" valueType="num">
                                      <p:cBhvr>
                                        <p:cTn id="31"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4">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anim calcmode="lin" valueType="num">
                                      <p:cBhvr>
                                        <p:cTn id="39"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4">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 calcmode="lin" valueType="num">
                                      <p:cBhvr>
                                        <p:cTn id="47"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4">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4">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4">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4">
                                            <p:txEl>
                                              <p:pRg st="4" end="4"/>
                                            </p:txEl>
                                          </p:spTgt>
                                        </p:tgtEl>
                                        <p:attrNameLst>
                                          <p:attrName>style.visibility</p:attrName>
                                        </p:attrNameLst>
                                      </p:cBhvr>
                                      <p:to>
                                        <p:strVal val="visible"/>
                                      </p:to>
                                    </p:set>
                                    <p:anim calcmode="lin" valueType="num">
                                      <p:cBhvr>
                                        <p:cTn id="55" dur="1000" fill="hold"/>
                                        <p:tgtEl>
                                          <p:spTgt spid="4">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4">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4">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5 Marcador de número de diapositiva"/>
          <p:cNvSpPr>
            <a:spLocks noGrp="1"/>
          </p:cNvSpPr>
          <p:nvPr>
            <p:ph type="sldNum" sz="quarter" idx="12"/>
          </p:nvPr>
        </p:nvSpPr>
        <p:spPr/>
        <p:txBody>
          <a:bodyPr/>
          <a:lstStyle/>
          <a:p>
            <a:pPr>
              <a:defRPr/>
            </a:pPr>
            <a:fld id="{4CF8DF38-1E55-4BC4-862E-B3E53C5E5B8A}" type="slidenum">
              <a:rPr lang="en-US"/>
              <a:pPr>
                <a:defRPr/>
              </a:pPr>
              <a:t>46</a:t>
            </a:fld>
            <a:endParaRPr lang="en-US"/>
          </a:p>
        </p:txBody>
      </p:sp>
      <p:sp>
        <p:nvSpPr>
          <p:cNvPr id="437250" name="Rectangle 2"/>
          <p:cNvSpPr>
            <a:spLocks noGrp="1" noChangeArrowheads="1"/>
          </p:cNvSpPr>
          <p:nvPr>
            <p:ph type="title"/>
          </p:nvPr>
        </p:nvSpPr>
        <p:spPr>
          <a:xfrm>
            <a:off x="585182" y="275711"/>
            <a:ext cx="8379305" cy="12192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sz="2800" b="1" i="1" dirty="0">
                <a:solidFill>
                  <a:schemeClr val="bg1">
                    <a:lumMod val="40000"/>
                    <a:lumOff val="60000"/>
                  </a:schemeClr>
                </a:solidFill>
                <a:effectLst>
                  <a:outerShdw blurRad="38100" dist="38100" dir="2700000" algn="tl">
                    <a:srgbClr val="000000"/>
                  </a:outerShdw>
                </a:effectLst>
                <a:latin typeface="Arial" charset="0"/>
              </a:rPr>
              <a:t>Relación </a:t>
            </a:r>
            <a:br>
              <a:rPr lang="es-ES_tradnl" sz="2800" b="1" i="1" dirty="0">
                <a:solidFill>
                  <a:schemeClr val="bg1">
                    <a:lumMod val="40000"/>
                    <a:lumOff val="60000"/>
                  </a:schemeClr>
                </a:solidFill>
                <a:effectLst>
                  <a:outerShdw blurRad="38100" dist="38100" dir="2700000" algn="tl">
                    <a:srgbClr val="000000"/>
                  </a:outerShdw>
                </a:effectLst>
                <a:latin typeface="Arial" charset="0"/>
              </a:rPr>
            </a:br>
            <a:r>
              <a:rPr lang="es-ES_tradnl" sz="2800" b="1" i="1" dirty="0">
                <a:solidFill>
                  <a:schemeClr val="bg1">
                    <a:lumMod val="40000"/>
                    <a:lumOff val="60000"/>
                  </a:schemeClr>
                </a:solidFill>
                <a:effectLst>
                  <a:outerShdw blurRad="38100" dist="38100" dir="2700000" algn="tl">
                    <a:srgbClr val="000000"/>
                  </a:outerShdw>
                </a:effectLst>
                <a:latin typeface="Arial" charset="0"/>
              </a:rPr>
              <a:t>Velocidad de Modulación/Transmisión Serie</a:t>
            </a:r>
            <a:endParaRPr lang="es-ES" sz="2800" b="1" i="1" dirty="0">
              <a:solidFill>
                <a:schemeClr val="bg1">
                  <a:lumMod val="40000"/>
                  <a:lumOff val="60000"/>
                </a:schemeClr>
              </a:solidFill>
              <a:effectLst>
                <a:outerShdw blurRad="38100" dist="38100" dir="2700000" algn="tl">
                  <a:srgbClr val="000000"/>
                </a:outerShdw>
              </a:effectLst>
              <a:latin typeface="Arial" charset="0"/>
            </a:endParaRPr>
          </a:p>
        </p:txBody>
      </p:sp>
      <p:sp>
        <p:nvSpPr>
          <p:cNvPr id="52228" name="Rectangle 3"/>
          <p:cNvSpPr>
            <a:spLocks noGrp="1" noChangeArrowheads="1"/>
          </p:cNvSpPr>
          <p:nvPr>
            <p:ph type="body" idx="1"/>
          </p:nvPr>
        </p:nvSpPr>
        <p:spPr>
          <a:xfrm>
            <a:off x="323528" y="4405195"/>
            <a:ext cx="8640959" cy="1838672"/>
          </a:xfrm>
          <a:solidFill>
            <a:schemeClr val="hlink"/>
          </a:solidFill>
          <a:ln w="76200"/>
        </p:spPr>
        <p:txBody>
          <a:bodyPr/>
          <a:lstStyle/>
          <a:p>
            <a:r>
              <a:rPr lang="es-AR" dirty="0">
                <a:latin typeface="Arial" charset="0"/>
              </a:rPr>
              <a:t>D : Velocidad de Modulación    </a:t>
            </a:r>
            <a:r>
              <a:rPr lang="es-AR" dirty="0">
                <a:latin typeface="Arial" charset="0"/>
                <a:sym typeface="Wingdings 3" pitchFamily="18" charset="2"/>
              </a:rPr>
              <a:t></a:t>
            </a:r>
            <a:r>
              <a:rPr lang="es-AR" dirty="0">
                <a:latin typeface="Arial" charset="0"/>
              </a:rPr>
              <a:t> Baudios</a:t>
            </a:r>
          </a:p>
          <a:p>
            <a:r>
              <a:rPr lang="es-AR" dirty="0">
                <a:latin typeface="Arial" charset="0"/>
              </a:rPr>
              <a:t>R : Velocidad de </a:t>
            </a:r>
            <a:r>
              <a:rPr lang="es-AR" dirty="0" err="1">
                <a:latin typeface="Arial" charset="0"/>
              </a:rPr>
              <a:t>Trans</a:t>
            </a:r>
            <a:r>
              <a:rPr lang="es-AR" dirty="0">
                <a:latin typeface="Arial" charset="0"/>
              </a:rPr>
              <a:t>. Serie  </a:t>
            </a:r>
            <a:r>
              <a:rPr lang="es-AR" dirty="0">
                <a:latin typeface="Arial" charset="0"/>
                <a:sym typeface="Wingdings 3" pitchFamily="18" charset="2"/>
              </a:rPr>
              <a:t>  BPS</a:t>
            </a:r>
          </a:p>
          <a:p>
            <a:r>
              <a:rPr lang="es-AR" dirty="0">
                <a:latin typeface="Arial" charset="0"/>
                <a:sym typeface="Wingdings 3" pitchFamily="18" charset="2"/>
              </a:rPr>
              <a:t>B : Numero de Bits P/c Elemento de Señal</a:t>
            </a:r>
            <a:endParaRPr lang="es-AR" dirty="0">
              <a:latin typeface="Arial" charset="0"/>
            </a:endParaRPr>
          </a:p>
          <a:p>
            <a:endParaRPr lang="es-ES" dirty="0"/>
          </a:p>
        </p:txBody>
      </p:sp>
      <p:grpSp>
        <p:nvGrpSpPr>
          <p:cNvPr id="2" name="Grupo 1"/>
          <p:cNvGrpSpPr/>
          <p:nvPr/>
        </p:nvGrpSpPr>
        <p:grpSpPr>
          <a:xfrm>
            <a:off x="2639813" y="1862655"/>
            <a:ext cx="4095751" cy="2195394"/>
            <a:chOff x="2321169" y="1676401"/>
            <a:chExt cx="4095751" cy="2195394"/>
          </a:xfrm>
        </p:grpSpPr>
        <p:sp>
          <p:nvSpPr>
            <p:cNvPr id="437252" name="Text Box 4"/>
            <p:cNvSpPr txBox="1">
              <a:spLocks noChangeArrowheads="1"/>
            </p:cNvSpPr>
            <p:nvPr/>
          </p:nvSpPr>
          <p:spPr bwMode="auto">
            <a:xfrm>
              <a:off x="4642338" y="1676401"/>
              <a:ext cx="1617785" cy="1107996"/>
            </a:xfrm>
            <a:prstGeom prst="rect">
              <a:avLst/>
            </a:prstGeom>
            <a:noFill/>
            <a:ln w="57150" cmpd="thickThin">
              <a:noFill/>
              <a:miter lim="800000"/>
              <a:headEnd/>
              <a:tailEnd/>
            </a:ln>
            <a:effectLst/>
          </p:spPr>
          <p:txBody>
            <a:bodyPr>
              <a:spAutoFit/>
            </a:bodyPr>
            <a:lstStyle/>
            <a:p>
              <a:pPr>
                <a:spcBef>
                  <a:spcPct val="50000"/>
                </a:spcBef>
                <a:buFontTx/>
                <a:buNone/>
                <a:defRPr/>
              </a:pPr>
              <a:r>
                <a:rPr lang="es-AR" sz="6600" b="1" i="1" dirty="0">
                  <a:latin typeface="Arial" panose="020B0604020202020204" pitchFamily="34" charset="0"/>
                  <a:cs typeface="Arial" panose="020B0604020202020204" pitchFamily="34" charset="0"/>
                </a:rPr>
                <a:t> R        </a:t>
              </a:r>
              <a:endParaRPr lang="es-ES" sz="6600" b="1" i="1" dirty="0">
                <a:latin typeface="Arial" panose="020B0604020202020204" pitchFamily="34" charset="0"/>
                <a:cs typeface="Arial" panose="020B0604020202020204" pitchFamily="34" charset="0"/>
              </a:endParaRPr>
            </a:p>
          </p:txBody>
        </p:sp>
        <p:sp>
          <p:nvSpPr>
            <p:cNvPr id="437253" name="Text Box 5"/>
            <p:cNvSpPr txBox="1">
              <a:spLocks noChangeArrowheads="1"/>
            </p:cNvSpPr>
            <p:nvPr/>
          </p:nvSpPr>
          <p:spPr bwMode="auto">
            <a:xfrm>
              <a:off x="4888522" y="2763799"/>
              <a:ext cx="1125415" cy="1107996"/>
            </a:xfrm>
            <a:prstGeom prst="rect">
              <a:avLst/>
            </a:prstGeom>
            <a:noFill/>
            <a:ln w="57150" cmpd="thickThin">
              <a:noFill/>
              <a:miter lim="800000"/>
              <a:headEnd/>
              <a:tailEnd/>
            </a:ln>
            <a:effectLst/>
          </p:spPr>
          <p:txBody>
            <a:bodyPr>
              <a:spAutoFit/>
            </a:bodyPr>
            <a:lstStyle/>
            <a:p>
              <a:pPr>
                <a:spcBef>
                  <a:spcPct val="50000"/>
                </a:spcBef>
                <a:buFontTx/>
                <a:buNone/>
                <a:defRPr/>
              </a:pPr>
              <a:r>
                <a:rPr lang="es-AR" sz="6600" b="1" i="1" dirty="0">
                  <a:latin typeface="Arial" panose="020B0604020202020204" pitchFamily="34" charset="0"/>
                  <a:cs typeface="Arial" panose="020B0604020202020204" pitchFamily="34" charset="0"/>
                </a:rPr>
                <a:t>B       </a:t>
              </a:r>
              <a:endParaRPr lang="es-ES" sz="6600" b="1" i="1" dirty="0">
                <a:latin typeface="Arial" panose="020B0604020202020204" pitchFamily="34" charset="0"/>
                <a:cs typeface="Arial" panose="020B0604020202020204" pitchFamily="34" charset="0"/>
              </a:endParaRPr>
            </a:p>
          </p:txBody>
        </p:sp>
        <p:sp>
          <p:nvSpPr>
            <p:cNvPr id="437254" name="Text Box 6"/>
            <p:cNvSpPr txBox="1">
              <a:spLocks noChangeArrowheads="1"/>
            </p:cNvSpPr>
            <p:nvPr/>
          </p:nvSpPr>
          <p:spPr bwMode="auto">
            <a:xfrm>
              <a:off x="2321169" y="2209801"/>
              <a:ext cx="2250831" cy="1107996"/>
            </a:xfrm>
            <a:prstGeom prst="rect">
              <a:avLst/>
            </a:prstGeom>
            <a:noFill/>
            <a:ln w="57150" cmpd="thickThin">
              <a:noFill/>
              <a:miter lim="800000"/>
              <a:headEnd/>
              <a:tailEnd/>
            </a:ln>
            <a:effectLst/>
          </p:spPr>
          <p:txBody>
            <a:bodyPr>
              <a:spAutoFit/>
            </a:bodyPr>
            <a:lstStyle/>
            <a:p>
              <a:pPr>
                <a:spcBef>
                  <a:spcPct val="50000"/>
                </a:spcBef>
                <a:buFontTx/>
                <a:buNone/>
                <a:defRPr/>
              </a:pPr>
              <a:r>
                <a:rPr lang="es-AR" sz="6600" b="1" i="1" dirty="0">
                  <a:latin typeface="Arial" panose="020B0604020202020204" pitchFamily="34" charset="0"/>
                  <a:cs typeface="Arial" panose="020B0604020202020204" pitchFamily="34" charset="0"/>
                </a:rPr>
                <a:t>D  =          </a:t>
              </a:r>
              <a:endParaRPr lang="es-ES" sz="6600" b="1" i="1" dirty="0">
                <a:latin typeface="Arial" panose="020B0604020202020204" pitchFamily="34" charset="0"/>
                <a:cs typeface="Arial" panose="020B0604020202020204" pitchFamily="34" charset="0"/>
              </a:endParaRPr>
            </a:p>
          </p:txBody>
        </p:sp>
        <p:sp>
          <p:nvSpPr>
            <p:cNvPr id="437255" name="Line 7"/>
            <p:cNvSpPr>
              <a:spLocks noChangeShapeType="1"/>
            </p:cNvSpPr>
            <p:nvPr/>
          </p:nvSpPr>
          <p:spPr bwMode="auto">
            <a:xfrm flipV="1">
              <a:off x="4306766" y="2763799"/>
              <a:ext cx="2110154" cy="0"/>
            </a:xfrm>
            <a:prstGeom prst="line">
              <a:avLst/>
            </a:prstGeom>
            <a:noFill/>
            <a:ln w="76200">
              <a:solidFill>
                <a:schemeClr val="tx1"/>
              </a:solidFill>
              <a:round/>
              <a:headEnd/>
              <a:tailEnd/>
            </a:ln>
            <a:effectLst/>
          </p:spPr>
          <p:txBody>
            <a:bodyPr/>
            <a:lstStyle/>
            <a:p>
              <a:pPr>
                <a:defRPr/>
              </a:pPr>
              <a:endParaRPr lang="es-ES" b="1" i="1">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97286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37250"/>
                                        </p:tgtEl>
                                        <p:attrNameLst>
                                          <p:attrName>style.visibility</p:attrName>
                                        </p:attrNameLst>
                                      </p:cBhvr>
                                      <p:to>
                                        <p:strVal val="visible"/>
                                      </p:to>
                                    </p:set>
                                    <p:anim calcmode="lin" valueType="num">
                                      <p:cBhvr>
                                        <p:cTn id="7" dur="1000" fill="hold"/>
                                        <p:tgtEl>
                                          <p:spTgt spid="437250"/>
                                        </p:tgtEl>
                                        <p:attrNameLst>
                                          <p:attrName>ppt_w</p:attrName>
                                        </p:attrNameLst>
                                      </p:cBhvr>
                                      <p:tavLst>
                                        <p:tav tm="0">
                                          <p:val>
                                            <p:fltVal val="0"/>
                                          </p:val>
                                        </p:tav>
                                        <p:tav tm="100000">
                                          <p:val>
                                            <p:strVal val="#ppt_w"/>
                                          </p:val>
                                        </p:tav>
                                      </p:tavLst>
                                    </p:anim>
                                    <p:anim calcmode="lin" valueType="num">
                                      <p:cBhvr>
                                        <p:cTn id="8" dur="1000" fill="hold"/>
                                        <p:tgtEl>
                                          <p:spTgt spid="437250"/>
                                        </p:tgtEl>
                                        <p:attrNameLst>
                                          <p:attrName>ppt_h</p:attrName>
                                        </p:attrNameLst>
                                      </p:cBhvr>
                                      <p:tavLst>
                                        <p:tav tm="0">
                                          <p:val>
                                            <p:fltVal val="0"/>
                                          </p:val>
                                        </p:tav>
                                        <p:tav tm="100000">
                                          <p:val>
                                            <p:strVal val="#ppt_h"/>
                                          </p:val>
                                        </p:tav>
                                      </p:tavLst>
                                    </p:anim>
                                    <p:anim calcmode="lin" valueType="num">
                                      <p:cBhvr>
                                        <p:cTn id="9" dur="1000" fill="hold"/>
                                        <p:tgtEl>
                                          <p:spTgt spid="437250"/>
                                        </p:tgtEl>
                                        <p:attrNameLst>
                                          <p:attrName>style.rotation</p:attrName>
                                        </p:attrNameLst>
                                      </p:cBhvr>
                                      <p:tavLst>
                                        <p:tav tm="0">
                                          <p:val>
                                            <p:fltVal val="90"/>
                                          </p:val>
                                        </p:tav>
                                        <p:tav tm="100000">
                                          <p:val>
                                            <p:fltVal val="0"/>
                                          </p:val>
                                        </p:tav>
                                      </p:tavLst>
                                    </p:anim>
                                    <p:animEffect transition="in" filter="fade">
                                      <p:cBhvr>
                                        <p:cTn id="10" dur="1000"/>
                                        <p:tgtEl>
                                          <p:spTgt spid="43725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52228">
                                            <p:bg/>
                                          </p:spTgt>
                                        </p:tgtEl>
                                        <p:attrNameLst>
                                          <p:attrName>style.visibility</p:attrName>
                                        </p:attrNameLst>
                                      </p:cBhvr>
                                      <p:to>
                                        <p:strVal val="visible"/>
                                      </p:to>
                                    </p:set>
                                    <p:anim calcmode="lin" valueType="num">
                                      <p:cBhvr>
                                        <p:cTn id="20" dur="1000" fill="hold"/>
                                        <p:tgtEl>
                                          <p:spTgt spid="52228">
                                            <p:bg/>
                                          </p:spTgt>
                                        </p:tgtEl>
                                        <p:attrNameLst>
                                          <p:attrName>ppt_w</p:attrName>
                                        </p:attrNameLst>
                                      </p:cBhvr>
                                      <p:tavLst>
                                        <p:tav tm="0">
                                          <p:val>
                                            <p:fltVal val="0"/>
                                          </p:val>
                                        </p:tav>
                                        <p:tav tm="100000">
                                          <p:val>
                                            <p:strVal val="#ppt_w"/>
                                          </p:val>
                                        </p:tav>
                                      </p:tavLst>
                                    </p:anim>
                                    <p:anim calcmode="lin" valueType="num">
                                      <p:cBhvr>
                                        <p:cTn id="21" dur="1000" fill="hold"/>
                                        <p:tgtEl>
                                          <p:spTgt spid="52228">
                                            <p:bg/>
                                          </p:spTgt>
                                        </p:tgtEl>
                                        <p:attrNameLst>
                                          <p:attrName>ppt_h</p:attrName>
                                        </p:attrNameLst>
                                      </p:cBhvr>
                                      <p:tavLst>
                                        <p:tav tm="0">
                                          <p:val>
                                            <p:fltVal val="0"/>
                                          </p:val>
                                        </p:tav>
                                        <p:tav tm="100000">
                                          <p:val>
                                            <p:strVal val="#ppt_h"/>
                                          </p:val>
                                        </p:tav>
                                      </p:tavLst>
                                    </p:anim>
                                    <p:anim calcmode="lin" valueType="num">
                                      <p:cBhvr>
                                        <p:cTn id="22" dur="1000" fill="hold"/>
                                        <p:tgtEl>
                                          <p:spTgt spid="52228">
                                            <p:bg/>
                                          </p:spTgt>
                                        </p:tgtEl>
                                        <p:attrNameLst>
                                          <p:attrName>style.rotation</p:attrName>
                                        </p:attrNameLst>
                                      </p:cBhvr>
                                      <p:tavLst>
                                        <p:tav tm="0">
                                          <p:val>
                                            <p:fltVal val="90"/>
                                          </p:val>
                                        </p:tav>
                                        <p:tav tm="100000">
                                          <p:val>
                                            <p:fltVal val="0"/>
                                          </p:val>
                                        </p:tav>
                                      </p:tavLst>
                                    </p:anim>
                                    <p:animEffect transition="in" filter="fade">
                                      <p:cBhvr>
                                        <p:cTn id="23" dur="1000"/>
                                        <p:tgtEl>
                                          <p:spTgt spid="52228">
                                            <p:bg/>
                                          </p:spTgt>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52228">
                                            <p:txEl>
                                              <p:pRg st="0" end="0"/>
                                            </p:txEl>
                                          </p:spTgt>
                                        </p:tgtEl>
                                        <p:attrNameLst>
                                          <p:attrName>style.visibility</p:attrName>
                                        </p:attrNameLst>
                                      </p:cBhvr>
                                      <p:to>
                                        <p:strVal val="visible"/>
                                      </p:to>
                                    </p:set>
                                    <p:anim calcmode="lin" valueType="num">
                                      <p:cBhvr>
                                        <p:cTn id="28" dur="1000" fill="hold"/>
                                        <p:tgtEl>
                                          <p:spTgt spid="52228">
                                            <p:txEl>
                                              <p:pRg st="0" end="0"/>
                                            </p:txEl>
                                          </p:spTgt>
                                        </p:tgtEl>
                                        <p:attrNameLst>
                                          <p:attrName>ppt_w</p:attrName>
                                        </p:attrNameLst>
                                      </p:cBhvr>
                                      <p:tavLst>
                                        <p:tav tm="0">
                                          <p:val>
                                            <p:fltVal val="0"/>
                                          </p:val>
                                        </p:tav>
                                        <p:tav tm="100000">
                                          <p:val>
                                            <p:strVal val="#ppt_w"/>
                                          </p:val>
                                        </p:tav>
                                      </p:tavLst>
                                    </p:anim>
                                    <p:anim calcmode="lin" valueType="num">
                                      <p:cBhvr>
                                        <p:cTn id="29" dur="1000" fill="hold"/>
                                        <p:tgtEl>
                                          <p:spTgt spid="52228">
                                            <p:txEl>
                                              <p:pRg st="0" end="0"/>
                                            </p:txEl>
                                          </p:spTgt>
                                        </p:tgtEl>
                                        <p:attrNameLst>
                                          <p:attrName>ppt_h</p:attrName>
                                        </p:attrNameLst>
                                      </p:cBhvr>
                                      <p:tavLst>
                                        <p:tav tm="0">
                                          <p:val>
                                            <p:fltVal val="0"/>
                                          </p:val>
                                        </p:tav>
                                        <p:tav tm="100000">
                                          <p:val>
                                            <p:strVal val="#ppt_h"/>
                                          </p:val>
                                        </p:tav>
                                      </p:tavLst>
                                    </p:anim>
                                    <p:anim calcmode="lin" valueType="num">
                                      <p:cBhvr>
                                        <p:cTn id="30" dur="1000" fill="hold"/>
                                        <p:tgtEl>
                                          <p:spTgt spid="52228">
                                            <p:txEl>
                                              <p:pRg st="0" end="0"/>
                                            </p:txEl>
                                          </p:spTgt>
                                        </p:tgtEl>
                                        <p:attrNameLst>
                                          <p:attrName>style.rotation</p:attrName>
                                        </p:attrNameLst>
                                      </p:cBhvr>
                                      <p:tavLst>
                                        <p:tav tm="0">
                                          <p:val>
                                            <p:fltVal val="90"/>
                                          </p:val>
                                        </p:tav>
                                        <p:tav tm="100000">
                                          <p:val>
                                            <p:fltVal val="0"/>
                                          </p:val>
                                        </p:tav>
                                      </p:tavLst>
                                    </p:anim>
                                    <p:animEffect transition="in" filter="fade">
                                      <p:cBhvr>
                                        <p:cTn id="31" dur="1000"/>
                                        <p:tgtEl>
                                          <p:spTgt spid="52228">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grpId="0" nodeType="clickEffect">
                                  <p:stCondLst>
                                    <p:cond delay="0"/>
                                  </p:stCondLst>
                                  <p:childTnLst>
                                    <p:set>
                                      <p:cBhvr>
                                        <p:cTn id="35" dur="1" fill="hold">
                                          <p:stCondLst>
                                            <p:cond delay="0"/>
                                          </p:stCondLst>
                                        </p:cTn>
                                        <p:tgtEl>
                                          <p:spTgt spid="52228">
                                            <p:txEl>
                                              <p:pRg st="1" end="1"/>
                                            </p:txEl>
                                          </p:spTgt>
                                        </p:tgtEl>
                                        <p:attrNameLst>
                                          <p:attrName>style.visibility</p:attrName>
                                        </p:attrNameLst>
                                      </p:cBhvr>
                                      <p:to>
                                        <p:strVal val="visible"/>
                                      </p:to>
                                    </p:set>
                                    <p:anim calcmode="lin" valueType="num">
                                      <p:cBhvr>
                                        <p:cTn id="36" dur="1000" fill="hold"/>
                                        <p:tgtEl>
                                          <p:spTgt spid="52228">
                                            <p:txEl>
                                              <p:pRg st="1" end="1"/>
                                            </p:txEl>
                                          </p:spTgt>
                                        </p:tgtEl>
                                        <p:attrNameLst>
                                          <p:attrName>ppt_w</p:attrName>
                                        </p:attrNameLst>
                                      </p:cBhvr>
                                      <p:tavLst>
                                        <p:tav tm="0">
                                          <p:val>
                                            <p:fltVal val="0"/>
                                          </p:val>
                                        </p:tav>
                                        <p:tav tm="100000">
                                          <p:val>
                                            <p:strVal val="#ppt_w"/>
                                          </p:val>
                                        </p:tav>
                                      </p:tavLst>
                                    </p:anim>
                                    <p:anim calcmode="lin" valueType="num">
                                      <p:cBhvr>
                                        <p:cTn id="37" dur="1000" fill="hold"/>
                                        <p:tgtEl>
                                          <p:spTgt spid="52228">
                                            <p:txEl>
                                              <p:pRg st="1" end="1"/>
                                            </p:txEl>
                                          </p:spTgt>
                                        </p:tgtEl>
                                        <p:attrNameLst>
                                          <p:attrName>ppt_h</p:attrName>
                                        </p:attrNameLst>
                                      </p:cBhvr>
                                      <p:tavLst>
                                        <p:tav tm="0">
                                          <p:val>
                                            <p:fltVal val="0"/>
                                          </p:val>
                                        </p:tav>
                                        <p:tav tm="100000">
                                          <p:val>
                                            <p:strVal val="#ppt_h"/>
                                          </p:val>
                                        </p:tav>
                                      </p:tavLst>
                                    </p:anim>
                                    <p:anim calcmode="lin" valueType="num">
                                      <p:cBhvr>
                                        <p:cTn id="38" dur="1000" fill="hold"/>
                                        <p:tgtEl>
                                          <p:spTgt spid="52228">
                                            <p:txEl>
                                              <p:pRg st="1" end="1"/>
                                            </p:txEl>
                                          </p:spTgt>
                                        </p:tgtEl>
                                        <p:attrNameLst>
                                          <p:attrName>style.rotation</p:attrName>
                                        </p:attrNameLst>
                                      </p:cBhvr>
                                      <p:tavLst>
                                        <p:tav tm="0">
                                          <p:val>
                                            <p:fltVal val="90"/>
                                          </p:val>
                                        </p:tav>
                                        <p:tav tm="100000">
                                          <p:val>
                                            <p:fltVal val="0"/>
                                          </p:val>
                                        </p:tav>
                                      </p:tavLst>
                                    </p:anim>
                                    <p:animEffect transition="in" filter="fade">
                                      <p:cBhvr>
                                        <p:cTn id="39" dur="1000"/>
                                        <p:tgtEl>
                                          <p:spTgt spid="52228">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grpId="0" nodeType="clickEffect">
                                  <p:stCondLst>
                                    <p:cond delay="0"/>
                                  </p:stCondLst>
                                  <p:childTnLst>
                                    <p:set>
                                      <p:cBhvr>
                                        <p:cTn id="43" dur="1" fill="hold">
                                          <p:stCondLst>
                                            <p:cond delay="0"/>
                                          </p:stCondLst>
                                        </p:cTn>
                                        <p:tgtEl>
                                          <p:spTgt spid="52228">
                                            <p:txEl>
                                              <p:pRg st="2" end="2"/>
                                            </p:txEl>
                                          </p:spTgt>
                                        </p:tgtEl>
                                        <p:attrNameLst>
                                          <p:attrName>style.visibility</p:attrName>
                                        </p:attrNameLst>
                                      </p:cBhvr>
                                      <p:to>
                                        <p:strVal val="visible"/>
                                      </p:to>
                                    </p:set>
                                    <p:anim calcmode="lin" valueType="num">
                                      <p:cBhvr>
                                        <p:cTn id="44" dur="1000" fill="hold"/>
                                        <p:tgtEl>
                                          <p:spTgt spid="52228">
                                            <p:txEl>
                                              <p:pRg st="2" end="2"/>
                                            </p:txEl>
                                          </p:spTgt>
                                        </p:tgtEl>
                                        <p:attrNameLst>
                                          <p:attrName>ppt_w</p:attrName>
                                        </p:attrNameLst>
                                      </p:cBhvr>
                                      <p:tavLst>
                                        <p:tav tm="0">
                                          <p:val>
                                            <p:fltVal val="0"/>
                                          </p:val>
                                        </p:tav>
                                        <p:tav tm="100000">
                                          <p:val>
                                            <p:strVal val="#ppt_w"/>
                                          </p:val>
                                        </p:tav>
                                      </p:tavLst>
                                    </p:anim>
                                    <p:anim calcmode="lin" valueType="num">
                                      <p:cBhvr>
                                        <p:cTn id="45" dur="1000" fill="hold"/>
                                        <p:tgtEl>
                                          <p:spTgt spid="52228">
                                            <p:txEl>
                                              <p:pRg st="2" end="2"/>
                                            </p:txEl>
                                          </p:spTgt>
                                        </p:tgtEl>
                                        <p:attrNameLst>
                                          <p:attrName>ppt_h</p:attrName>
                                        </p:attrNameLst>
                                      </p:cBhvr>
                                      <p:tavLst>
                                        <p:tav tm="0">
                                          <p:val>
                                            <p:fltVal val="0"/>
                                          </p:val>
                                        </p:tav>
                                        <p:tav tm="100000">
                                          <p:val>
                                            <p:strVal val="#ppt_h"/>
                                          </p:val>
                                        </p:tav>
                                      </p:tavLst>
                                    </p:anim>
                                    <p:anim calcmode="lin" valueType="num">
                                      <p:cBhvr>
                                        <p:cTn id="46" dur="1000" fill="hold"/>
                                        <p:tgtEl>
                                          <p:spTgt spid="52228">
                                            <p:txEl>
                                              <p:pRg st="2" end="2"/>
                                            </p:txEl>
                                          </p:spTgt>
                                        </p:tgtEl>
                                        <p:attrNameLst>
                                          <p:attrName>style.rotation</p:attrName>
                                        </p:attrNameLst>
                                      </p:cBhvr>
                                      <p:tavLst>
                                        <p:tav tm="0">
                                          <p:val>
                                            <p:fltVal val="90"/>
                                          </p:val>
                                        </p:tav>
                                        <p:tav tm="100000">
                                          <p:val>
                                            <p:fltVal val="0"/>
                                          </p:val>
                                        </p:tav>
                                      </p:tavLst>
                                    </p:anim>
                                    <p:animEffect transition="in" filter="fade">
                                      <p:cBhvr>
                                        <p:cTn id="47" dur="1000"/>
                                        <p:tgtEl>
                                          <p:spTgt spid="522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0" grpId="0" animBg="1"/>
      <p:bldP spid="52228"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85800" y="22126"/>
            <a:ext cx="7772400"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 sz="3600" b="1" i="1" dirty="0">
                <a:solidFill>
                  <a:schemeClr val="bg1">
                    <a:lumMod val="40000"/>
                    <a:lumOff val="60000"/>
                  </a:schemeClr>
                </a:solidFill>
                <a:effectLst>
                  <a:outerShdw blurRad="38100" dist="38100" dir="2700000" algn="tl">
                    <a:srgbClr val="000000"/>
                  </a:outerShdw>
                </a:effectLst>
                <a:latin typeface="Arial" charset="0"/>
              </a:rPr>
              <a:t>Frecuencia / Ancho de banda</a:t>
            </a:r>
          </a:p>
        </p:txBody>
      </p:sp>
      <p:sp>
        <p:nvSpPr>
          <p:cNvPr id="4" name="Marcador de contenido 3"/>
          <p:cNvSpPr>
            <a:spLocks noGrp="1"/>
          </p:cNvSpPr>
          <p:nvPr>
            <p:ph idx="1"/>
          </p:nvPr>
        </p:nvSpPr>
        <p:spPr>
          <a:xfrm>
            <a:off x="179512" y="1412776"/>
            <a:ext cx="8784976" cy="4680520"/>
          </a:xfrm>
          <a:solidFill>
            <a:srgbClr val="DDDDDD"/>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r>
              <a:rPr lang="es-ES" b="1" i="1" dirty="0">
                <a:solidFill>
                  <a:schemeClr val="accent6">
                    <a:lumMod val="90000"/>
                    <a:lumOff val="10000"/>
                  </a:schemeClr>
                </a:solidFill>
                <a:effectLst>
                  <a:outerShdw blurRad="38100" dist="38100" dir="2700000" algn="tl">
                    <a:srgbClr val="FFFFFF"/>
                  </a:outerShdw>
                </a:effectLst>
                <a:latin typeface="Arial" charset="0"/>
              </a:rPr>
              <a:t>Frecuencia :</a:t>
            </a:r>
          </a:p>
          <a:p>
            <a:pPr lvl="1"/>
            <a:r>
              <a:rPr lang="es-ES" sz="2000" b="1" i="1" dirty="0">
                <a:solidFill>
                  <a:schemeClr val="accent6">
                    <a:lumMod val="90000"/>
                    <a:lumOff val="10000"/>
                  </a:schemeClr>
                </a:solidFill>
                <a:effectLst>
                  <a:outerShdw blurRad="38100" dist="38100" dir="2700000" algn="tl">
                    <a:srgbClr val="FFFFFF"/>
                  </a:outerShdw>
                </a:effectLst>
                <a:latin typeface="Arial" charset="0"/>
              </a:rPr>
              <a:t>Velocidad de Fluctuación.</a:t>
            </a:r>
          </a:p>
          <a:p>
            <a:pPr lvl="1"/>
            <a:r>
              <a:rPr lang="es-ES" sz="2000" b="1" i="1" dirty="0">
                <a:solidFill>
                  <a:schemeClr val="accent6">
                    <a:lumMod val="90000"/>
                    <a:lumOff val="10000"/>
                  </a:schemeClr>
                </a:solidFill>
                <a:effectLst>
                  <a:outerShdw blurRad="38100" dist="38100" dir="2700000" algn="tl">
                    <a:srgbClr val="FFFFFF"/>
                  </a:outerShdw>
                </a:effectLst>
                <a:latin typeface="Arial" charset="0"/>
              </a:rPr>
              <a:t>Cantidad de Fluctuaciones que realiza una onda en un segundo.</a:t>
            </a:r>
          </a:p>
          <a:p>
            <a:pPr lvl="1"/>
            <a:r>
              <a:rPr lang="es-ES" sz="2000" b="1" i="1" dirty="0">
                <a:solidFill>
                  <a:schemeClr val="accent6">
                    <a:lumMod val="90000"/>
                    <a:lumOff val="10000"/>
                  </a:schemeClr>
                </a:solidFill>
                <a:effectLst>
                  <a:outerShdw blurRad="38100" dist="38100" dir="2700000" algn="tl">
                    <a:srgbClr val="FFFFFF"/>
                  </a:outerShdw>
                </a:effectLst>
                <a:latin typeface="Arial" charset="0"/>
              </a:rPr>
              <a:t>Se especifica en Ciclos por Segundo o HERTZ (Hz)</a:t>
            </a:r>
          </a:p>
          <a:p>
            <a:r>
              <a:rPr lang="es-ES" b="1" i="1" dirty="0">
                <a:solidFill>
                  <a:schemeClr val="accent6">
                    <a:lumMod val="90000"/>
                    <a:lumOff val="10000"/>
                  </a:schemeClr>
                </a:solidFill>
                <a:effectLst>
                  <a:outerShdw blurRad="38100" dist="38100" dir="2700000" algn="tl">
                    <a:srgbClr val="FFFFFF"/>
                  </a:outerShdw>
                </a:effectLst>
                <a:latin typeface="Arial" charset="0"/>
              </a:rPr>
              <a:t>Ancho de banda :</a:t>
            </a:r>
          </a:p>
          <a:p>
            <a:pPr lvl="1"/>
            <a:r>
              <a:rPr lang="es-ES" sz="2000" b="1" i="1" dirty="0">
                <a:solidFill>
                  <a:schemeClr val="accent6">
                    <a:lumMod val="90000"/>
                    <a:lumOff val="10000"/>
                  </a:schemeClr>
                </a:solidFill>
                <a:effectLst>
                  <a:outerShdw blurRad="38100" dist="38100" dir="2700000" algn="tl">
                    <a:srgbClr val="FFFFFF"/>
                  </a:outerShdw>
                </a:effectLst>
                <a:latin typeface="Arial" charset="0"/>
              </a:rPr>
              <a:t>Espectro o segmento de frecuencia que un emisor puede transmitir acotado por la frecuencia mas alta y la mas baja.</a:t>
            </a:r>
          </a:p>
          <a:p>
            <a:pPr lvl="1"/>
            <a:r>
              <a:rPr lang="es-ES" sz="2000" b="1" i="1" dirty="0">
                <a:solidFill>
                  <a:schemeClr val="accent6">
                    <a:lumMod val="90000"/>
                    <a:lumOff val="10000"/>
                  </a:schemeClr>
                </a:solidFill>
                <a:effectLst>
                  <a:outerShdw blurRad="38100" dist="38100" dir="2700000" algn="tl">
                    <a:srgbClr val="FFFFFF"/>
                  </a:outerShdw>
                </a:effectLst>
                <a:latin typeface="Arial" charset="0"/>
              </a:rPr>
              <a:t>A mayor ancho de banda mayor capacidad de transmisión de un canal.</a:t>
            </a:r>
          </a:p>
          <a:p>
            <a:pPr lvl="1"/>
            <a:r>
              <a:rPr lang="es-ES" sz="2000" b="1" i="1" dirty="0">
                <a:solidFill>
                  <a:schemeClr val="accent6">
                    <a:lumMod val="90000"/>
                    <a:lumOff val="10000"/>
                  </a:schemeClr>
                </a:solidFill>
                <a:effectLst>
                  <a:outerShdw blurRad="38100" dist="38100" dir="2700000" algn="tl">
                    <a:srgbClr val="FFFFFF"/>
                  </a:outerShdw>
                </a:effectLst>
                <a:latin typeface="Arial" charset="0"/>
              </a:rPr>
              <a:t>A mayor ancho de banda aumenta la velocidad de transmisión de datos.</a:t>
            </a:r>
          </a:p>
          <a:p>
            <a:pPr lvl="1"/>
            <a:r>
              <a:rPr lang="es-ES" sz="2000" b="1" i="1" dirty="0">
                <a:solidFill>
                  <a:schemeClr val="accent6">
                    <a:lumMod val="90000"/>
                    <a:lumOff val="10000"/>
                  </a:schemeClr>
                </a:solidFill>
                <a:effectLst>
                  <a:outerShdw blurRad="38100" dist="38100" dir="2700000" algn="tl">
                    <a:srgbClr val="FFFFFF"/>
                  </a:outerShdw>
                </a:effectLst>
                <a:latin typeface="Arial" charset="0"/>
              </a:rPr>
              <a:t>Es la medida de capacidad de datos transmisibles</a:t>
            </a:r>
          </a:p>
        </p:txBody>
      </p:sp>
    </p:spTree>
    <p:extLst>
      <p:ext uri="{BB962C8B-B14F-4D97-AF65-F5344CB8AC3E}">
        <p14:creationId xmlns:p14="http://schemas.microsoft.com/office/powerpoint/2010/main" val="74671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 calcmode="lin" valueType="num">
                                      <p:cBhvr>
                                        <p:cTn id="15" dur="1000" fill="hold"/>
                                        <p:tgtEl>
                                          <p:spTgt spid="4">
                                            <p:bg/>
                                          </p:spTgt>
                                        </p:tgtEl>
                                        <p:attrNameLst>
                                          <p:attrName>ppt_w</p:attrName>
                                        </p:attrNameLst>
                                      </p:cBhvr>
                                      <p:tavLst>
                                        <p:tav tm="0">
                                          <p:val>
                                            <p:fltVal val="0"/>
                                          </p:val>
                                        </p:tav>
                                        <p:tav tm="100000">
                                          <p:val>
                                            <p:strVal val="#ppt_w"/>
                                          </p:val>
                                        </p:tav>
                                      </p:tavLst>
                                    </p:anim>
                                    <p:anim calcmode="lin" valueType="num">
                                      <p:cBhvr>
                                        <p:cTn id="16" dur="1000" fill="hold"/>
                                        <p:tgtEl>
                                          <p:spTgt spid="4">
                                            <p:bg/>
                                          </p:spTgt>
                                        </p:tgtEl>
                                        <p:attrNameLst>
                                          <p:attrName>ppt_h</p:attrName>
                                        </p:attrNameLst>
                                      </p:cBhvr>
                                      <p:tavLst>
                                        <p:tav tm="0">
                                          <p:val>
                                            <p:fltVal val="0"/>
                                          </p:val>
                                        </p:tav>
                                        <p:tav tm="100000">
                                          <p:val>
                                            <p:strVal val="#ppt_h"/>
                                          </p:val>
                                        </p:tav>
                                      </p:tavLst>
                                    </p:anim>
                                    <p:anim calcmode="lin" valueType="num">
                                      <p:cBhvr>
                                        <p:cTn id="17" dur="1000" fill="hold"/>
                                        <p:tgtEl>
                                          <p:spTgt spid="4">
                                            <p:bg/>
                                          </p:spTgt>
                                        </p:tgtEl>
                                        <p:attrNameLst>
                                          <p:attrName>style.rotation</p:attrName>
                                        </p:attrNameLst>
                                      </p:cBhvr>
                                      <p:tavLst>
                                        <p:tav tm="0">
                                          <p:val>
                                            <p:fltVal val="90"/>
                                          </p:val>
                                        </p:tav>
                                        <p:tav tm="100000">
                                          <p:val>
                                            <p:fltVal val="0"/>
                                          </p:val>
                                        </p:tav>
                                      </p:tavLst>
                                    </p:anim>
                                    <p:animEffect transition="in" filter="fade">
                                      <p:cBhvr>
                                        <p:cTn id="18" dur="1000"/>
                                        <p:tgtEl>
                                          <p:spTgt spid="4">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p:cTn id="23"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4">
                                            <p:txEl>
                                              <p:pRg st="0" end="0"/>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 calcmode="lin" valueType="num">
                                      <p:cBhvr>
                                        <p:cTn id="29"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30"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31"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32" dur="1000"/>
                                        <p:tgtEl>
                                          <p:spTgt spid="4">
                                            <p:txEl>
                                              <p:pRg st="1" end="1"/>
                                            </p:tx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 calcmode="lin" valueType="num">
                                      <p:cBhvr>
                                        <p:cTn id="35"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6"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37"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38" dur="1000"/>
                                        <p:tgtEl>
                                          <p:spTgt spid="4">
                                            <p:txEl>
                                              <p:pRg st="2" end="2"/>
                                            </p:txEl>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 calcmode="lin" valueType="num">
                                      <p:cBhvr>
                                        <p:cTn id="41"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42" dur="1000" fill="hold"/>
                                        <p:tgtEl>
                                          <p:spTgt spid="4">
                                            <p:txEl>
                                              <p:pRg st="3" end="3"/>
                                            </p:txEl>
                                          </p:spTgt>
                                        </p:tgtEl>
                                        <p:attrNameLst>
                                          <p:attrName>ppt_h</p:attrName>
                                        </p:attrNameLst>
                                      </p:cBhvr>
                                      <p:tavLst>
                                        <p:tav tm="0">
                                          <p:val>
                                            <p:fltVal val="0"/>
                                          </p:val>
                                        </p:tav>
                                        <p:tav tm="100000">
                                          <p:val>
                                            <p:strVal val="#ppt_h"/>
                                          </p:val>
                                        </p:tav>
                                      </p:tavLst>
                                    </p:anim>
                                    <p:anim calcmode="lin" valueType="num">
                                      <p:cBhvr>
                                        <p:cTn id="43" dur="1000" fill="hold"/>
                                        <p:tgtEl>
                                          <p:spTgt spid="4">
                                            <p:txEl>
                                              <p:pRg st="3" end="3"/>
                                            </p:txEl>
                                          </p:spTgt>
                                        </p:tgtEl>
                                        <p:attrNameLst>
                                          <p:attrName>style.rotation</p:attrName>
                                        </p:attrNameLst>
                                      </p:cBhvr>
                                      <p:tavLst>
                                        <p:tav tm="0">
                                          <p:val>
                                            <p:fltVal val="90"/>
                                          </p:val>
                                        </p:tav>
                                        <p:tav tm="100000">
                                          <p:val>
                                            <p:fltVal val="0"/>
                                          </p:val>
                                        </p:tav>
                                      </p:tavLst>
                                    </p:anim>
                                    <p:animEffect transition="in" filter="fade">
                                      <p:cBhvr>
                                        <p:cTn id="44" dur="1000"/>
                                        <p:tgtEl>
                                          <p:spTgt spid="4">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anim calcmode="lin" valueType="num">
                                      <p:cBhvr>
                                        <p:cTn id="49" dur="1000" fill="hold"/>
                                        <p:tgtEl>
                                          <p:spTgt spid="4">
                                            <p:txEl>
                                              <p:pRg st="4" end="4"/>
                                            </p:txEl>
                                          </p:spTgt>
                                        </p:tgtEl>
                                        <p:attrNameLst>
                                          <p:attrName>ppt_w</p:attrName>
                                        </p:attrNameLst>
                                      </p:cBhvr>
                                      <p:tavLst>
                                        <p:tav tm="0">
                                          <p:val>
                                            <p:fltVal val="0"/>
                                          </p:val>
                                        </p:tav>
                                        <p:tav tm="100000">
                                          <p:val>
                                            <p:strVal val="#ppt_w"/>
                                          </p:val>
                                        </p:tav>
                                      </p:tavLst>
                                    </p:anim>
                                    <p:anim calcmode="lin" valueType="num">
                                      <p:cBhvr>
                                        <p:cTn id="50" dur="1000" fill="hold"/>
                                        <p:tgtEl>
                                          <p:spTgt spid="4">
                                            <p:txEl>
                                              <p:pRg st="4" end="4"/>
                                            </p:txEl>
                                          </p:spTgt>
                                        </p:tgtEl>
                                        <p:attrNameLst>
                                          <p:attrName>ppt_h</p:attrName>
                                        </p:attrNameLst>
                                      </p:cBhvr>
                                      <p:tavLst>
                                        <p:tav tm="0">
                                          <p:val>
                                            <p:fltVal val="0"/>
                                          </p:val>
                                        </p:tav>
                                        <p:tav tm="100000">
                                          <p:val>
                                            <p:strVal val="#ppt_h"/>
                                          </p:val>
                                        </p:tav>
                                      </p:tavLst>
                                    </p:anim>
                                    <p:anim calcmode="lin" valueType="num">
                                      <p:cBhvr>
                                        <p:cTn id="51" dur="1000" fill="hold"/>
                                        <p:tgtEl>
                                          <p:spTgt spid="4">
                                            <p:txEl>
                                              <p:pRg st="4" end="4"/>
                                            </p:txEl>
                                          </p:spTgt>
                                        </p:tgtEl>
                                        <p:attrNameLst>
                                          <p:attrName>style.rotation</p:attrName>
                                        </p:attrNameLst>
                                      </p:cBhvr>
                                      <p:tavLst>
                                        <p:tav tm="0">
                                          <p:val>
                                            <p:fltVal val="90"/>
                                          </p:val>
                                        </p:tav>
                                        <p:tav tm="100000">
                                          <p:val>
                                            <p:fltVal val="0"/>
                                          </p:val>
                                        </p:tav>
                                      </p:tavLst>
                                    </p:anim>
                                    <p:animEffect transition="in" filter="fade">
                                      <p:cBhvr>
                                        <p:cTn id="52" dur="1000"/>
                                        <p:tgtEl>
                                          <p:spTgt spid="4">
                                            <p:txEl>
                                              <p:pRg st="4" end="4"/>
                                            </p:txEl>
                                          </p:spTgt>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4">
                                            <p:txEl>
                                              <p:pRg st="5" end="5"/>
                                            </p:txEl>
                                          </p:spTgt>
                                        </p:tgtEl>
                                        <p:attrNameLst>
                                          <p:attrName>style.visibility</p:attrName>
                                        </p:attrNameLst>
                                      </p:cBhvr>
                                      <p:to>
                                        <p:strVal val="visible"/>
                                      </p:to>
                                    </p:set>
                                    <p:anim calcmode="lin" valueType="num">
                                      <p:cBhvr>
                                        <p:cTn id="55" dur="1000" fill="hold"/>
                                        <p:tgtEl>
                                          <p:spTgt spid="4">
                                            <p:txEl>
                                              <p:pRg st="5" end="5"/>
                                            </p:txEl>
                                          </p:spTgt>
                                        </p:tgtEl>
                                        <p:attrNameLst>
                                          <p:attrName>ppt_w</p:attrName>
                                        </p:attrNameLst>
                                      </p:cBhvr>
                                      <p:tavLst>
                                        <p:tav tm="0">
                                          <p:val>
                                            <p:fltVal val="0"/>
                                          </p:val>
                                        </p:tav>
                                        <p:tav tm="100000">
                                          <p:val>
                                            <p:strVal val="#ppt_w"/>
                                          </p:val>
                                        </p:tav>
                                      </p:tavLst>
                                    </p:anim>
                                    <p:anim calcmode="lin" valueType="num">
                                      <p:cBhvr>
                                        <p:cTn id="56" dur="1000" fill="hold"/>
                                        <p:tgtEl>
                                          <p:spTgt spid="4">
                                            <p:txEl>
                                              <p:pRg st="5" end="5"/>
                                            </p:txEl>
                                          </p:spTgt>
                                        </p:tgtEl>
                                        <p:attrNameLst>
                                          <p:attrName>ppt_h</p:attrName>
                                        </p:attrNameLst>
                                      </p:cBhvr>
                                      <p:tavLst>
                                        <p:tav tm="0">
                                          <p:val>
                                            <p:fltVal val="0"/>
                                          </p:val>
                                        </p:tav>
                                        <p:tav tm="100000">
                                          <p:val>
                                            <p:strVal val="#ppt_h"/>
                                          </p:val>
                                        </p:tav>
                                      </p:tavLst>
                                    </p:anim>
                                    <p:anim calcmode="lin" valueType="num">
                                      <p:cBhvr>
                                        <p:cTn id="57" dur="1000" fill="hold"/>
                                        <p:tgtEl>
                                          <p:spTgt spid="4">
                                            <p:txEl>
                                              <p:pRg st="5" end="5"/>
                                            </p:txEl>
                                          </p:spTgt>
                                        </p:tgtEl>
                                        <p:attrNameLst>
                                          <p:attrName>style.rotation</p:attrName>
                                        </p:attrNameLst>
                                      </p:cBhvr>
                                      <p:tavLst>
                                        <p:tav tm="0">
                                          <p:val>
                                            <p:fltVal val="90"/>
                                          </p:val>
                                        </p:tav>
                                        <p:tav tm="100000">
                                          <p:val>
                                            <p:fltVal val="0"/>
                                          </p:val>
                                        </p:tav>
                                      </p:tavLst>
                                    </p:anim>
                                    <p:animEffect transition="in" filter="fade">
                                      <p:cBhvr>
                                        <p:cTn id="58" dur="1000"/>
                                        <p:tgtEl>
                                          <p:spTgt spid="4">
                                            <p:txEl>
                                              <p:pRg st="5" end="5"/>
                                            </p:txEl>
                                          </p:spTgt>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4">
                                            <p:txEl>
                                              <p:pRg st="6" end="6"/>
                                            </p:txEl>
                                          </p:spTgt>
                                        </p:tgtEl>
                                        <p:attrNameLst>
                                          <p:attrName>style.visibility</p:attrName>
                                        </p:attrNameLst>
                                      </p:cBhvr>
                                      <p:to>
                                        <p:strVal val="visible"/>
                                      </p:to>
                                    </p:set>
                                    <p:anim calcmode="lin" valueType="num">
                                      <p:cBhvr>
                                        <p:cTn id="61" dur="1000" fill="hold"/>
                                        <p:tgtEl>
                                          <p:spTgt spid="4">
                                            <p:txEl>
                                              <p:pRg st="6" end="6"/>
                                            </p:txEl>
                                          </p:spTgt>
                                        </p:tgtEl>
                                        <p:attrNameLst>
                                          <p:attrName>ppt_w</p:attrName>
                                        </p:attrNameLst>
                                      </p:cBhvr>
                                      <p:tavLst>
                                        <p:tav tm="0">
                                          <p:val>
                                            <p:fltVal val="0"/>
                                          </p:val>
                                        </p:tav>
                                        <p:tav tm="100000">
                                          <p:val>
                                            <p:strVal val="#ppt_w"/>
                                          </p:val>
                                        </p:tav>
                                      </p:tavLst>
                                    </p:anim>
                                    <p:anim calcmode="lin" valueType="num">
                                      <p:cBhvr>
                                        <p:cTn id="62" dur="1000" fill="hold"/>
                                        <p:tgtEl>
                                          <p:spTgt spid="4">
                                            <p:txEl>
                                              <p:pRg st="6" end="6"/>
                                            </p:txEl>
                                          </p:spTgt>
                                        </p:tgtEl>
                                        <p:attrNameLst>
                                          <p:attrName>ppt_h</p:attrName>
                                        </p:attrNameLst>
                                      </p:cBhvr>
                                      <p:tavLst>
                                        <p:tav tm="0">
                                          <p:val>
                                            <p:fltVal val="0"/>
                                          </p:val>
                                        </p:tav>
                                        <p:tav tm="100000">
                                          <p:val>
                                            <p:strVal val="#ppt_h"/>
                                          </p:val>
                                        </p:tav>
                                      </p:tavLst>
                                    </p:anim>
                                    <p:anim calcmode="lin" valueType="num">
                                      <p:cBhvr>
                                        <p:cTn id="63" dur="1000" fill="hold"/>
                                        <p:tgtEl>
                                          <p:spTgt spid="4">
                                            <p:txEl>
                                              <p:pRg st="6" end="6"/>
                                            </p:txEl>
                                          </p:spTgt>
                                        </p:tgtEl>
                                        <p:attrNameLst>
                                          <p:attrName>style.rotation</p:attrName>
                                        </p:attrNameLst>
                                      </p:cBhvr>
                                      <p:tavLst>
                                        <p:tav tm="0">
                                          <p:val>
                                            <p:fltVal val="90"/>
                                          </p:val>
                                        </p:tav>
                                        <p:tav tm="100000">
                                          <p:val>
                                            <p:fltVal val="0"/>
                                          </p:val>
                                        </p:tav>
                                      </p:tavLst>
                                    </p:anim>
                                    <p:animEffect transition="in" filter="fade">
                                      <p:cBhvr>
                                        <p:cTn id="64" dur="1000"/>
                                        <p:tgtEl>
                                          <p:spTgt spid="4">
                                            <p:txEl>
                                              <p:pRg st="6" end="6"/>
                                            </p:txEl>
                                          </p:spTgt>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4">
                                            <p:txEl>
                                              <p:pRg st="7" end="7"/>
                                            </p:txEl>
                                          </p:spTgt>
                                        </p:tgtEl>
                                        <p:attrNameLst>
                                          <p:attrName>style.visibility</p:attrName>
                                        </p:attrNameLst>
                                      </p:cBhvr>
                                      <p:to>
                                        <p:strVal val="visible"/>
                                      </p:to>
                                    </p:set>
                                    <p:anim calcmode="lin" valueType="num">
                                      <p:cBhvr>
                                        <p:cTn id="67" dur="1000" fill="hold"/>
                                        <p:tgtEl>
                                          <p:spTgt spid="4">
                                            <p:txEl>
                                              <p:pRg st="7" end="7"/>
                                            </p:txEl>
                                          </p:spTgt>
                                        </p:tgtEl>
                                        <p:attrNameLst>
                                          <p:attrName>ppt_w</p:attrName>
                                        </p:attrNameLst>
                                      </p:cBhvr>
                                      <p:tavLst>
                                        <p:tav tm="0">
                                          <p:val>
                                            <p:fltVal val="0"/>
                                          </p:val>
                                        </p:tav>
                                        <p:tav tm="100000">
                                          <p:val>
                                            <p:strVal val="#ppt_w"/>
                                          </p:val>
                                        </p:tav>
                                      </p:tavLst>
                                    </p:anim>
                                    <p:anim calcmode="lin" valueType="num">
                                      <p:cBhvr>
                                        <p:cTn id="68" dur="1000" fill="hold"/>
                                        <p:tgtEl>
                                          <p:spTgt spid="4">
                                            <p:txEl>
                                              <p:pRg st="7" end="7"/>
                                            </p:txEl>
                                          </p:spTgt>
                                        </p:tgtEl>
                                        <p:attrNameLst>
                                          <p:attrName>ppt_h</p:attrName>
                                        </p:attrNameLst>
                                      </p:cBhvr>
                                      <p:tavLst>
                                        <p:tav tm="0">
                                          <p:val>
                                            <p:fltVal val="0"/>
                                          </p:val>
                                        </p:tav>
                                        <p:tav tm="100000">
                                          <p:val>
                                            <p:strVal val="#ppt_h"/>
                                          </p:val>
                                        </p:tav>
                                      </p:tavLst>
                                    </p:anim>
                                    <p:anim calcmode="lin" valueType="num">
                                      <p:cBhvr>
                                        <p:cTn id="69" dur="1000" fill="hold"/>
                                        <p:tgtEl>
                                          <p:spTgt spid="4">
                                            <p:txEl>
                                              <p:pRg st="7" end="7"/>
                                            </p:txEl>
                                          </p:spTgt>
                                        </p:tgtEl>
                                        <p:attrNameLst>
                                          <p:attrName>style.rotation</p:attrName>
                                        </p:attrNameLst>
                                      </p:cBhvr>
                                      <p:tavLst>
                                        <p:tav tm="0">
                                          <p:val>
                                            <p:fltVal val="90"/>
                                          </p:val>
                                        </p:tav>
                                        <p:tav tm="100000">
                                          <p:val>
                                            <p:fltVal val="0"/>
                                          </p:val>
                                        </p:tav>
                                      </p:tavLst>
                                    </p:anim>
                                    <p:animEffect transition="in" filter="fade">
                                      <p:cBhvr>
                                        <p:cTn id="70" dur="1000"/>
                                        <p:tgtEl>
                                          <p:spTgt spid="4">
                                            <p:txEl>
                                              <p:pRg st="7" end="7"/>
                                            </p:txEl>
                                          </p:spTgt>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4">
                                            <p:txEl>
                                              <p:pRg st="8" end="8"/>
                                            </p:txEl>
                                          </p:spTgt>
                                        </p:tgtEl>
                                        <p:attrNameLst>
                                          <p:attrName>style.visibility</p:attrName>
                                        </p:attrNameLst>
                                      </p:cBhvr>
                                      <p:to>
                                        <p:strVal val="visible"/>
                                      </p:to>
                                    </p:set>
                                    <p:anim calcmode="lin" valueType="num">
                                      <p:cBhvr>
                                        <p:cTn id="73" dur="1000" fill="hold"/>
                                        <p:tgtEl>
                                          <p:spTgt spid="4">
                                            <p:txEl>
                                              <p:pRg st="8" end="8"/>
                                            </p:txEl>
                                          </p:spTgt>
                                        </p:tgtEl>
                                        <p:attrNameLst>
                                          <p:attrName>ppt_w</p:attrName>
                                        </p:attrNameLst>
                                      </p:cBhvr>
                                      <p:tavLst>
                                        <p:tav tm="0">
                                          <p:val>
                                            <p:fltVal val="0"/>
                                          </p:val>
                                        </p:tav>
                                        <p:tav tm="100000">
                                          <p:val>
                                            <p:strVal val="#ppt_w"/>
                                          </p:val>
                                        </p:tav>
                                      </p:tavLst>
                                    </p:anim>
                                    <p:anim calcmode="lin" valueType="num">
                                      <p:cBhvr>
                                        <p:cTn id="74" dur="1000" fill="hold"/>
                                        <p:tgtEl>
                                          <p:spTgt spid="4">
                                            <p:txEl>
                                              <p:pRg st="8" end="8"/>
                                            </p:txEl>
                                          </p:spTgt>
                                        </p:tgtEl>
                                        <p:attrNameLst>
                                          <p:attrName>ppt_h</p:attrName>
                                        </p:attrNameLst>
                                      </p:cBhvr>
                                      <p:tavLst>
                                        <p:tav tm="0">
                                          <p:val>
                                            <p:fltVal val="0"/>
                                          </p:val>
                                        </p:tav>
                                        <p:tav tm="100000">
                                          <p:val>
                                            <p:strVal val="#ppt_h"/>
                                          </p:val>
                                        </p:tav>
                                      </p:tavLst>
                                    </p:anim>
                                    <p:anim calcmode="lin" valueType="num">
                                      <p:cBhvr>
                                        <p:cTn id="75" dur="1000" fill="hold"/>
                                        <p:tgtEl>
                                          <p:spTgt spid="4">
                                            <p:txEl>
                                              <p:pRg st="8" end="8"/>
                                            </p:txEl>
                                          </p:spTgt>
                                        </p:tgtEl>
                                        <p:attrNameLst>
                                          <p:attrName>style.rotation</p:attrName>
                                        </p:attrNameLst>
                                      </p:cBhvr>
                                      <p:tavLst>
                                        <p:tav tm="0">
                                          <p:val>
                                            <p:fltVal val="90"/>
                                          </p:val>
                                        </p:tav>
                                        <p:tav tm="100000">
                                          <p:val>
                                            <p:fltVal val="0"/>
                                          </p:val>
                                        </p:tav>
                                      </p:tavLst>
                                    </p:anim>
                                    <p:animEffect transition="in" filter="fade">
                                      <p:cBhvr>
                                        <p:cTn id="76" dur="10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2"/>
          <p:cNvSpPr txBox="1">
            <a:spLocks noChangeArrowheads="1"/>
          </p:cNvSpPr>
          <p:nvPr/>
        </p:nvSpPr>
        <p:spPr bwMode="auto">
          <a:xfrm>
            <a:off x="531690" y="1833746"/>
            <a:ext cx="8161383" cy="4586356"/>
          </a:xfrm>
          <a:prstGeom prst="rect">
            <a:avLst/>
          </a:prstGeom>
          <a:solidFill>
            <a:srgbClr val="979BCD"/>
          </a:solidFill>
          <a:ln w="76200" cap="flat" algn="ctr">
            <a:solidFill>
              <a:srgbClr val="0000FF"/>
            </a:solidFill>
            <a:miter lim="800000"/>
            <a:headEnd/>
            <a:tailEnd/>
          </a:ln>
        </p:spPr>
        <p:txBody>
          <a:bodyPr vert="horz" wrap="square" lIns="84406" tIns="42203" rIns="84406" bIns="42203" numCol="1" anchor="t" anchorCtr="0" compatLnSpc="1">
            <a:prstTxWarp prst="textNoShape">
              <a:avLst/>
            </a:prstTxWarp>
          </a:bodyPr>
          <a:lstStyle>
            <a:lvl1pPr marL="342900" indent="-342900" eaLnBrk="1" hangingPunct="1">
              <a:spcBef>
                <a:spcPct val="20000"/>
              </a:spcBef>
              <a:buClr>
                <a:schemeClr val="accent2"/>
              </a:buClr>
              <a:buSzTx/>
              <a:buFont typeface="Arial Narrow Special G2" pitchFamily="34" charset="2"/>
              <a:buChar char="r"/>
              <a:defRPr sz="2800" b="1" i="1">
                <a:solidFill>
                  <a:schemeClr val="bg2"/>
                </a:solidFill>
                <a:latin typeface="+mn-lt"/>
              </a:defRPr>
            </a:lvl1pPr>
            <a:lvl2pPr marL="742950" indent="-285750" eaLnBrk="0" hangingPunct="0">
              <a:spcBef>
                <a:spcPct val="20000"/>
              </a:spcBef>
              <a:buClr>
                <a:srgbClr val="CC0000"/>
              </a:buClr>
              <a:buSzPct val="70000"/>
              <a:buFont typeface="Wingdings" pitchFamily="2" charset="2"/>
              <a:buChar char="®"/>
              <a:defRPr sz="2800">
                <a:latin typeface="+mn-lt"/>
              </a:defRPr>
            </a:lvl2pPr>
            <a:lvl3pPr marL="1143000" indent="-228600" eaLnBrk="0" hangingPunct="0">
              <a:spcBef>
                <a:spcPct val="20000"/>
              </a:spcBef>
              <a:buClr>
                <a:srgbClr val="009900"/>
              </a:buClr>
              <a:buSzPct val="60000"/>
              <a:buFont typeface="Wingdings" pitchFamily="2" charset="2"/>
              <a:buChar char="®"/>
              <a:defRPr>
                <a:latin typeface="+mn-lt"/>
              </a:defRPr>
            </a:lvl3pPr>
            <a:lvl4pPr marL="1600200" indent="-228600" eaLnBrk="0" hangingPunct="0">
              <a:spcBef>
                <a:spcPct val="20000"/>
              </a:spcBef>
              <a:buClr>
                <a:schemeClr val="hlink"/>
              </a:buClr>
              <a:buSzPct val="60000"/>
              <a:buFont typeface="Wingdings" pitchFamily="2" charset="2"/>
              <a:buChar char="l"/>
              <a:defRPr sz="2000">
                <a:latin typeface="+mn-lt"/>
              </a:defRPr>
            </a:lvl4pPr>
            <a:lvl5pPr marL="2057400" indent="-228600" eaLnBrk="0" hangingPunct="0">
              <a:spcBef>
                <a:spcPct val="20000"/>
              </a:spcBef>
              <a:buClr>
                <a:schemeClr val="accent2"/>
              </a:buClr>
              <a:buSzPct val="55000"/>
              <a:buFont typeface="Wingdings" pitchFamily="2" charset="2"/>
              <a:buChar char="l"/>
              <a:defRPr sz="2000">
                <a:latin typeface="+mn-lt"/>
              </a:defRPr>
            </a:lvl5pPr>
            <a:lvl6pPr marL="2514600" indent="-228600" fontAlgn="base">
              <a:spcBef>
                <a:spcPct val="20000"/>
              </a:spcBef>
              <a:spcAft>
                <a:spcPct val="0"/>
              </a:spcAft>
              <a:buClr>
                <a:schemeClr val="accent2"/>
              </a:buClr>
              <a:buSzPct val="55000"/>
              <a:buFont typeface="Wingdings" pitchFamily="2" charset="2"/>
              <a:buChar char="l"/>
              <a:defRPr sz="2000">
                <a:latin typeface="+mn-lt"/>
              </a:defRPr>
            </a:lvl6pPr>
            <a:lvl7pPr marL="2971800" indent="-228600" fontAlgn="base">
              <a:spcBef>
                <a:spcPct val="20000"/>
              </a:spcBef>
              <a:spcAft>
                <a:spcPct val="0"/>
              </a:spcAft>
              <a:buClr>
                <a:schemeClr val="accent2"/>
              </a:buClr>
              <a:buSzPct val="55000"/>
              <a:buFont typeface="Wingdings" pitchFamily="2" charset="2"/>
              <a:buChar char="l"/>
              <a:defRPr sz="2000">
                <a:latin typeface="+mn-lt"/>
              </a:defRPr>
            </a:lvl7pPr>
            <a:lvl8pPr marL="3429000" indent="-228600" fontAlgn="base">
              <a:spcBef>
                <a:spcPct val="20000"/>
              </a:spcBef>
              <a:spcAft>
                <a:spcPct val="0"/>
              </a:spcAft>
              <a:buClr>
                <a:schemeClr val="accent2"/>
              </a:buClr>
              <a:buSzPct val="55000"/>
              <a:buFont typeface="Wingdings" pitchFamily="2" charset="2"/>
              <a:buChar char="l"/>
              <a:defRPr sz="2000">
                <a:latin typeface="+mn-lt"/>
              </a:defRPr>
            </a:lvl8pPr>
            <a:lvl9pPr marL="3886200" indent="-228600" fontAlgn="base">
              <a:spcBef>
                <a:spcPct val="20000"/>
              </a:spcBef>
              <a:spcAft>
                <a:spcPct val="0"/>
              </a:spcAft>
              <a:buClr>
                <a:schemeClr val="accent2"/>
              </a:buClr>
              <a:buSzPct val="55000"/>
              <a:buFont typeface="Wingdings" pitchFamily="2" charset="2"/>
              <a:buChar char="l"/>
              <a:defRPr sz="2000">
                <a:latin typeface="+mn-lt"/>
              </a:defRPr>
            </a:lvl9pPr>
          </a:lstStyle>
          <a:p>
            <a:pPr>
              <a:buClr>
                <a:srgbClr val="FFFF00"/>
              </a:buClr>
            </a:pPr>
            <a:r>
              <a:rPr lang="es-ES_tradnl" sz="2585" dirty="0">
                <a:solidFill>
                  <a:schemeClr val="tx1"/>
                </a:solidFill>
                <a:latin typeface="Arial" panose="020B0604020202020204" pitchFamily="34" charset="0"/>
                <a:cs typeface="Arial" panose="020B0604020202020204" pitchFamily="34" charset="0"/>
              </a:rPr>
              <a:t>Es la capacidad de transmisión de un canal de comunicación.</a:t>
            </a:r>
          </a:p>
          <a:p>
            <a:pPr>
              <a:buClr>
                <a:srgbClr val="FFFF00"/>
              </a:buClr>
            </a:pPr>
            <a:r>
              <a:rPr lang="es-ES_tradnl" sz="2585" dirty="0">
                <a:solidFill>
                  <a:schemeClr val="tx1"/>
                </a:solidFill>
                <a:latin typeface="Arial" panose="020B0604020202020204" pitchFamily="34" charset="0"/>
                <a:cs typeface="Arial" panose="020B0604020202020204" pitchFamily="34" charset="0"/>
              </a:rPr>
              <a:t>La unidad de medida es bits por segundo (bps) y sus múltiplos (Kbps, Mbps, Gbps).</a:t>
            </a:r>
          </a:p>
          <a:p>
            <a:pPr>
              <a:buClr>
                <a:srgbClr val="FFFF00"/>
              </a:buClr>
            </a:pPr>
            <a:r>
              <a:rPr lang="es-ES_tradnl" sz="2585" dirty="0">
                <a:solidFill>
                  <a:schemeClr val="tx1"/>
                </a:solidFill>
                <a:latin typeface="Arial" panose="020B0604020202020204" pitchFamily="34" charset="0"/>
                <a:cs typeface="Arial" panose="020B0604020202020204" pitchFamily="34" charset="0"/>
              </a:rPr>
              <a:t>A mayor ancho de banda, mayor cantidad de información se transmite por unidad de tiempo y por ende, el proceso de comunicación de datos es más rápido.</a:t>
            </a:r>
          </a:p>
        </p:txBody>
      </p:sp>
      <p:sp>
        <p:nvSpPr>
          <p:cNvPr id="130052" name="Text Box 4"/>
          <p:cNvSpPr txBox="1">
            <a:spLocks noChangeArrowheads="1"/>
          </p:cNvSpPr>
          <p:nvPr/>
        </p:nvSpPr>
        <p:spPr bwMode="auto">
          <a:xfrm>
            <a:off x="1259632" y="0"/>
            <a:ext cx="7192062" cy="1437039"/>
          </a:xfrm>
          <a:prstGeom prst="rect">
            <a:avLst/>
          </a:prstGeom>
          <a:solidFill>
            <a:srgbClr val="66FFFF"/>
          </a:solidFill>
          <a:ln w="76200" cap="flat" algn="ctr">
            <a:solidFill>
              <a:schemeClr val="accent2"/>
            </a:solidFill>
            <a:miter lim="800000"/>
            <a:headEnd/>
            <a:tailEnd/>
          </a:ln>
        </p:spPr>
        <p:txBody>
          <a:bodyPr vert="horz" wrap="square" lIns="84406" tIns="42203" rIns="84406" bIns="42203" numCol="1" anchor="ctr" anchorCtr="0" compatLnSpc="1">
            <a:prstTxWarp prst="textNoShape">
              <a:avLst/>
            </a:prstTxWarp>
          </a:bodyPr>
          <a:lstStyle>
            <a:lvl1pPr algn="ctr">
              <a:lnSpc>
                <a:spcPct val="120000"/>
              </a:lnSpc>
              <a:buClr>
                <a:srgbClr val="FFFF00"/>
              </a:buClr>
              <a:buSzPct val="80000"/>
              <a:buChar char="•"/>
              <a:defRPr sz="3323" b="1" i="1">
                <a:solidFill>
                  <a:srgbClr val="333399"/>
                </a:solidFill>
                <a:effectLst>
                  <a:outerShdw blurRad="38100" dist="38100" dir="2700000" algn="tl">
                    <a:srgbClr val="000000">
                      <a:alpha val="43137"/>
                    </a:srgbClr>
                  </a:outerShdw>
                </a:effectLst>
                <a:latin typeface="Arial" charset="0"/>
                <a:ea typeface="+mj-ea"/>
                <a:cs typeface="+mj-cs"/>
              </a:defRPr>
            </a:lvl1pPr>
            <a:lvl2pPr algn="ctr">
              <a:defRPr sz="4400">
                <a:solidFill>
                  <a:schemeClr val="tx2"/>
                </a:solidFill>
              </a:defRPr>
            </a:lvl2pPr>
            <a:lvl3pPr algn="ctr">
              <a:defRPr sz="4400">
                <a:solidFill>
                  <a:schemeClr val="tx2"/>
                </a:solidFill>
              </a:defRPr>
            </a:lvl3pPr>
            <a:lvl4pPr algn="ctr">
              <a:defRPr sz="4400">
                <a:solidFill>
                  <a:schemeClr val="tx2"/>
                </a:solidFill>
              </a:defRPr>
            </a:lvl4pPr>
            <a:lvl5pPr algn="ctr">
              <a:defRPr sz="4400">
                <a:solidFill>
                  <a:schemeClr val="tx2"/>
                </a:solidFill>
              </a:defRPr>
            </a:lvl5pPr>
            <a:lvl6pPr marL="457200" algn="ctr" eaLnBrk="0" fontAlgn="base" hangingPunct="0">
              <a:spcBef>
                <a:spcPct val="0"/>
              </a:spcBef>
              <a:spcAft>
                <a:spcPct val="0"/>
              </a:spcAft>
              <a:defRPr sz="4400">
                <a:solidFill>
                  <a:schemeClr val="tx2"/>
                </a:solidFill>
              </a:defRPr>
            </a:lvl6pPr>
            <a:lvl7pPr marL="914400" algn="ctr" eaLnBrk="0" fontAlgn="base" hangingPunct="0">
              <a:spcBef>
                <a:spcPct val="0"/>
              </a:spcBef>
              <a:spcAft>
                <a:spcPct val="0"/>
              </a:spcAft>
              <a:defRPr sz="4400">
                <a:solidFill>
                  <a:schemeClr val="tx2"/>
                </a:solidFill>
              </a:defRPr>
            </a:lvl7pPr>
            <a:lvl8pPr marL="1371600" algn="ctr" eaLnBrk="0" fontAlgn="base" hangingPunct="0">
              <a:spcBef>
                <a:spcPct val="0"/>
              </a:spcBef>
              <a:spcAft>
                <a:spcPct val="0"/>
              </a:spcAft>
              <a:defRPr sz="4400">
                <a:solidFill>
                  <a:schemeClr val="tx2"/>
                </a:solidFill>
              </a:defRPr>
            </a:lvl8pPr>
            <a:lvl9pPr marL="1828800" algn="ctr" eaLnBrk="0" fontAlgn="base" hangingPunct="0">
              <a:spcBef>
                <a:spcPct val="0"/>
              </a:spcBef>
              <a:spcAft>
                <a:spcPct val="0"/>
              </a:spcAft>
              <a:defRPr sz="4400">
                <a:solidFill>
                  <a:schemeClr val="tx2"/>
                </a:solidFill>
              </a:defRPr>
            </a:lvl9pPr>
          </a:lstStyle>
          <a:p>
            <a:r>
              <a:rPr lang="es-MX" dirty="0"/>
              <a:t>Redes de Comunicación</a:t>
            </a:r>
          </a:p>
          <a:p>
            <a:r>
              <a:rPr lang="es-MX" dirty="0"/>
              <a:t>Ancho de Banda</a:t>
            </a:r>
            <a:endParaRPr lang="es-ES"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288" y="1833746"/>
            <a:ext cx="8161383" cy="4586356"/>
          </a:xfrm>
          <a:prstGeom prst="rect">
            <a:avLst/>
          </a:prstGeom>
          <a:solidFill>
            <a:schemeClr val="accent2"/>
          </a:solidFill>
          <a:ln w="76200" cap="flat" algn="ctr">
            <a:solidFill>
              <a:srgbClr val="00CCFF"/>
            </a:solidFill>
            <a:miter lim="800000"/>
            <a:headEnd/>
            <a:tailEnd/>
          </a:ln>
        </p:spPr>
      </p:pic>
    </p:spTree>
    <p:extLst>
      <p:ext uri="{BB962C8B-B14F-4D97-AF65-F5344CB8AC3E}">
        <p14:creationId xmlns:p14="http://schemas.microsoft.com/office/powerpoint/2010/main" val="360496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0052"/>
                                        </p:tgtEl>
                                        <p:attrNameLst>
                                          <p:attrName>style.visibility</p:attrName>
                                        </p:attrNameLst>
                                      </p:cBhvr>
                                      <p:to>
                                        <p:strVal val="visible"/>
                                      </p:to>
                                    </p:set>
                                    <p:anim calcmode="lin" valueType="num">
                                      <p:cBhvr>
                                        <p:cTn id="7" dur="1000" fill="hold"/>
                                        <p:tgtEl>
                                          <p:spTgt spid="130052"/>
                                        </p:tgtEl>
                                        <p:attrNameLst>
                                          <p:attrName>ppt_w</p:attrName>
                                        </p:attrNameLst>
                                      </p:cBhvr>
                                      <p:tavLst>
                                        <p:tav tm="0">
                                          <p:val>
                                            <p:fltVal val="0"/>
                                          </p:val>
                                        </p:tav>
                                        <p:tav tm="100000">
                                          <p:val>
                                            <p:strVal val="#ppt_w"/>
                                          </p:val>
                                        </p:tav>
                                      </p:tavLst>
                                    </p:anim>
                                    <p:anim calcmode="lin" valueType="num">
                                      <p:cBhvr>
                                        <p:cTn id="8" dur="1000" fill="hold"/>
                                        <p:tgtEl>
                                          <p:spTgt spid="130052"/>
                                        </p:tgtEl>
                                        <p:attrNameLst>
                                          <p:attrName>ppt_h</p:attrName>
                                        </p:attrNameLst>
                                      </p:cBhvr>
                                      <p:tavLst>
                                        <p:tav tm="0">
                                          <p:val>
                                            <p:fltVal val="0"/>
                                          </p:val>
                                        </p:tav>
                                        <p:tav tm="100000">
                                          <p:val>
                                            <p:strVal val="#ppt_h"/>
                                          </p:val>
                                        </p:tav>
                                      </p:tavLst>
                                    </p:anim>
                                    <p:anim calcmode="lin" valueType="num">
                                      <p:cBhvr>
                                        <p:cTn id="9" dur="1000" fill="hold"/>
                                        <p:tgtEl>
                                          <p:spTgt spid="130052"/>
                                        </p:tgtEl>
                                        <p:attrNameLst>
                                          <p:attrName>style.rotation</p:attrName>
                                        </p:attrNameLst>
                                      </p:cBhvr>
                                      <p:tavLst>
                                        <p:tav tm="0">
                                          <p:val>
                                            <p:fltVal val="90"/>
                                          </p:val>
                                        </p:tav>
                                        <p:tav tm="100000">
                                          <p:val>
                                            <p:fltVal val="0"/>
                                          </p:val>
                                        </p:tav>
                                      </p:tavLst>
                                    </p:anim>
                                    <p:animEffect transition="in" filter="fade">
                                      <p:cBhvr>
                                        <p:cTn id="10" dur="1000"/>
                                        <p:tgtEl>
                                          <p:spTgt spid="13005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30050">
                                            <p:bg/>
                                          </p:spTgt>
                                        </p:tgtEl>
                                        <p:attrNameLst>
                                          <p:attrName>style.visibility</p:attrName>
                                        </p:attrNameLst>
                                      </p:cBhvr>
                                      <p:to>
                                        <p:strVal val="visible"/>
                                      </p:to>
                                    </p:set>
                                    <p:animEffect transition="in" filter="randombar(horizontal)">
                                      <p:cBhvr>
                                        <p:cTn id="15" dur="500"/>
                                        <p:tgtEl>
                                          <p:spTgt spid="130050">
                                            <p:bg/>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30050">
                                            <p:txEl>
                                              <p:pRg st="0" end="0"/>
                                            </p:txEl>
                                          </p:spTgt>
                                        </p:tgtEl>
                                        <p:attrNameLst>
                                          <p:attrName>style.visibility</p:attrName>
                                        </p:attrNameLst>
                                      </p:cBhvr>
                                      <p:to>
                                        <p:strVal val="visible"/>
                                      </p:to>
                                    </p:set>
                                    <p:animEffect transition="in" filter="randombar(horizontal)">
                                      <p:cBhvr>
                                        <p:cTn id="18" dur="500"/>
                                        <p:tgtEl>
                                          <p:spTgt spid="130050">
                                            <p:txEl>
                                              <p:pRg st="0" end="0"/>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30050">
                                            <p:txEl>
                                              <p:pRg st="1" end="1"/>
                                            </p:txEl>
                                          </p:spTgt>
                                        </p:tgtEl>
                                        <p:attrNameLst>
                                          <p:attrName>style.visibility</p:attrName>
                                        </p:attrNameLst>
                                      </p:cBhvr>
                                      <p:to>
                                        <p:strVal val="visible"/>
                                      </p:to>
                                    </p:set>
                                    <p:animEffect transition="in" filter="randombar(horizontal)">
                                      <p:cBhvr>
                                        <p:cTn id="21" dur="500"/>
                                        <p:tgtEl>
                                          <p:spTgt spid="130050">
                                            <p:txEl>
                                              <p:pRg st="1" end="1"/>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30050">
                                            <p:txEl>
                                              <p:pRg st="2" end="2"/>
                                            </p:txEl>
                                          </p:spTgt>
                                        </p:tgtEl>
                                        <p:attrNameLst>
                                          <p:attrName>style.visibility</p:attrName>
                                        </p:attrNameLst>
                                      </p:cBhvr>
                                      <p:to>
                                        <p:strVal val="visible"/>
                                      </p:to>
                                    </p:set>
                                    <p:animEffect transition="in" filter="randombar(horizontal)">
                                      <p:cBhvr>
                                        <p:cTn id="24" dur="500"/>
                                        <p:tgtEl>
                                          <p:spTgt spid="130050">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7170"/>
                                        </p:tgtEl>
                                        <p:attrNameLst>
                                          <p:attrName>style.visibility</p:attrName>
                                        </p:attrNameLst>
                                      </p:cBhvr>
                                      <p:to>
                                        <p:strVal val="visible"/>
                                      </p:to>
                                    </p:set>
                                    <p:animEffect transition="in" filter="circle(in)">
                                      <p:cBhvr>
                                        <p:cTn id="29" dur="2000"/>
                                        <p:tgtEl>
                                          <p:spTgt spid="7170"/>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nodeType="clickEffect">
                                  <p:stCondLst>
                                    <p:cond delay="0"/>
                                  </p:stCondLst>
                                  <p:childTnLst>
                                    <p:animEffect transition="out" filter="fade">
                                      <p:cBhvr>
                                        <p:cTn id="33" dur="1000"/>
                                        <p:tgtEl>
                                          <p:spTgt spid="7170"/>
                                        </p:tgtEl>
                                      </p:cBhvr>
                                    </p:animEffect>
                                    <p:anim calcmode="lin" valueType="num">
                                      <p:cBhvr>
                                        <p:cTn id="34" dur="1000"/>
                                        <p:tgtEl>
                                          <p:spTgt spid="7170"/>
                                        </p:tgtEl>
                                        <p:attrNameLst>
                                          <p:attrName>ppt_x</p:attrName>
                                        </p:attrNameLst>
                                      </p:cBhvr>
                                      <p:tavLst>
                                        <p:tav tm="0">
                                          <p:val>
                                            <p:strVal val="ppt_x"/>
                                          </p:val>
                                        </p:tav>
                                        <p:tav tm="100000">
                                          <p:val>
                                            <p:strVal val="ppt_x"/>
                                          </p:val>
                                        </p:tav>
                                      </p:tavLst>
                                    </p:anim>
                                    <p:anim calcmode="lin" valueType="num">
                                      <p:cBhvr>
                                        <p:cTn id="35" dur="1000"/>
                                        <p:tgtEl>
                                          <p:spTgt spid="7170"/>
                                        </p:tgtEl>
                                        <p:attrNameLst>
                                          <p:attrName>ppt_y</p:attrName>
                                        </p:attrNameLst>
                                      </p:cBhvr>
                                      <p:tavLst>
                                        <p:tav tm="0">
                                          <p:val>
                                            <p:strVal val="ppt_y"/>
                                          </p:val>
                                        </p:tav>
                                        <p:tav tm="100000">
                                          <p:val>
                                            <p:strVal val="ppt_y+.1"/>
                                          </p:val>
                                        </p:tav>
                                      </p:tavLst>
                                    </p:anim>
                                    <p:set>
                                      <p:cBhvr>
                                        <p:cTn id="36" dur="1" fill="hold">
                                          <p:stCondLst>
                                            <p:cond delay="999"/>
                                          </p:stCondLst>
                                        </p:cTn>
                                        <p:tgtEl>
                                          <p:spTgt spid="71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build="allAtOnce" animBg="1"/>
      <p:bldP spid="13005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pie de página"/>
          <p:cNvSpPr>
            <a:spLocks noGrp="1"/>
          </p:cNvSpPr>
          <p:nvPr>
            <p:ph type="ftr" sz="quarter" idx="4294967295"/>
          </p:nvPr>
        </p:nvSpPr>
        <p:spPr>
          <a:xfrm>
            <a:off x="3587261" y="6101861"/>
            <a:ext cx="2672862" cy="422031"/>
          </a:xfrm>
          <a:prstGeom prst="rect">
            <a:avLst/>
          </a:prstGeom>
        </p:spPr>
        <p:txBody>
          <a:bodyPr/>
          <a:lstStyle/>
          <a:p>
            <a:pPr>
              <a:defRPr/>
            </a:pPr>
            <a:r>
              <a:rPr lang="es-ES"/>
              <a:t>Informática General</a:t>
            </a:r>
          </a:p>
        </p:txBody>
      </p:sp>
      <p:sp>
        <p:nvSpPr>
          <p:cNvPr id="73730" name="Rectangle 2050"/>
          <p:cNvSpPr>
            <a:spLocks noGrp="1" noChangeArrowheads="1"/>
          </p:cNvSpPr>
          <p:nvPr>
            <p:ph type="title"/>
          </p:nvPr>
        </p:nvSpPr>
        <p:spPr>
          <a:xfrm>
            <a:off x="1517942" y="309220"/>
            <a:ext cx="6811501" cy="864096"/>
          </a:xfrm>
          <a:solidFill>
            <a:srgbClr val="66FFFF"/>
          </a:solidFill>
          <a:ln w="76200" cap="flat" algn="ctr">
            <a:solidFill>
              <a:schemeClr val="accent2"/>
            </a:solidFill>
            <a:miter lim="800000"/>
            <a:headEnd/>
            <a:tailEnd/>
          </a:ln>
        </p:spPr>
        <p:txBody>
          <a:bodyPr vert="horz" wrap="square" lIns="84406" tIns="42203" rIns="84406" bIns="42203" numCol="1" anchor="ctr" anchorCtr="0" compatLnSpc="1">
            <a:prstTxWarp prst="textNoShape">
              <a:avLst/>
            </a:prstTxWarp>
          </a:bodyPr>
          <a:lstStyle/>
          <a:p>
            <a:pPr>
              <a:lnSpc>
                <a:spcPct val="120000"/>
              </a:lnSpc>
              <a:buClr>
                <a:srgbClr val="FFFF00"/>
              </a:buClr>
              <a:buSzPct val="80000"/>
              <a:buChar char="•"/>
            </a:pPr>
            <a:r>
              <a:rPr lang="es-AR" sz="3323" b="1" i="1" kern="1200" dirty="0">
                <a:solidFill>
                  <a:srgbClr val="333399"/>
                </a:solidFill>
                <a:effectLst>
                  <a:outerShdw blurRad="38100" dist="38100" dir="2700000" algn="tl">
                    <a:srgbClr val="000000">
                      <a:alpha val="43137"/>
                    </a:srgbClr>
                  </a:outerShdw>
                </a:effectLst>
                <a:latin typeface="Arial" charset="0"/>
              </a:rPr>
              <a:t>Ancho de Banda</a:t>
            </a:r>
            <a:endParaRPr lang="es-ES" sz="3323" b="1" i="1" kern="1200" dirty="0">
              <a:solidFill>
                <a:srgbClr val="333399"/>
              </a:solidFill>
              <a:effectLst>
                <a:outerShdw blurRad="38100" dist="38100" dir="2700000" algn="tl">
                  <a:srgbClr val="000000">
                    <a:alpha val="43137"/>
                  </a:srgbClr>
                </a:outerShdw>
              </a:effectLst>
              <a:latin typeface="Arial" charset="0"/>
            </a:endParaRPr>
          </a:p>
        </p:txBody>
      </p:sp>
      <p:sp>
        <p:nvSpPr>
          <p:cNvPr id="10244" name="Rectangle 2051"/>
          <p:cNvSpPr>
            <a:spLocks noGrp="1" noChangeArrowheads="1"/>
          </p:cNvSpPr>
          <p:nvPr>
            <p:ph type="body" sz="half" idx="1"/>
          </p:nvPr>
        </p:nvSpPr>
        <p:spPr>
          <a:xfrm>
            <a:off x="317989" y="1700808"/>
            <a:ext cx="8508022" cy="4210165"/>
          </a:xfrm>
          <a:solidFill>
            <a:schemeClr val="accent2">
              <a:lumMod val="75000"/>
            </a:schemeClr>
          </a:solidFill>
          <a:ln w="76200">
            <a:solidFill>
              <a:schemeClr val="accent2">
                <a:lumMod val="20000"/>
                <a:lumOff val="80000"/>
              </a:schemeClr>
            </a:solidFill>
            <a:miter lim="800000"/>
            <a:headEnd/>
            <a:tailEnd/>
          </a:ln>
        </p:spPr>
        <p:txBody>
          <a:bodyPr vert="horz" wrap="square" lIns="84406" tIns="42203" rIns="84406" bIns="42203" numCol="1" anchor="t" anchorCtr="0" compatLnSpc="1">
            <a:prstTxWarp prst="textNoShape">
              <a:avLst/>
            </a:prstTxWarp>
          </a:bodyPr>
          <a:lstStyle/>
          <a:p>
            <a:pPr>
              <a:lnSpc>
                <a:spcPct val="90000"/>
              </a:lnSpc>
            </a:pPr>
            <a:r>
              <a:rPr lang="es-AR" sz="4431" i="1" dirty="0">
                <a:latin typeface="Arial" pitchFamily="34" charset="0"/>
                <a:cs typeface="Arial" pitchFamily="34" charset="0"/>
              </a:rPr>
              <a:t>Es finito</a:t>
            </a:r>
          </a:p>
          <a:p>
            <a:pPr>
              <a:lnSpc>
                <a:spcPct val="90000"/>
              </a:lnSpc>
            </a:pPr>
            <a:r>
              <a:rPr lang="es-AR" sz="4431" i="1" dirty="0">
                <a:latin typeface="Arial" pitchFamily="34" charset="0"/>
                <a:cs typeface="Arial" pitchFamily="34" charset="0"/>
              </a:rPr>
              <a:t>No es gratuito </a:t>
            </a:r>
          </a:p>
          <a:p>
            <a:pPr>
              <a:lnSpc>
                <a:spcPct val="90000"/>
              </a:lnSpc>
            </a:pPr>
            <a:r>
              <a:rPr lang="es-AR" sz="4431" i="1" dirty="0">
                <a:latin typeface="Arial" pitchFamily="34" charset="0"/>
                <a:cs typeface="Arial" pitchFamily="34" charset="0"/>
              </a:rPr>
              <a:t>Clave </a:t>
            </a:r>
            <a:r>
              <a:rPr lang="es-AR" sz="4431" i="1" dirty="0">
                <a:latin typeface="Arial" pitchFamily="34" charset="0"/>
                <a:cs typeface="Arial" pitchFamily="34" charset="0"/>
                <a:sym typeface="Wingdings 3"/>
              </a:rPr>
              <a:t> diseño y rendimiento</a:t>
            </a:r>
            <a:endParaRPr lang="es-AR" sz="4431" i="1" dirty="0">
              <a:latin typeface="Arial" pitchFamily="34" charset="0"/>
              <a:cs typeface="Arial" pitchFamily="34" charset="0"/>
            </a:endParaRPr>
          </a:p>
          <a:p>
            <a:pPr>
              <a:lnSpc>
                <a:spcPct val="90000"/>
              </a:lnSpc>
            </a:pPr>
            <a:r>
              <a:rPr lang="es-AR" sz="4431" i="1" dirty="0">
                <a:latin typeface="Arial" pitchFamily="34" charset="0"/>
                <a:cs typeface="Arial" pitchFamily="34" charset="0"/>
              </a:rPr>
              <a:t>Desempeño de la Red </a:t>
            </a:r>
          </a:p>
          <a:p>
            <a:pPr>
              <a:lnSpc>
                <a:spcPct val="90000"/>
              </a:lnSpc>
            </a:pPr>
            <a:r>
              <a:rPr lang="es-AR" sz="4431" i="1" dirty="0">
                <a:latin typeface="Arial" pitchFamily="34" charset="0"/>
                <a:cs typeface="Arial" pitchFamily="34" charset="0"/>
              </a:rPr>
              <a:t>Similar al diámetro de un caño</a:t>
            </a:r>
            <a:endParaRPr lang="es-ES" sz="4431" i="1" dirty="0">
              <a:latin typeface="Arial" pitchFamily="34" charset="0"/>
              <a:cs typeface="Arial" pitchFamily="34" charset="0"/>
            </a:endParaRPr>
          </a:p>
        </p:txBody>
      </p:sp>
    </p:spTree>
    <p:extLst>
      <p:ext uri="{BB962C8B-B14F-4D97-AF65-F5344CB8AC3E}">
        <p14:creationId xmlns:p14="http://schemas.microsoft.com/office/powerpoint/2010/main" val="281969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3730"/>
                                        </p:tgtEl>
                                        <p:attrNameLst>
                                          <p:attrName>style.visibility</p:attrName>
                                        </p:attrNameLst>
                                      </p:cBhvr>
                                      <p:to>
                                        <p:strVal val="visible"/>
                                      </p:to>
                                    </p:set>
                                    <p:anim calcmode="lin" valueType="num">
                                      <p:cBhvr>
                                        <p:cTn id="7" dur="1000" fill="hold"/>
                                        <p:tgtEl>
                                          <p:spTgt spid="73730"/>
                                        </p:tgtEl>
                                        <p:attrNameLst>
                                          <p:attrName>ppt_w</p:attrName>
                                        </p:attrNameLst>
                                      </p:cBhvr>
                                      <p:tavLst>
                                        <p:tav tm="0">
                                          <p:val>
                                            <p:fltVal val="0"/>
                                          </p:val>
                                        </p:tav>
                                        <p:tav tm="100000">
                                          <p:val>
                                            <p:strVal val="#ppt_w"/>
                                          </p:val>
                                        </p:tav>
                                      </p:tavLst>
                                    </p:anim>
                                    <p:anim calcmode="lin" valueType="num">
                                      <p:cBhvr>
                                        <p:cTn id="8" dur="1000" fill="hold"/>
                                        <p:tgtEl>
                                          <p:spTgt spid="73730"/>
                                        </p:tgtEl>
                                        <p:attrNameLst>
                                          <p:attrName>ppt_h</p:attrName>
                                        </p:attrNameLst>
                                      </p:cBhvr>
                                      <p:tavLst>
                                        <p:tav tm="0">
                                          <p:val>
                                            <p:fltVal val="0"/>
                                          </p:val>
                                        </p:tav>
                                        <p:tav tm="100000">
                                          <p:val>
                                            <p:strVal val="#ppt_h"/>
                                          </p:val>
                                        </p:tav>
                                      </p:tavLst>
                                    </p:anim>
                                    <p:anim calcmode="lin" valueType="num">
                                      <p:cBhvr>
                                        <p:cTn id="9" dur="1000" fill="hold"/>
                                        <p:tgtEl>
                                          <p:spTgt spid="73730"/>
                                        </p:tgtEl>
                                        <p:attrNameLst>
                                          <p:attrName>style.rotation</p:attrName>
                                        </p:attrNameLst>
                                      </p:cBhvr>
                                      <p:tavLst>
                                        <p:tav tm="0">
                                          <p:val>
                                            <p:fltVal val="90"/>
                                          </p:val>
                                        </p:tav>
                                        <p:tav tm="100000">
                                          <p:val>
                                            <p:fltVal val="0"/>
                                          </p:val>
                                        </p:tav>
                                      </p:tavLst>
                                    </p:anim>
                                    <p:animEffect transition="in" filter="fade">
                                      <p:cBhvr>
                                        <p:cTn id="10" dur="1000"/>
                                        <p:tgtEl>
                                          <p:spTgt spid="7373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0244">
                                            <p:bg/>
                                          </p:spTgt>
                                        </p:tgtEl>
                                        <p:attrNameLst>
                                          <p:attrName>style.visibility</p:attrName>
                                        </p:attrNameLst>
                                      </p:cBhvr>
                                      <p:to>
                                        <p:strVal val="visible"/>
                                      </p:to>
                                    </p:set>
                                    <p:anim calcmode="lin" valueType="num">
                                      <p:cBhvr>
                                        <p:cTn id="15" dur="1000" fill="hold"/>
                                        <p:tgtEl>
                                          <p:spTgt spid="10244">
                                            <p:bg/>
                                          </p:spTgt>
                                        </p:tgtEl>
                                        <p:attrNameLst>
                                          <p:attrName>ppt_w</p:attrName>
                                        </p:attrNameLst>
                                      </p:cBhvr>
                                      <p:tavLst>
                                        <p:tav tm="0">
                                          <p:val>
                                            <p:fltVal val="0"/>
                                          </p:val>
                                        </p:tav>
                                        <p:tav tm="100000">
                                          <p:val>
                                            <p:strVal val="#ppt_w"/>
                                          </p:val>
                                        </p:tav>
                                      </p:tavLst>
                                    </p:anim>
                                    <p:anim calcmode="lin" valueType="num">
                                      <p:cBhvr>
                                        <p:cTn id="16" dur="1000" fill="hold"/>
                                        <p:tgtEl>
                                          <p:spTgt spid="10244">
                                            <p:bg/>
                                          </p:spTgt>
                                        </p:tgtEl>
                                        <p:attrNameLst>
                                          <p:attrName>ppt_h</p:attrName>
                                        </p:attrNameLst>
                                      </p:cBhvr>
                                      <p:tavLst>
                                        <p:tav tm="0">
                                          <p:val>
                                            <p:fltVal val="0"/>
                                          </p:val>
                                        </p:tav>
                                        <p:tav tm="100000">
                                          <p:val>
                                            <p:strVal val="#ppt_h"/>
                                          </p:val>
                                        </p:tav>
                                      </p:tavLst>
                                    </p:anim>
                                    <p:anim calcmode="lin" valueType="num">
                                      <p:cBhvr>
                                        <p:cTn id="17" dur="1000" fill="hold"/>
                                        <p:tgtEl>
                                          <p:spTgt spid="10244">
                                            <p:bg/>
                                          </p:spTgt>
                                        </p:tgtEl>
                                        <p:attrNameLst>
                                          <p:attrName>style.rotation</p:attrName>
                                        </p:attrNameLst>
                                      </p:cBhvr>
                                      <p:tavLst>
                                        <p:tav tm="0">
                                          <p:val>
                                            <p:fltVal val="90"/>
                                          </p:val>
                                        </p:tav>
                                        <p:tav tm="100000">
                                          <p:val>
                                            <p:fltVal val="0"/>
                                          </p:val>
                                        </p:tav>
                                      </p:tavLst>
                                    </p:anim>
                                    <p:animEffect transition="in" filter="fade">
                                      <p:cBhvr>
                                        <p:cTn id="18" dur="1000"/>
                                        <p:tgtEl>
                                          <p:spTgt spid="10244">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0244">
                                            <p:txEl>
                                              <p:pRg st="0" end="0"/>
                                            </p:txEl>
                                          </p:spTgt>
                                        </p:tgtEl>
                                        <p:attrNameLst>
                                          <p:attrName>style.visibility</p:attrName>
                                        </p:attrNameLst>
                                      </p:cBhvr>
                                      <p:to>
                                        <p:strVal val="visible"/>
                                      </p:to>
                                    </p:set>
                                    <p:anim calcmode="lin" valueType="num">
                                      <p:cBhvr>
                                        <p:cTn id="23" dur="1000" fill="hold"/>
                                        <p:tgtEl>
                                          <p:spTgt spid="10244">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0244">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0244">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024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0244">
                                            <p:txEl>
                                              <p:pRg st="1" end="1"/>
                                            </p:txEl>
                                          </p:spTgt>
                                        </p:tgtEl>
                                        <p:attrNameLst>
                                          <p:attrName>style.visibility</p:attrName>
                                        </p:attrNameLst>
                                      </p:cBhvr>
                                      <p:to>
                                        <p:strVal val="visible"/>
                                      </p:to>
                                    </p:set>
                                    <p:anim calcmode="lin" valueType="num">
                                      <p:cBhvr>
                                        <p:cTn id="31" dur="1000" fill="hold"/>
                                        <p:tgtEl>
                                          <p:spTgt spid="10244">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0244">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0244">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0244">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0244">
                                            <p:txEl>
                                              <p:pRg st="2" end="2"/>
                                            </p:txEl>
                                          </p:spTgt>
                                        </p:tgtEl>
                                        <p:attrNameLst>
                                          <p:attrName>style.visibility</p:attrName>
                                        </p:attrNameLst>
                                      </p:cBhvr>
                                      <p:to>
                                        <p:strVal val="visible"/>
                                      </p:to>
                                    </p:set>
                                    <p:anim calcmode="lin" valueType="num">
                                      <p:cBhvr>
                                        <p:cTn id="39" dur="1000" fill="hold"/>
                                        <p:tgtEl>
                                          <p:spTgt spid="10244">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0244">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0244">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0244">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10244">
                                            <p:txEl>
                                              <p:pRg st="3" end="3"/>
                                            </p:txEl>
                                          </p:spTgt>
                                        </p:tgtEl>
                                        <p:attrNameLst>
                                          <p:attrName>style.visibility</p:attrName>
                                        </p:attrNameLst>
                                      </p:cBhvr>
                                      <p:to>
                                        <p:strVal val="visible"/>
                                      </p:to>
                                    </p:set>
                                    <p:anim calcmode="lin" valueType="num">
                                      <p:cBhvr>
                                        <p:cTn id="47" dur="1000" fill="hold"/>
                                        <p:tgtEl>
                                          <p:spTgt spid="10244">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10244">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10244">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10244">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10244">
                                            <p:txEl>
                                              <p:pRg st="4" end="4"/>
                                            </p:txEl>
                                          </p:spTgt>
                                        </p:tgtEl>
                                        <p:attrNameLst>
                                          <p:attrName>style.visibility</p:attrName>
                                        </p:attrNameLst>
                                      </p:cBhvr>
                                      <p:to>
                                        <p:strVal val="visible"/>
                                      </p:to>
                                    </p:set>
                                    <p:anim calcmode="lin" valueType="num">
                                      <p:cBhvr>
                                        <p:cTn id="55" dur="1000" fill="hold"/>
                                        <p:tgtEl>
                                          <p:spTgt spid="10244">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10244">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10244">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1024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animBg="1"/>
      <p:bldP spid="10244"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4 Marcador de número de diapositiva"/>
          <p:cNvSpPr>
            <a:spLocks noGrp="1"/>
          </p:cNvSpPr>
          <p:nvPr>
            <p:ph type="sldNum" sz="quarter" idx="12"/>
          </p:nvPr>
        </p:nvSpPr>
        <p:spPr/>
        <p:txBody>
          <a:bodyPr/>
          <a:lstStyle/>
          <a:p>
            <a:pPr>
              <a:defRPr/>
            </a:pPr>
            <a:fld id="{20C00E26-BCCE-4195-9CE0-5AFF845E4A0A}" type="slidenum">
              <a:rPr lang="en-US"/>
              <a:pPr>
                <a:defRPr/>
              </a:pPr>
              <a:t>5</a:t>
            </a:fld>
            <a:endParaRPr lang="en-US"/>
          </a:p>
        </p:txBody>
      </p:sp>
      <p:sp>
        <p:nvSpPr>
          <p:cNvPr id="89090" name="Rectangle 2"/>
          <p:cNvSpPr>
            <a:spLocks noGrp="1" noChangeArrowheads="1"/>
          </p:cNvSpPr>
          <p:nvPr>
            <p:ph type="title"/>
          </p:nvPr>
        </p:nvSpPr>
        <p:spPr>
          <a:xfrm>
            <a:off x="379462" y="457200"/>
            <a:ext cx="8532440" cy="1362472"/>
          </a:xfrm>
          <a:solidFill>
            <a:srgbClr val="66FFFF"/>
          </a:solidFill>
          <a:ln w="76200" cap="flat" algn="ctr">
            <a:solidFill>
              <a:schemeClr val="accent2"/>
            </a:solidFill>
          </a:ln>
        </p:spPr>
        <p:txBody>
          <a:bodyPr/>
          <a:lstStyle/>
          <a:p>
            <a:pPr>
              <a:defRPr/>
            </a:pPr>
            <a:r>
              <a:rPr lang="es-ES_tradnl" sz="4800" b="1" i="1" dirty="0">
                <a:solidFill>
                  <a:schemeClr val="bg1">
                    <a:lumMod val="40000"/>
                    <a:lumOff val="60000"/>
                  </a:schemeClr>
                </a:solidFill>
                <a:effectLst>
                  <a:outerShdw blurRad="38100" dist="38100" dir="2700000" algn="tl">
                    <a:srgbClr val="000000"/>
                  </a:outerShdw>
                </a:effectLst>
                <a:latin typeface="Arial" charset="0"/>
              </a:rPr>
              <a:t>Sistema de Comunicación </a:t>
            </a:r>
            <a:br>
              <a:rPr lang="es-ES_tradnl" sz="4800" b="1" i="1" dirty="0">
                <a:solidFill>
                  <a:schemeClr val="bg1">
                    <a:lumMod val="40000"/>
                    <a:lumOff val="60000"/>
                  </a:schemeClr>
                </a:solidFill>
                <a:effectLst>
                  <a:outerShdw blurRad="38100" dist="38100" dir="2700000" algn="tl">
                    <a:srgbClr val="000000"/>
                  </a:outerShdw>
                </a:effectLst>
                <a:latin typeface="Arial" charset="0"/>
              </a:rPr>
            </a:br>
            <a:r>
              <a:rPr lang="es-ES_tradnl" sz="4800" b="1" i="1" dirty="0">
                <a:solidFill>
                  <a:schemeClr val="bg1">
                    <a:lumMod val="40000"/>
                    <a:lumOff val="60000"/>
                  </a:schemeClr>
                </a:solidFill>
                <a:effectLst>
                  <a:outerShdw blurRad="38100" dist="38100" dir="2700000" algn="tl">
                    <a:srgbClr val="000000"/>
                  </a:outerShdw>
                </a:effectLst>
                <a:latin typeface="Arial" charset="0"/>
              </a:rPr>
              <a:t>Objetivo</a:t>
            </a:r>
          </a:p>
        </p:txBody>
      </p:sp>
      <p:pic>
        <p:nvPicPr>
          <p:cNvPr id="2" name="Imagen 1"/>
          <p:cNvPicPr>
            <a:picLocks noChangeAspect="1"/>
          </p:cNvPicPr>
          <p:nvPr/>
        </p:nvPicPr>
        <p:blipFill>
          <a:blip r:embed="rId3"/>
          <a:stretch>
            <a:fillRect/>
          </a:stretch>
        </p:blipFill>
        <p:spPr>
          <a:xfrm>
            <a:off x="505222" y="2276872"/>
            <a:ext cx="8280920" cy="3971528"/>
          </a:xfrm>
          <a:prstGeom prst="rect">
            <a:avLst/>
          </a:prstGeom>
          <a:ln w="57150">
            <a:solidFill>
              <a:schemeClr val="bg1">
                <a:lumMod val="60000"/>
                <a:lumOff val="40000"/>
              </a:schemeClr>
            </a:solidFill>
          </a:ln>
        </p:spPr>
      </p:pic>
    </p:spTree>
    <p:extLst>
      <p:ext uri="{BB962C8B-B14F-4D97-AF65-F5344CB8AC3E}">
        <p14:creationId xmlns:p14="http://schemas.microsoft.com/office/powerpoint/2010/main" val="48562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90"/>
                                          </p:val>
                                        </p:tav>
                                        <p:tav tm="100000">
                                          <p:val>
                                            <p:fltVal val="0"/>
                                          </p:val>
                                        </p:tav>
                                      </p:tavLst>
                                    </p:anim>
                                    <p:animEffect transition="in" filter="fade">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Marcador de número de diapositiva"/>
          <p:cNvSpPr>
            <a:spLocks noGrp="1"/>
          </p:cNvSpPr>
          <p:nvPr>
            <p:ph type="sldNum" sz="quarter" idx="12"/>
          </p:nvPr>
        </p:nvSpPr>
        <p:spPr/>
        <p:txBody>
          <a:bodyPr/>
          <a:lstStyle/>
          <a:p>
            <a:pPr>
              <a:defRPr/>
            </a:pPr>
            <a:fld id="{9F2656FE-112D-4EC8-BAAE-FB788269D015}" type="slidenum">
              <a:rPr lang="en-US"/>
              <a:pPr>
                <a:defRPr/>
              </a:pPr>
              <a:t>50</a:t>
            </a:fld>
            <a:endParaRPr lang="en-US"/>
          </a:p>
        </p:txBody>
      </p:sp>
      <p:sp>
        <p:nvSpPr>
          <p:cNvPr id="250882" name="Rectangle 2"/>
          <p:cNvSpPr>
            <a:spLocks noGrp="1" noChangeArrowheads="1"/>
          </p:cNvSpPr>
          <p:nvPr>
            <p:ph type="title"/>
          </p:nvPr>
        </p:nvSpPr>
        <p:spPr>
          <a:xfrm>
            <a:off x="1248554" y="1102588"/>
            <a:ext cx="7174523" cy="4652825"/>
          </a:xfrm>
          <a:solidFill>
            <a:schemeClr val="bg1">
              <a:lumMod val="60000"/>
              <a:lumOff val="40000"/>
            </a:schemeClr>
          </a:solidFill>
        </p:spPr>
        <p:txBody>
          <a:bodyPr anchor="ctr" anchorCtr="0"/>
          <a:lstStyle/>
          <a:p>
            <a:pPr algn="ctr">
              <a:defRPr/>
            </a:pPr>
            <a:r>
              <a:rPr lang="es-ES_tradnl" sz="8123" b="1" i="1" dirty="0">
                <a:solidFill>
                  <a:schemeClr val="bg2">
                    <a:lumMod val="25000"/>
                    <a:lumOff val="75000"/>
                  </a:schemeClr>
                </a:solidFill>
                <a:effectLst>
                  <a:outerShdw blurRad="38100" dist="38100" dir="2700000" algn="tl">
                    <a:srgbClr val="000000"/>
                  </a:outerShdw>
                </a:effectLst>
                <a:latin typeface="Arial" charset="0"/>
              </a:rPr>
              <a:t>Ancho de Banda</a:t>
            </a:r>
            <a:br>
              <a:rPr lang="es-ES_tradnl" sz="8123" b="1" i="1" dirty="0">
                <a:solidFill>
                  <a:schemeClr val="bg2">
                    <a:lumMod val="25000"/>
                    <a:lumOff val="75000"/>
                  </a:schemeClr>
                </a:solidFill>
                <a:effectLst>
                  <a:outerShdw blurRad="38100" dist="38100" dir="2700000" algn="tl">
                    <a:srgbClr val="000000"/>
                  </a:outerShdw>
                </a:effectLst>
                <a:latin typeface="Arial" charset="0"/>
              </a:rPr>
            </a:br>
            <a:r>
              <a:rPr lang="es-ES_tradnl" sz="5539" b="1" i="1" dirty="0">
                <a:solidFill>
                  <a:schemeClr val="bg2">
                    <a:lumMod val="25000"/>
                    <a:lumOff val="75000"/>
                  </a:schemeClr>
                </a:solidFill>
                <a:effectLst>
                  <a:outerShdw blurRad="38100" dist="38100" dir="2700000" algn="tl">
                    <a:srgbClr val="000000"/>
                  </a:outerShdw>
                </a:effectLst>
                <a:latin typeface="Arial" charset="0"/>
              </a:rPr>
              <a:t>Unidades</a:t>
            </a:r>
            <a:endParaRPr lang="es-ES_tradnl" sz="3323" b="1" i="1" dirty="0">
              <a:solidFill>
                <a:schemeClr val="bg2">
                  <a:lumMod val="25000"/>
                  <a:lumOff val="75000"/>
                </a:schemeClr>
              </a:solidFill>
              <a:effectLst>
                <a:outerShdw blurRad="38100" dist="38100" dir="2700000" algn="tl">
                  <a:srgbClr val="000000"/>
                </a:outerShdw>
              </a:effectLst>
              <a:latin typeface="Arial" charset="0"/>
            </a:endParaRPr>
          </a:p>
        </p:txBody>
      </p:sp>
      <p:sp>
        <p:nvSpPr>
          <p:cNvPr id="250884" name="Rectangle 4"/>
          <p:cNvSpPr>
            <a:spLocks noChangeArrowheads="1"/>
          </p:cNvSpPr>
          <p:nvPr/>
        </p:nvSpPr>
        <p:spPr bwMode="auto">
          <a:xfrm>
            <a:off x="3630547" y="2520462"/>
            <a:ext cx="8440615" cy="433196"/>
          </a:xfrm>
          <a:prstGeom prst="rect">
            <a:avLst/>
          </a:prstGeom>
          <a:noFill/>
          <a:ln w="57150" cmpd="thickThin">
            <a:noFill/>
            <a:miter lim="800000"/>
            <a:headEnd/>
            <a:tailEnd/>
          </a:ln>
          <a:effectLst/>
        </p:spPr>
        <p:txBody>
          <a:bodyPr>
            <a:spAutoFit/>
          </a:bodyPr>
          <a:lstStyle/>
          <a:p>
            <a:pPr>
              <a:defRPr/>
            </a:pPr>
            <a:endParaRPr lang="es-ES" sz="2215">
              <a:effectLst>
                <a:outerShdw blurRad="38100" dist="38100" dir="2700000" algn="tl">
                  <a:srgbClr val="000000">
                    <a:alpha val="43137"/>
                  </a:srgbClr>
                </a:outerShdw>
              </a:effectLst>
            </a:endParaRPr>
          </a:p>
        </p:txBody>
      </p:sp>
      <p:sp>
        <p:nvSpPr>
          <p:cNvPr id="250886" name="Rectangle 6"/>
          <p:cNvSpPr>
            <a:spLocks noChangeArrowheads="1"/>
          </p:cNvSpPr>
          <p:nvPr/>
        </p:nvSpPr>
        <p:spPr bwMode="auto">
          <a:xfrm>
            <a:off x="3235569" y="2162908"/>
            <a:ext cx="8440615" cy="433196"/>
          </a:xfrm>
          <a:prstGeom prst="rect">
            <a:avLst/>
          </a:prstGeom>
          <a:noFill/>
          <a:ln w="57150" cmpd="thickThin">
            <a:noFill/>
            <a:miter lim="800000"/>
            <a:headEnd/>
            <a:tailEnd/>
          </a:ln>
          <a:effectLst/>
        </p:spPr>
        <p:txBody>
          <a:bodyPr>
            <a:spAutoFit/>
          </a:bodyPr>
          <a:lstStyle/>
          <a:p>
            <a:pPr>
              <a:defRPr/>
            </a:pPr>
            <a:endParaRPr lang="es-ES" sz="2215">
              <a:effectLst>
                <a:outerShdw blurRad="38100" dist="38100" dir="2700000" algn="tl">
                  <a:srgbClr val="000000">
                    <a:alpha val="43137"/>
                  </a:srgbClr>
                </a:outerShdw>
              </a:effectLst>
            </a:endParaRPr>
          </a:p>
        </p:txBody>
      </p:sp>
      <p:graphicFrame>
        <p:nvGraphicFramePr>
          <p:cNvPr id="7170" name="Object 10"/>
          <p:cNvGraphicFramePr>
            <a:graphicFrameLocks noChangeAspect="1"/>
          </p:cNvGraphicFramePr>
          <p:nvPr/>
        </p:nvGraphicFramePr>
        <p:xfrm>
          <a:off x="351693" y="371429"/>
          <a:ext cx="8440615" cy="6330462"/>
        </p:xfrm>
        <a:graphic>
          <a:graphicData uri="http://schemas.openxmlformats.org/presentationml/2006/ole">
            <mc:AlternateContent xmlns:mc="http://schemas.openxmlformats.org/markup-compatibility/2006">
              <mc:Choice xmlns:v="urn:schemas-microsoft-com:vml" Requires="v">
                <p:oleObj r:id="rId3" imgW="2876698" imgH="1352620" progId="PBrush">
                  <p:embed/>
                </p:oleObj>
              </mc:Choice>
              <mc:Fallback>
                <p:oleObj r:id="rId3" imgW="2876698" imgH="1352620" progId="PBrush">
                  <p:embed/>
                  <p:pic>
                    <p:nvPicPr>
                      <p:cNvPr id="717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693" y="371429"/>
                        <a:ext cx="8440615" cy="6330462"/>
                      </a:xfrm>
                      <a:prstGeom prst="rect">
                        <a:avLst/>
                      </a:prstGeom>
                      <a:solidFill>
                        <a:srgbClr val="66FFFF"/>
                      </a:solidFill>
                      <a:ln w="762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9498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50882"/>
                                        </p:tgtEl>
                                        <p:attrNameLst>
                                          <p:attrName>style.visibility</p:attrName>
                                        </p:attrNameLst>
                                      </p:cBhvr>
                                      <p:to>
                                        <p:strVal val="visible"/>
                                      </p:to>
                                    </p:set>
                                    <p:animEffect transition="in" filter="circle(in)">
                                      <p:cBhvr>
                                        <p:cTn id="7" dur="2000"/>
                                        <p:tgtEl>
                                          <p:spTgt spid="25088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wheel(1)">
                                      <p:cBhvr>
                                        <p:cTn id="12"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0" y="116632"/>
            <a:ext cx="8060432"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 sz="3600" b="1" i="1" dirty="0">
                <a:solidFill>
                  <a:schemeClr val="bg1">
                    <a:lumMod val="40000"/>
                    <a:lumOff val="60000"/>
                  </a:schemeClr>
                </a:solidFill>
                <a:effectLst>
                  <a:outerShdw blurRad="38100" dist="38100" dir="2700000" algn="tl">
                    <a:srgbClr val="000000"/>
                  </a:outerShdw>
                </a:effectLst>
                <a:latin typeface="Arial" charset="0"/>
              </a:rPr>
              <a:t>Canal Simétrico/Asimétrico</a:t>
            </a:r>
            <a:br>
              <a:rPr lang="es-ES" sz="3600" b="1" i="1" dirty="0">
                <a:solidFill>
                  <a:schemeClr val="bg1">
                    <a:lumMod val="40000"/>
                    <a:lumOff val="60000"/>
                  </a:schemeClr>
                </a:solidFill>
                <a:effectLst>
                  <a:outerShdw blurRad="38100" dist="38100" dir="2700000" algn="tl">
                    <a:srgbClr val="000000"/>
                  </a:outerShdw>
                </a:effectLst>
                <a:latin typeface="Arial" charset="0"/>
              </a:rPr>
            </a:br>
            <a:r>
              <a:rPr lang="es-ES" sz="3600" b="1" i="1" dirty="0">
                <a:solidFill>
                  <a:schemeClr val="bg1">
                    <a:lumMod val="40000"/>
                    <a:lumOff val="60000"/>
                  </a:schemeClr>
                </a:solidFill>
                <a:effectLst>
                  <a:outerShdw blurRad="38100" dist="38100" dir="2700000" algn="tl">
                    <a:srgbClr val="000000"/>
                  </a:outerShdw>
                </a:effectLst>
                <a:latin typeface="Arial" charset="0"/>
              </a:rPr>
              <a:t>Distribución de Ancho de Banda</a:t>
            </a:r>
          </a:p>
        </p:txBody>
      </p:sp>
      <p:sp>
        <p:nvSpPr>
          <p:cNvPr id="3" name="Marcador de contenido 2"/>
          <p:cNvSpPr>
            <a:spLocks noGrp="1"/>
          </p:cNvSpPr>
          <p:nvPr>
            <p:ph idx="1"/>
          </p:nvPr>
        </p:nvSpPr>
        <p:spPr>
          <a:xfrm>
            <a:off x="251520" y="1347638"/>
            <a:ext cx="8640960" cy="5033689"/>
          </a:xfrm>
          <a:solidFill>
            <a:srgbClr val="DDDDDD"/>
          </a:solidFill>
          <a:ln w="57150" cap="flat" cmpd="thinThick"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marL="0" indent="0" algn="ctr">
              <a:buNone/>
            </a:pPr>
            <a:r>
              <a:rPr lang="es-ES" sz="2800" b="1" i="1" dirty="0">
                <a:solidFill>
                  <a:schemeClr val="accent6">
                    <a:lumMod val="90000"/>
                    <a:lumOff val="10000"/>
                  </a:schemeClr>
                </a:solidFill>
                <a:effectLst>
                  <a:outerShdw blurRad="38100" dist="38100" dir="2700000" algn="tl">
                    <a:srgbClr val="FFFFFF"/>
                  </a:outerShdw>
                </a:effectLst>
                <a:latin typeface="Arial" charset="0"/>
              </a:rPr>
              <a:t>Ancho de Banda  30 Mbps</a:t>
            </a:r>
          </a:p>
          <a:p>
            <a:pPr marL="0" indent="0" algn="ctr">
              <a:buNone/>
            </a:pPr>
            <a:r>
              <a:rPr lang="es-ES" sz="2800" b="1" i="1" dirty="0">
                <a:solidFill>
                  <a:schemeClr val="accent6">
                    <a:lumMod val="90000"/>
                    <a:lumOff val="10000"/>
                  </a:schemeClr>
                </a:solidFill>
                <a:effectLst>
                  <a:outerShdw blurRad="38100" dist="38100" dir="2700000" algn="tl">
                    <a:srgbClr val="FFFFFF"/>
                  </a:outerShdw>
                </a:effectLst>
                <a:latin typeface="Arial" charset="0"/>
              </a:rPr>
              <a:t>Canal de Subida                Canal de Bajada </a:t>
            </a:r>
          </a:p>
          <a:p>
            <a:pPr marL="0" indent="0" algn="ctr">
              <a:buNone/>
            </a:pPr>
            <a:endParaRPr lang="es-ES" sz="2800" b="1" i="1" dirty="0">
              <a:solidFill>
                <a:schemeClr val="accent6">
                  <a:lumMod val="90000"/>
                  <a:lumOff val="10000"/>
                </a:schemeClr>
              </a:solidFill>
              <a:effectLst>
                <a:outerShdw blurRad="38100" dist="38100" dir="2700000" algn="tl">
                  <a:srgbClr val="FFFFFF"/>
                </a:outerShdw>
              </a:effectLst>
              <a:latin typeface="Arial" charset="0"/>
            </a:endParaRPr>
          </a:p>
          <a:p>
            <a:pPr marL="0" indent="0" algn="ctr">
              <a:buNone/>
            </a:pPr>
            <a:endParaRPr lang="es-ES" sz="2800" b="1" i="1" dirty="0">
              <a:solidFill>
                <a:schemeClr val="accent6">
                  <a:lumMod val="90000"/>
                  <a:lumOff val="10000"/>
                </a:schemeClr>
              </a:solidFill>
              <a:effectLst>
                <a:outerShdw blurRad="38100" dist="38100" dir="2700000" algn="tl">
                  <a:srgbClr val="FFFFFF"/>
                </a:outerShdw>
              </a:effectLst>
              <a:latin typeface="Arial" charset="0"/>
            </a:endParaRPr>
          </a:p>
          <a:p>
            <a:pPr marL="0" indent="0" algn="ctr">
              <a:buNone/>
            </a:pPr>
            <a:endParaRPr lang="es-ES" sz="2800" b="1" i="1" dirty="0">
              <a:solidFill>
                <a:schemeClr val="accent6">
                  <a:lumMod val="90000"/>
                  <a:lumOff val="10000"/>
                </a:schemeClr>
              </a:solidFill>
              <a:effectLst>
                <a:outerShdw blurRad="38100" dist="38100" dir="2700000" algn="tl">
                  <a:srgbClr val="FFFFFF"/>
                </a:outerShdw>
              </a:effectLst>
              <a:latin typeface="Arial" charset="0"/>
            </a:endParaRPr>
          </a:p>
          <a:p>
            <a:pPr marL="0" indent="0" algn="ctr">
              <a:buNone/>
            </a:pPr>
            <a:endParaRPr lang="es-ES" sz="2800" b="1" i="1" dirty="0">
              <a:solidFill>
                <a:schemeClr val="accent6">
                  <a:lumMod val="90000"/>
                  <a:lumOff val="10000"/>
                </a:schemeClr>
              </a:solidFill>
              <a:effectLst>
                <a:outerShdw blurRad="38100" dist="38100" dir="2700000" algn="tl">
                  <a:srgbClr val="FFFFFF"/>
                </a:outerShdw>
              </a:effectLst>
              <a:latin typeface="Arial" charset="0"/>
            </a:endParaRPr>
          </a:p>
          <a:p>
            <a:pPr marL="0" indent="0" algn="ctr">
              <a:buNone/>
            </a:pPr>
            <a:r>
              <a:rPr lang="es-ES" sz="2800" b="1" i="1" dirty="0">
                <a:solidFill>
                  <a:schemeClr val="accent6">
                    <a:lumMod val="90000"/>
                    <a:lumOff val="10000"/>
                  </a:schemeClr>
                </a:solidFill>
                <a:effectLst>
                  <a:outerShdw blurRad="38100" dist="38100" dir="2700000" algn="tl">
                    <a:srgbClr val="FFFFFF"/>
                  </a:outerShdw>
                </a:effectLst>
                <a:latin typeface="Arial" charset="0"/>
              </a:rPr>
              <a:t>Canal Simétrico                Canal Asimétrico</a:t>
            </a:r>
          </a:p>
          <a:p>
            <a:pPr marL="0" indent="0" algn="ctr">
              <a:buNone/>
            </a:pPr>
            <a:r>
              <a:rPr lang="es-ES" sz="2800" b="1" i="1" dirty="0">
                <a:solidFill>
                  <a:schemeClr val="accent6">
                    <a:lumMod val="90000"/>
                    <a:lumOff val="10000"/>
                  </a:schemeClr>
                </a:solidFill>
                <a:effectLst>
                  <a:outerShdw blurRad="38100" dist="38100" dir="2700000" algn="tl">
                    <a:srgbClr val="FFFFFF"/>
                  </a:outerShdw>
                </a:effectLst>
                <a:latin typeface="Arial" charset="0"/>
              </a:rPr>
              <a:t>(50 % - 50 %)                 (80 % - 20 %)   </a:t>
            </a:r>
          </a:p>
          <a:p>
            <a:pPr marL="0" indent="0" algn="ctr">
              <a:buNone/>
            </a:pPr>
            <a:r>
              <a:rPr lang="es-ES" sz="2800" b="1" i="1" dirty="0">
                <a:solidFill>
                  <a:schemeClr val="accent6">
                    <a:lumMod val="90000"/>
                    <a:lumOff val="10000"/>
                  </a:schemeClr>
                </a:solidFill>
                <a:effectLst>
                  <a:outerShdw blurRad="38100" dist="38100" dir="2700000" algn="tl">
                    <a:srgbClr val="FFFFFF"/>
                  </a:outerShdw>
                </a:effectLst>
                <a:latin typeface="Arial" charset="0"/>
              </a:rPr>
              <a:t>15 Mbps /15 Mbps           22 Mbps /08 Mbps  </a:t>
            </a:r>
          </a:p>
        </p:txBody>
      </p:sp>
      <p:pic>
        <p:nvPicPr>
          <p:cNvPr id="6" name="Imagen 5" descr="Texto&#10;&#10;Descripción generada automáticamente con confianza media">
            <a:extLst>
              <a:ext uri="{FF2B5EF4-FFF2-40B4-BE49-F238E27FC236}">
                <a16:creationId xmlns:a16="http://schemas.microsoft.com/office/drawing/2014/main" id="{4D88CB11-A463-4F98-9B64-0EF5A4DC8617}"/>
              </a:ext>
            </a:extLst>
          </p:cNvPr>
          <p:cNvPicPr>
            <a:picLocks noChangeAspect="1"/>
          </p:cNvPicPr>
          <p:nvPr/>
        </p:nvPicPr>
        <p:blipFill>
          <a:blip r:embed="rId3"/>
          <a:stretch>
            <a:fillRect/>
          </a:stretch>
        </p:blipFill>
        <p:spPr>
          <a:xfrm>
            <a:off x="5633786" y="2472860"/>
            <a:ext cx="2394598" cy="1767948"/>
          </a:xfrm>
          <a:prstGeom prst="rect">
            <a:avLst/>
          </a:prstGeom>
          <a:ln w="57150">
            <a:solidFill>
              <a:schemeClr val="accent2">
                <a:lumMod val="90000"/>
                <a:lumOff val="10000"/>
              </a:schemeClr>
            </a:solidFill>
          </a:ln>
        </p:spPr>
      </p:pic>
      <p:pic>
        <p:nvPicPr>
          <p:cNvPr id="8" name="Imagen 7" descr="Imagen que contiene Texto&#10;&#10;Descripción generada automáticamente">
            <a:extLst>
              <a:ext uri="{FF2B5EF4-FFF2-40B4-BE49-F238E27FC236}">
                <a16:creationId xmlns:a16="http://schemas.microsoft.com/office/drawing/2014/main" id="{B8D985A8-4C99-4B1D-A93A-828A041129AC}"/>
              </a:ext>
            </a:extLst>
          </p:cNvPr>
          <p:cNvPicPr>
            <a:picLocks noChangeAspect="1"/>
          </p:cNvPicPr>
          <p:nvPr/>
        </p:nvPicPr>
        <p:blipFill>
          <a:blip r:embed="rId4"/>
          <a:stretch>
            <a:fillRect/>
          </a:stretch>
        </p:blipFill>
        <p:spPr>
          <a:xfrm>
            <a:off x="1385314" y="2472860"/>
            <a:ext cx="2394598" cy="1767948"/>
          </a:xfrm>
          <a:prstGeom prst="rect">
            <a:avLst/>
          </a:prstGeom>
          <a:ln w="57150">
            <a:solidFill>
              <a:schemeClr val="accent2">
                <a:lumMod val="90000"/>
                <a:lumOff val="10000"/>
              </a:schemeClr>
            </a:solidFill>
          </a:ln>
        </p:spPr>
      </p:pic>
    </p:spTree>
    <p:extLst>
      <p:ext uri="{BB962C8B-B14F-4D97-AF65-F5344CB8AC3E}">
        <p14:creationId xmlns:p14="http://schemas.microsoft.com/office/powerpoint/2010/main" val="208438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 calcmode="lin" valueType="num">
                                      <p:cBhvr>
                                        <p:cTn id="15" dur="1000" fill="hold"/>
                                        <p:tgtEl>
                                          <p:spTgt spid="3">
                                            <p:bg/>
                                          </p:spTgt>
                                        </p:tgtEl>
                                        <p:attrNameLst>
                                          <p:attrName>ppt_w</p:attrName>
                                        </p:attrNameLst>
                                      </p:cBhvr>
                                      <p:tavLst>
                                        <p:tav tm="0">
                                          <p:val>
                                            <p:fltVal val="0"/>
                                          </p:val>
                                        </p:tav>
                                        <p:tav tm="100000">
                                          <p:val>
                                            <p:strVal val="#ppt_w"/>
                                          </p:val>
                                        </p:tav>
                                      </p:tavLst>
                                    </p:anim>
                                    <p:anim calcmode="lin" valueType="num">
                                      <p:cBhvr>
                                        <p:cTn id="16" dur="1000" fill="hold"/>
                                        <p:tgtEl>
                                          <p:spTgt spid="3">
                                            <p:bg/>
                                          </p:spTgt>
                                        </p:tgtEl>
                                        <p:attrNameLst>
                                          <p:attrName>ppt_h</p:attrName>
                                        </p:attrNameLst>
                                      </p:cBhvr>
                                      <p:tavLst>
                                        <p:tav tm="0">
                                          <p:val>
                                            <p:fltVal val="0"/>
                                          </p:val>
                                        </p:tav>
                                        <p:tav tm="100000">
                                          <p:val>
                                            <p:strVal val="#ppt_h"/>
                                          </p:val>
                                        </p:tav>
                                      </p:tavLst>
                                    </p:anim>
                                    <p:anim calcmode="lin" valueType="num">
                                      <p:cBhvr>
                                        <p:cTn id="17" dur="1000" fill="hold"/>
                                        <p:tgtEl>
                                          <p:spTgt spid="3">
                                            <p:bg/>
                                          </p:spTgt>
                                        </p:tgtEl>
                                        <p:attrNameLst>
                                          <p:attrName>style.rotation</p:attrName>
                                        </p:attrNameLst>
                                      </p:cBhvr>
                                      <p:tavLst>
                                        <p:tav tm="0">
                                          <p:val>
                                            <p:fltVal val="90"/>
                                          </p:val>
                                        </p:tav>
                                        <p:tav tm="100000">
                                          <p:val>
                                            <p:fltVal val="0"/>
                                          </p:val>
                                        </p:tav>
                                      </p:tavLst>
                                    </p:anim>
                                    <p:animEffect transition="in" filter="fade">
                                      <p:cBhvr>
                                        <p:cTn id="18" dur="1000"/>
                                        <p:tgtEl>
                                          <p:spTgt spid="3">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p:cTn id="2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 calcmode="lin" valueType="num">
                                      <p:cBhvr>
                                        <p:cTn id="57"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8"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9"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60" dur="1000"/>
                                        <p:tgtEl>
                                          <p:spTgt spid="3">
                                            <p:txEl>
                                              <p:pRg st="7" end="7"/>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31" presetClass="entr" presetSubtype="0" fill="hold" grpId="0"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 calcmode="lin" valueType="num">
                                      <p:cBhvr>
                                        <p:cTn id="65"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6"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67"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68"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0" y="116632"/>
            <a:ext cx="8060432" cy="1008112"/>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 sz="3600" b="1" i="1" dirty="0">
                <a:solidFill>
                  <a:schemeClr val="bg1">
                    <a:lumMod val="40000"/>
                    <a:lumOff val="60000"/>
                  </a:schemeClr>
                </a:solidFill>
                <a:effectLst>
                  <a:outerShdw blurRad="38100" dist="38100" dir="2700000" algn="tl">
                    <a:srgbClr val="000000"/>
                  </a:outerShdw>
                </a:effectLst>
                <a:latin typeface="Arial" charset="0"/>
              </a:rPr>
              <a:t>Canal Asimétrico</a:t>
            </a:r>
            <a:br>
              <a:rPr lang="es-ES" sz="3600" b="1" i="1" dirty="0">
                <a:solidFill>
                  <a:schemeClr val="bg1">
                    <a:lumMod val="40000"/>
                    <a:lumOff val="60000"/>
                  </a:schemeClr>
                </a:solidFill>
                <a:effectLst>
                  <a:outerShdw blurRad="38100" dist="38100" dir="2700000" algn="tl">
                    <a:srgbClr val="000000"/>
                  </a:outerShdw>
                </a:effectLst>
                <a:latin typeface="Arial" charset="0"/>
              </a:rPr>
            </a:br>
            <a:r>
              <a:rPr lang="es-ES" sz="3600" b="1" i="1" dirty="0">
                <a:solidFill>
                  <a:schemeClr val="bg1">
                    <a:lumMod val="40000"/>
                    <a:lumOff val="60000"/>
                  </a:schemeClr>
                </a:solidFill>
                <a:effectLst>
                  <a:outerShdw blurRad="38100" dist="38100" dir="2700000" algn="tl">
                    <a:srgbClr val="000000"/>
                  </a:outerShdw>
                </a:effectLst>
                <a:latin typeface="Arial" charset="0"/>
              </a:rPr>
              <a:t>Distribución de Ancho de Banda</a:t>
            </a:r>
          </a:p>
        </p:txBody>
      </p:sp>
      <p:graphicFrame>
        <p:nvGraphicFramePr>
          <p:cNvPr id="3" name="Tabla 2">
            <a:extLst>
              <a:ext uri="{FF2B5EF4-FFF2-40B4-BE49-F238E27FC236}">
                <a16:creationId xmlns:a16="http://schemas.microsoft.com/office/drawing/2014/main" id="{DE8D293D-6CE0-4AD0-BBCD-E35B45F6019D}"/>
              </a:ext>
            </a:extLst>
          </p:cNvPr>
          <p:cNvGraphicFramePr>
            <a:graphicFrameLocks noGrp="1"/>
          </p:cNvGraphicFramePr>
          <p:nvPr>
            <p:extLst>
              <p:ext uri="{D42A27DB-BD31-4B8C-83A1-F6EECF244321}">
                <p14:modId xmlns:p14="http://schemas.microsoft.com/office/powerpoint/2010/main" val="1425894683"/>
              </p:ext>
            </p:extLst>
          </p:nvPr>
        </p:nvGraphicFramePr>
        <p:xfrm>
          <a:off x="430424" y="1484784"/>
          <a:ext cx="8422704" cy="4968552"/>
        </p:xfrm>
        <a:graphic>
          <a:graphicData uri="http://schemas.openxmlformats.org/drawingml/2006/table">
            <a:tbl>
              <a:tblPr firstRow="1" firstCol="1" bandRow="1">
                <a:tableStyleId>{5C22544A-7EE6-4342-B048-85BDC9FD1C3A}</a:tableStyleId>
              </a:tblPr>
              <a:tblGrid>
                <a:gridCol w="8422704">
                  <a:extLst>
                    <a:ext uri="{9D8B030D-6E8A-4147-A177-3AD203B41FA5}">
                      <a16:colId xmlns:a16="http://schemas.microsoft.com/office/drawing/2014/main" val="3760935794"/>
                    </a:ext>
                  </a:extLst>
                </a:gridCol>
              </a:tblGrid>
              <a:tr h="936104">
                <a:tc>
                  <a:txBody>
                    <a:bodyPr/>
                    <a:lstStyle/>
                    <a:p>
                      <a:pPr algn="ctr">
                        <a:lnSpc>
                          <a:spcPct val="107000"/>
                        </a:lnSpc>
                        <a:spcAft>
                          <a:spcPts val="800"/>
                        </a:spcAft>
                      </a:pPr>
                      <a:r>
                        <a:rPr lang="es-ES" sz="2800" b="1" i="1" kern="1200" dirty="0">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Mayor velocidad de descarga por sobre la carga de archivos.</a:t>
                      </a:r>
                    </a:p>
                  </a:txBody>
                  <a:tcPr marL="68580" marR="68580" marT="0" marB="0">
                    <a:solidFill>
                      <a:schemeClr val="bg1">
                        <a:lumMod val="20000"/>
                        <a:lumOff val="80000"/>
                      </a:schemeClr>
                    </a:solidFill>
                  </a:tcPr>
                </a:tc>
                <a:extLst>
                  <a:ext uri="{0D108BD9-81ED-4DB2-BD59-A6C34878D82A}">
                    <a16:rowId xmlns:a16="http://schemas.microsoft.com/office/drawing/2014/main" val="3525681433"/>
                  </a:ext>
                </a:extLst>
              </a:tr>
              <a:tr h="1113219">
                <a:tc>
                  <a:txBody>
                    <a:bodyPr/>
                    <a:lstStyle/>
                    <a:p>
                      <a:pPr marL="0" algn="ctr" defTabSz="914400" rtl="0" eaLnBrk="1" latinLnBrk="0" hangingPunct="1">
                        <a:lnSpc>
                          <a:spcPct val="107000"/>
                        </a:lnSpc>
                        <a:spcAft>
                          <a:spcPts val="800"/>
                        </a:spcAft>
                      </a:pPr>
                      <a:r>
                        <a:rPr lang="es-ES" sz="2800" b="1" i="1" kern="1200" dirty="0">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Uso regular por parte de usuarios promedio de Internet.</a:t>
                      </a:r>
                    </a:p>
                  </a:txBody>
                  <a:tcPr marL="68580" marR="68580" marT="0" marB="0">
                    <a:solidFill>
                      <a:schemeClr val="bg1">
                        <a:lumMod val="20000"/>
                        <a:lumOff val="80000"/>
                      </a:schemeClr>
                    </a:solidFill>
                  </a:tcPr>
                </a:tc>
                <a:extLst>
                  <a:ext uri="{0D108BD9-81ED-4DB2-BD59-A6C34878D82A}">
                    <a16:rowId xmlns:a16="http://schemas.microsoft.com/office/drawing/2014/main" val="922209669"/>
                  </a:ext>
                </a:extLst>
              </a:tr>
              <a:tr h="1584176">
                <a:tc>
                  <a:txBody>
                    <a:bodyPr/>
                    <a:lstStyle/>
                    <a:p>
                      <a:pPr marL="0" algn="ctr" defTabSz="914400" rtl="0" eaLnBrk="1" latinLnBrk="0" hangingPunct="1">
                        <a:lnSpc>
                          <a:spcPct val="107000"/>
                        </a:lnSpc>
                        <a:spcAft>
                          <a:spcPts val="800"/>
                        </a:spcAft>
                      </a:pPr>
                      <a:r>
                        <a:rPr lang="es-ES" sz="2800" b="1" i="1" kern="1200" dirty="0">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Enviar archivos de gran tamaño requiere que sean comprimidos previamente, además de demandar largos periodos de carga.</a:t>
                      </a:r>
                    </a:p>
                  </a:txBody>
                  <a:tcPr marL="68580" marR="68580" marT="0" marB="0">
                    <a:solidFill>
                      <a:schemeClr val="bg1">
                        <a:lumMod val="20000"/>
                        <a:lumOff val="80000"/>
                      </a:schemeClr>
                    </a:solidFill>
                  </a:tcPr>
                </a:tc>
                <a:extLst>
                  <a:ext uri="{0D108BD9-81ED-4DB2-BD59-A6C34878D82A}">
                    <a16:rowId xmlns:a16="http://schemas.microsoft.com/office/drawing/2014/main" val="2932147033"/>
                  </a:ext>
                </a:extLst>
              </a:tr>
              <a:tr h="1335053">
                <a:tc>
                  <a:txBody>
                    <a:bodyPr/>
                    <a:lstStyle/>
                    <a:p>
                      <a:pPr marL="0" algn="ctr" defTabSz="914400" rtl="0" eaLnBrk="1" latinLnBrk="0" hangingPunct="1">
                        <a:lnSpc>
                          <a:spcPct val="107000"/>
                        </a:lnSpc>
                        <a:spcAft>
                          <a:spcPts val="800"/>
                        </a:spcAft>
                      </a:pPr>
                      <a:r>
                        <a:rPr lang="es-ES" sz="2800" b="1" i="1" kern="1200" dirty="0">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Prioriza una de las dos actividades: Enviar o descargar archivos.</a:t>
                      </a:r>
                    </a:p>
                  </a:txBody>
                  <a:tcPr marL="68580" marR="68580" marT="0" marB="0">
                    <a:solidFill>
                      <a:schemeClr val="bg1">
                        <a:lumMod val="20000"/>
                        <a:lumOff val="80000"/>
                      </a:schemeClr>
                    </a:solidFill>
                  </a:tcPr>
                </a:tc>
                <a:extLst>
                  <a:ext uri="{0D108BD9-81ED-4DB2-BD59-A6C34878D82A}">
                    <a16:rowId xmlns:a16="http://schemas.microsoft.com/office/drawing/2014/main" val="3871125821"/>
                  </a:ext>
                </a:extLst>
              </a:tr>
            </a:tbl>
          </a:graphicData>
        </a:graphic>
      </p:graphicFrame>
    </p:spTree>
    <p:extLst>
      <p:ext uri="{BB962C8B-B14F-4D97-AF65-F5344CB8AC3E}">
        <p14:creationId xmlns:p14="http://schemas.microsoft.com/office/powerpoint/2010/main" val="308163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style.rotation</p:attrName>
                                        </p:attrNameLst>
                                      </p:cBhvr>
                                      <p:tavLst>
                                        <p:tav tm="0">
                                          <p:val>
                                            <p:fltVal val="90"/>
                                          </p:val>
                                        </p:tav>
                                        <p:tav tm="100000">
                                          <p:val>
                                            <p:fltVal val="0"/>
                                          </p:val>
                                        </p:tav>
                                      </p:tavLst>
                                    </p:anim>
                                    <p:animEffect transition="in" filter="fade">
                                      <p:cBhvr>
                                        <p:cTn id="1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0" y="116632"/>
            <a:ext cx="8060432"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 sz="3600" b="1" i="1" dirty="0">
                <a:solidFill>
                  <a:schemeClr val="bg1">
                    <a:lumMod val="40000"/>
                    <a:lumOff val="60000"/>
                  </a:schemeClr>
                </a:solidFill>
                <a:effectLst>
                  <a:outerShdw blurRad="38100" dist="38100" dir="2700000" algn="tl">
                    <a:srgbClr val="000000"/>
                  </a:outerShdw>
                </a:effectLst>
                <a:latin typeface="Arial" charset="0"/>
              </a:rPr>
              <a:t>Canal Simétrico</a:t>
            </a:r>
            <a:br>
              <a:rPr lang="es-ES" sz="3600" b="1" i="1" dirty="0">
                <a:solidFill>
                  <a:schemeClr val="bg1">
                    <a:lumMod val="40000"/>
                    <a:lumOff val="60000"/>
                  </a:schemeClr>
                </a:solidFill>
                <a:effectLst>
                  <a:outerShdw blurRad="38100" dist="38100" dir="2700000" algn="tl">
                    <a:srgbClr val="000000"/>
                  </a:outerShdw>
                </a:effectLst>
                <a:latin typeface="Arial" charset="0"/>
              </a:rPr>
            </a:br>
            <a:r>
              <a:rPr lang="es-ES" sz="3600" b="1" i="1" dirty="0">
                <a:solidFill>
                  <a:schemeClr val="bg1">
                    <a:lumMod val="40000"/>
                    <a:lumOff val="60000"/>
                  </a:schemeClr>
                </a:solidFill>
                <a:effectLst>
                  <a:outerShdw blurRad="38100" dist="38100" dir="2700000" algn="tl">
                    <a:srgbClr val="000000"/>
                  </a:outerShdw>
                </a:effectLst>
                <a:latin typeface="Arial" charset="0"/>
              </a:rPr>
              <a:t>Distribución de Ancho de Banda</a:t>
            </a:r>
          </a:p>
        </p:txBody>
      </p:sp>
      <p:graphicFrame>
        <p:nvGraphicFramePr>
          <p:cNvPr id="14" name="Tabla 13">
            <a:extLst>
              <a:ext uri="{FF2B5EF4-FFF2-40B4-BE49-F238E27FC236}">
                <a16:creationId xmlns:a16="http://schemas.microsoft.com/office/drawing/2014/main" id="{223251C6-1CB2-403F-A26A-A6D2E8FF8977}"/>
              </a:ext>
            </a:extLst>
          </p:cNvPr>
          <p:cNvGraphicFramePr>
            <a:graphicFrameLocks noGrp="1"/>
          </p:cNvGraphicFramePr>
          <p:nvPr>
            <p:extLst>
              <p:ext uri="{D42A27DB-BD31-4B8C-83A1-F6EECF244321}">
                <p14:modId xmlns:p14="http://schemas.microsoft.com/office/powerpoint/2010/main" val="3129672794"/>
              </p:ext>
            </p:extLst>
          </p:nvPr>
        </p:nvGraphicFramePr>
        <p:xfrm>
          <a:off x="396652" y="1412776"/>
          <a:ext cx="8350696" cy="4997721"/>
        </p:xfrm>
        <a:graphic>
          <a:graphicData uri="http://schemas.openxmlformats.org/drawingml/2006/table">
            <a:tbl>
              <a:tblPr firstRow="1" firstCol="1" bandRow="1">
                <a:tableStyleId>{0E3FDE45-AF77-4B5C-9715-49D594BDF05E}</a:tableStyleId>
              </a:tblPr>
              <a:tblGrid>
                <a:gridCol w="8350696">
                  <a:extLst>
                    <a:ext uri="{9D8B030D-6E8A-4147-A177-3AD203B41FA5}">
                      <a16:colId xmlns:a16="http://schemas.microsoft.com/office/drawing/2014/main" val="445571822"/>
                    </a:ext>
                  </a:extLst>
                </a:gridCol>
              </a:tblGrid>
              <a:tr h="936704">
                <a:tc>
                  <a:txBody>
                    <a:bodyPr/>
                    <a:lstStyle/>
                    <a:p>
                      <a:pPr algn="ctr">
                        <a:lnSpc>
                          <a:spcPct val="107000"/>
                        </a:lnSpc>
                        <a:spcAft>
                          <a:spcPts val="800"/>
                        </a:spcAft>
                      </a:pPr>
                      <a:r>
                        <a:rPr lang="es-ES" sz="3200" i="1" dirty="0">
                          <a:solidFill>
                            <a:schemeClr val="bg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Misma velocidad de carga y descarga.</a:t>
                      </a:r>
                      <a:endParaRPr lang="es-ES" sz="3600" i="1" dirty="0">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3111319646"/>
                  </a:ext>
                </a:extLst>
              </a:tr>
              <a:tr h="936704">
                <a:tc>
                  <a:txBody>
                    <a:bodyPr/>
                    <a:lstStyle/>
                    <a:p>
                      <a:pPr algn="ctr">
                        <a:lnSpc>
                          <a:spcPct val="107000"/>
                        </a:lnSpc>
                        <a:spcAft>
                          <a:spcPts val="800"/>
                        </a:spcAft>
                      </a:pPr>
                      <a:r>
                        <a:rPr lang="es-ES" sz="3200" i="1">
                          <a:solidFill>
                            <a:schemeClr val="bg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Mayor demanda por parte de creadores de contenido, estudiantes y teletrabajadores.</a:t>
                      </a:r>
                      <a:endParaRPr lang="es-ES" sz="3600" i="1">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3997718027"/>
                  </a:ext>
                </a:extLst>
              </a:tr>
              <a:tr h="936704">
                <a:tc>
                  <a:txBody>
                    <a:bodyPr/>
                    <a:lstStyle/>
                    <a:p>
                      <a:pPr algn="ctr">
                        <a:lnSpc>
                          <a:spcPct val="107000"/>
                        </a:lnSpc>
                        <a:spcAft>
                          <a:spcPts val="800"/>
                        </a:spcAft>
                      </a:pPr>
                      <a:r>
                        <a:rPr lang="es-ES" sz="3200" i="1">
                          <a:solidFill>
                            <a:schemeClr val="bg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Envió archivos de gran capacidad sin necesidad de ser comprimidos.</a:t>
                      </a:r>
                      <a:endParaRPr lang="es-ES" sz="3600" i="1">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1132346796"/>
                  </a:ext>
                </a:extLst>
              </a:tr>
              <a:tr h="1942417">
                <a:tc>
                  <a:txBody>
                    <a:bodyPr/>
                    <a:lstStyle/>
                    <a:p>
                      <a:pPr algn="ctr">
                        <a:lnSpc>
                          <a:spcPct val="107000"/>
                        </a:lnSpc>
                        <a:spcAft>
                          <a:spcPts val="800"/>
                        </a:spcAft>
                      </a:pPr>
                      <a:r>
                        <a:rPr lang="es-ES" sz="3200" i="1" dirty="0">
                          <a:solidFill>
                            <a:schemeClr val="bg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Permite cargar y descargar archivos de forma simultánea. Por ejemplo: Participar en una videollamada y descargar un archivo al mismo tiempo.</a:t>
                      </a:r>
                      <a:endParaRPr lang="es-ES" sz="3600" i="1" dirty="0">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644495668"/>
                  </a:ext>
                </a:extLst>
              </a:tr>
            </a:tbl>
          </a:graphicData>
        </a:graphic>
      </p:graphicFrame>
    </p:spTree>
    <p:extLst>
      <p:ext uri="{BB962C8B-B14F-4D97-AF65-F5344CB8AC3E}">
        <p14:creationId xmlns:p14="http://schemas.microsoft.com/office/powerpoint/2010/main" val="426490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1000" fill="hold"/>
                                        <p:tgtEl>
                                          <p:spTgt spid="14"/>
                                        </p:tgtEl>
                                        <p:attrNameLst>
                                          <p:attrName>ppt_w</p:attrName>
                                        </p:attrNameLst>
                                      </p:cBhvr>
                                      <p:tavLst>
                                        <p:tav tm="0">
                                          <p:val>
                                            <p:fltVal val="0"/>
                                          </p:val>
                                        </p:tav>
                                        <p:tav tm="100000">
                                          <p:val>
                                            <p:strVal val="#ppt_w"/>
                                          </p:val>
                                        </p:tav>
                                      </p:tavLst>
                                    </p:anim>
                                    <p:anim calcmode="lin" valueType="num">
                                      <p:cBhvr>
                                        <p:cTn id="16" dur="1000" fill="hold"/>
                                        <p:tgtEl>
                                          <p:spTgt spid="14"/>
                                        </p:tgtEl>
                                        <p:attrNameLst>
                                          <p:attrName>ppt_h</p:attrName>
                                        </p:attrNameLst>
                                      </p:cBhvr>
                                      <p:tavLst>
                                        <p:tav tm="0">
                                          <p:val>
                                            <p:fltVal val="0"/>
                                          </p:val>
                                        </p:tav>
                                        <p:tav tm="100000">
                                          <p:val>
                                            <p:strVal val="#ppt_h"/>
                                          </p:val>
                                        </p:tav>
                                      </p:tavLst>
                                    </p:anim>
                                    <p:anim calcmode="lin" valueType="num">
                                      <p:cBhvr>
                                        <p:cTn id="17" dur="1000" fill="hold"/>
                                        <p:tgtEl>
                                          <p:spTgt spid="14"/>
                                        </p:tgtEl>
                                        <p:attrNameLst>
                                          <p:attrName>style.rotation</p:attrName>
                                        </p:attrNameLst>
                                      </p:cBhvr>
                                      <p:tavLst>
                                        <p:tav tm="0">
                                          <p:val>
                                            <p:fltVal val="90"/>
                                          </p:val>
                                        </p:tav>
                                        <p:tav tm="100000">
                                          <p:val>
                                            <p:fltVal val="0"/>
                                          </p:val>
                                        </p:tav>
                                      </p:tavLst>
                                    </p:anim>
                                    <p:animEffect transition="in" filter="fade">
                                      <p:cBhvr>
                                        <p:cTn id="1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9592" y="260648"/>
            <a:ext cx="7772400"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 sz="3600" b="1" i="1" dirty="0">
                <a:solidFill>
                  <a:schemeClr val="bg1">
                    <a:lumMod val="40000"/>
                    <a:lumOff val="60000"/>
                  </a:schemeClr>
                </a:solidFill>
                <a:effectLst>
                  <a:outerShdw blurRad="38100" dist="38100" dir="2700000" algn="tl">
                    <a:srgbClr val="000000"/>
                  </a:outerShdw>
                </a:effectLst>
                <a:latin typeface="Arial" charset="0"/>
              </a:rPr>
              <a:t>Tipos de Transmisión</a:t>
            </a:r>
            <a:br>
              <a:rPr lang="es-ES" sz="3600" b="1" i="1" dirty="0">
                <a:solidFill>
                  <a:schemeClr val="bg1">
                    <a:lumMod val="40000"/>
                    <a:lumOff val="60000"/>
                  </a:schemeClr>
                </a:solidFill>
                <a:effectLst>
                  <a:outerShdw blurRad="38100" dist="38100" dir="2700000" algn="tl">
                    <a:srgbClr val="000000"/>
                  </a:outerShdw>
                </a:effectLst>
                <a:latin typeface="Arial" charset="0"/>
              </a:rPr>
            </a:br>
            <a:r>
              <a:rPr lang="es-ES" sz="3600" b="1" i="1" dirty="0">
                <a:solidFill>
                  <a:schemeClr val="bg1">
                    <a:lumMod val="40000"/>
                    <a:lumOff val="60000"/>
                  </a:schemeClr>
                </a:solidFill>
                <a:effectLst>
                  <a:outerShdw blurRad="38100" dist="38100" dir="2700000" algn="tl">
                    <a:srgbClr val="000000"/>
                  </a:outerShdw>
                </a:effectLst>
                <a:latin typeface="Arial" charset="0"/>
              </a:rPr>
              <a:t>Métodos Fundamentales</a:t>
            </a:r>
          </a:p>
        </p:txBody>
      </p:sp>
      <p:sp>
        <p:nvSpPr>
          <p:cNvPr id="3" name="Marcador de contenido 2"/>
          <p:cNvSpPr>
            <a:spLocks noGrp="1"/>
          </p:cNvSpPr>
          <p:nvPr>
            <p:ph idx="1"/>
          </p:nvPr>
        </p:nvSpPr>
        <p:spPr>
          <a:xfrm>
            <a:off x="395536" y="1628800"/>
            <a:ext cx="8276456" cy="3024336"/>
          </a:xfrm>
          <a:solidFill>
            <a:srgbClr val="DDDDDD"/>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indent="0" algn="ctr">
              <a:buNone/>
            </a:pPr>
            <a:r>
              <a:rPr lang="es-ES" sz="2800" b="1" i="1" u="sng" dirty="0">
                <a:solidFill>
                  <a:schemeClr val="accent6">
                    <a:lumMod val="90000"/>
                    <a:lumOff val="10000"/>
                  </a:schemeClr>
                </a:solidFill>
                <a:effectLst>
                  <a:outerShdw blurRad="38100" dist="38100" dir="2700000" algn="tl">
                    <a:srgbClr val="FFFFFF"/>
                  </a:outerShdw>
                </a:effectLst>
                <a:latin typeface="Arial" charset="0"/>
              </a:rPr>
              <a:t>Simplex  o Unidireccional.</a:t>
            </a:r>
          </a:p>
          <a:p>
            <a:r>
              <a:rPr lang="es-ES" sz="2800" b="1" i="1" dirty="0">
                <a:solidFill>
                  <a:schemeClr val="accent6">
                    <a:lumMod val="90000"/>
                    <a:lumOff val="10000"/>
                  </a:schemeClr>
                </a:solidFill>
                <a:effectLst>
                  <a:outerShdw blurRad="38100" dist="38100" dir="2700000" algn="tl">
                    <a:srgbClr val="FFFFFF"/>
                  </a:outerShdw>
                </a:effectLst>
                <a:latin typeface="Arial" charset="0"/>
              </a:rPr>
              <a:t>Ocurre en una Dirección Solamente.</a:t>
            </a:r>
          </a:p>
          <a:p>
            <a:r>
              <a:rPr lang="es-ES" sz="2800" b="1" i="1" dirty="0">
                <a:solidFill>
                  <a:schemeClr val="accent6">
                    <a:lumMod val="90000"/>
                    <a:lumOff val="10000"/>
                  </a:schemeClr>
                </a:solidFill>
                <a:effectLst>
                  <a:outerShdw blurRad="38100" dist="38100" dir="2700000" algn="tl">
                    <a:srgbClr val="FFFFFF"/>
                  </a:outerShdw>
                </a:effectLst>
                <a:latin typeface="Arial" charset="0"/>
              </a:rPr>
              <a:t>Deshabilita al Receptor de Responder al Emisor.</a:t>
            </a:r>
          </a:p>
          <a:p>
            <a:pPr lvl="1"/>
            <a:r>
              <a:rPr lang="es-ES" sz="2400" b="1" i="1" dirty="0">
                <a:solidFill>
                  <a:schemeClr val="accent6">
                    <a:lumMod val="90000"/>
                    <a:lumOff val="10000"/>
                  </a:schemeClr>
                </a:solidFill>
                <a:effectLst>
                  <a:outerShdw blurRad="38100" dist="38100" dir="2700000" algn="tl">
                    <a:srgbClr val="FFFFFF"/>
                  </a:outerShdw>
                </a:effectLst>
                <a:latin typeface="Arial" charset="0"/>
              </a:rPr>
              <a:t>Radiodifusión de TV y Radio.</a:t>
            </a:r>
          </a:p>
          <a:p>
            <a:pPr lvl="1"/>
            <a:r>
              <a:rPr lang="es-ES" sz="2400" b="1" i="1" dirty="0">
                <a:solidFill>
                  <a:schemeClr val="accent6">
                    <a:lumMod val="90000"/>
                    <a:lumOff val="10000"/>
                  </a:schemeClr>
                </a:solidFill>
                <a:effectLst>
                  <a:outerShdw blurRad="38100" dist="38100" dir="2700000" algn="tl">
                    <a:srgbClr val="FFFFFF"/>
                  </a:outerShdw>
                </a:effectLst>
                <a:latin typeface="Arial" charset="0"/>
              </a:rPr>
              <a:t>Paging Unidireccional </a:t>
            </a:r>
          </a:p>
        </p:txBody>
      </p:sp>
      <p:pic>
        <p:nvPicPr>
          <p:cNvPr id="4" name="Imagen 3"/>
          <p:cNvPicPr>
            <a:picLocks noChangeAspect="1"/>
          </p:cNvPicPr>
          <p:nvPr/>
        </p:nvPicPr>
        <p:blipFill>
          <a:blip r:embed="rId2"/>
          <a:stretch>
            <a:fillRect/>
          </a:stretch>
        </p:blipFill>
        <p:spPr>
          <a:xfrm>
            <a:off x="2411760" y="4869160"/>
            <a:ext cx="4419600" cy="1657350"/>
          </a:xfrm>
          <a:prstGeom prst="rect">
            <a:avLst/>
          </a:prstGeom>
          <a:ln w="76200">
            <a:solidFill>
              <a:schemeClr val="bg1">
                <a:lumMod val="60000"/>
                <a:lumOff val="40000"/>
              </a:schemeClr>
            </a:solidFill>
          </a:ln>
        </p:spPr>
      </p:pic>
    </p:spTree>
    <p:extLst>
      <p:ext uri="{BB962C8B-B14F-4D97-AF65-F5344CB8AC3E}">
        <p14:creationId xmlns:p14="http://schemas.microsoft.com/office/powerpoint/2010/main" val="220069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 calcmode="lin" valueType="num">
                                      <p:cBhvr>
                                        <p:cTn id="15" dur="1000" fill="hold"/>
                                        <p:tgtEl>
                                          <p:spTgt spid="3">
                                            <p:bg/>
                                          </p:spTgt>
                                        </p:tgtEl>
                                        <p:attrNameLst>
                                          <p:attrName>ppt_w</p:attrName>
                                        </p:attrNameLst>
                                      </p:cBhvr>
                                      <p:tavLst>
                                        <p:tav tm="0">
                                          <p:val>
                                            <p:fltVal val="0"/>
                                          </p:val>
                                        </p:tav>
                                        <p:tav tm="100000">
                                          <p:val>
                                            <p:strVal val="#ppt_w"/>
                                          </p:val>
                                        </p:tav>
                                      </p:tavLst>
                                    </p:anim>
                                    <p:anim calcmode="lin" valueType="num">
                                      <p:cBhvr>
                                        <p:cTn id="16" dur="1000" fill="hold"/>
                                        <p:tgtEl>
                                          <p:spTgt spid="3">
                                            <p:bg/>
                                          </p:spTgt>
                                        </p:tgtEl>
                                        <p:attrNameLst>
                                          <p:attrName>ppt_h</p:attrName>
                                        </p:attrNameLst>
                                      </p:cBhvr>
                                      <p:tavLst>
                                        <p:tav tm="0">
                                          <p:val>
                                            <p:fltVal val="0"/>
                                          </p:val>
                                        </p:tav>
                                        <p:tav tm="100000">
                                          <p:val>
                                            <p:strVal val="#ppt_h"/>
                                          </p:val>
                                        </p:tav>
                                      </p:tavLst>
                                    </p:anim>
                                    <p:anim calcmode="lin" valueType="num">
                                      <p:cBhvr>
                                        <p:cTn id="17" dur="1000" fill="hold"/>
                                        <p:tgtEl>
                                          <p:spTgt spid="3">
                                            <p:bg/>
                                          </p:spTgt>
                                        </p:tgtEl>
                                        <p:attrNameLst>
                                          <p:attrName>style.rotation</p:attrName>
                                        </p:attrNameLst>
                                      </p:cBhvr>
                                      <p:tavLst>
                                        <p:tav tm="0">
                                          <p:val>
                                            <p:fltVal val="90"/>
                                          </p:val>
                                        </p:tav>
                                        <p:tav tm="100000">
                                          <p:val>
                                            <p:fltVal val="0"/>
                                          </p:val>
                                        </p:tav>
                                      </p:tavLst>
                                    </p:anim>
                                    <p:animEffect transition="in" filter="fade">
                                      <p:cBhvr>
                                        <p:cTn id="18" dur="1000"/>
                                        <p:tgtEl>
                                          <p:spTgt spid="3">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p:cTn id="2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 calcmode="lin" valueType="num">
                                      <p:cBhvr>
                                        <p:cTn id="3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2" end="2"/>
                                            </p:txEl>
                                          </p:spTgt>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anim calcmode="lin" valueType="num">
                                      <p:cBhvr>
                                        <p:cTn id="4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8" dur="1000"/>
                                        <p:tgtEl>
                                          <p:spTgt spid="3">
                                            <p:txEl>
                                              <p:pRg st="3" end="3"/>
                                            </p:txEl>
                                          </p:spTgt>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 calcmode="lin" valueType="num">
                                      <p:cBhvr>
                                        <p:cTn id="5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4" dur="1000"/>
                                        <p:tgtEl>
                                          <p:spTgt spid="3">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cBhvr>
                                        <p:cTn id="59" dur="1000" fill="hold"/>
                                        <p:tgtEl>
                                          <p:spTgt spid="4"/>
                                        </p:tgtEl>
                                        <p:attrNameLst>
                                          <p:attrName>ppt_w</p:attrName>
                                        </p:attrNameLst>
                                      </p:cBhvr>
                                      <p:tavLst>
                                        <p:tav tm="0">
                                          <p:val>
                                            <p:fltVal val="0"/>
                                          </p:val>
                                        </p:tav>
                                        <p:tav tm="100000">
                                          <p:val>
                                            <p:strVal val="#ppt_w"/>
                                          </p:val>
                                        </p:tav>
                                      </p:tavLst>
                                    </p:anim>
                                    <p:anim calcmode="lin" valueType="num">
                                      <p:cBhvr>
                                        <p:cTn id="60" dur="1000" fill="hold"/>
                                        <p:tgtEl>
                                          <p:spTgt spid="4"/>
                                        </p:tgtEl>
                                        <p:attrNameLst>
                                          <p:attrName>ppt_h</p:attrName>
                                        </p:attrNameLst>
                                      </p:cBhvr>
                                      <p:tavLst>
                                        <p:tav tm="0">
                                          <p:val>
                                            <p:fltVal val="0"/>
                                          </p:val>
                                        </p:tav>
                                        <p:tav tm="100000">
                                          <p:val>
                                            <p:strVal val="#ppt_h"/>
                                          </p:val>
                                        </p:tav>
                                      </p:tavLst>
                                    </p:anim>
                                    <p:anim calcmode="lin" valueType="num">
                                      <p:cBhvr>
                                        <p:cTn id="61" dur="1000" fill="hold"/>
                                        <p:tgtEl>
                                          <p:spTgt spid="4"/>
                                        </p:tgtEl>
                                        <p:attrNameLst>
                                          <p:attrName>style.rotation</p:attrName>
                                        </p:attrNameLst>
                                      </p:cBhvr>
                                      <p:tavLst>
                                        <p:tav tm="0">
                                          <p:val>
                                            <p:fltVal val="90"/>
                                          </p:val>
                                        </p:tav>
                                        <p:tav tm="100000">
                                          <p:val>
                                            <p:fltVal val="0"/>
                                          </p:val>
                                        </p:tav>
                                      </p:tavLst>
                                    </p:anim>
                                    <p:animEffect transition="in" filter="fade">
                                      <p:cBhvr>
                                        <p:cTn id="6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0" y="116632"/>
            <a:ext cx="8060432"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 sz="3600" b="1" i="1" dirty="0">
                <a:solidFill>
                  <a:schemeClr val="bg1">
                    <a:lumMod val="40000"/>
                    <a:lumOff val="60000"/>
                  </a:schemeClr>
                </a:solidFill>
                <a:effectLst>
                  <a:outerShdw blurRad="38100" dist="38100" dir="2700000" algn="tl">
                    <a:srgbClr val="000000"/>
                  </a:outerShdw>
                </a:effectLst>
                <a:latin typeface="Arial" charset="0"/>
              </a:rPr>
              <a:t>Tipos de Transmisión</a:t>
            </a:r>
            <a:br>
              <a:rPr lang="es-ES" sz="3600" b="1" i="1" dirty="0">
                <a:solidFill>
                  <a:schemeClr val="bg1">
                    <a:lumMod val="40000"/>
                    <a:lumOff val="60000"/>
                  </a:schemeClr>
                </a:solidFill>
                <a:effectLst>
                  <a:outerShdw blurRad="38100" dist="38100" dir="2700000" algn="tl">
                    <a:srgbClr val="000000"/>
                  </a:outerShdw>
                </a:effectLst>
                <a:latin typeface="Arial" charset="0"/>
              </a:rPr>
            </a:br>
            <a:r>
              <a:rPr lang="es-ES" sz="3600" b="1" i="1" dirty="0">
                <a:solidFill>
                  <a:schemeClr val="bg1">
                    <a:lumMod val="40000"/>
                    <a:lumOff val="60000"/>
                  </a:schemeClr>
                </a:solidFill>
                <a:effectLst>
                  <a:outerShdw blurRad="38100" dist="38100" dir="2700000" algn="tl">
                    <a:srgbClr val="000000"/>
                  </a:outerShdw>
                </a:effectLst>
                <a:latin typeface="Arial" charset="0"/>
              </a:rPr>
              <a:t>Métodos Fundamentales</a:t>
            </a:r>
          </a:p>
        </p:txBody>
      </p:sp>
      <p:sp>
        <p:nvSpPr>
          <p:cNvPr id="3" name="Marcador de contenido 2"/>
          <p:cNvSpPr>
            <a:spLocks noGrp="1"/>
          </p:cNvSpPr>
          <p:nvPr>
            <p:ph idx="1"/>
          </p:nvPr>
        </p:nvSpPr>
        <p:spPr>
          <a:xfrm>
            <a:off x="395536" y="1435646"/>
            <a:ext cx="8276456" cy="3384376"/>
          </a:xfrm>
          <a:solidFill>
            <a:srgbClr val="DDDDDD"/>
          </a:solidFill>
          <a:ln w="57150" cap="flat" cmpd="thinThick"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marL="0" indent="0" algn="ctr">
              <a:buNone/>
            </a:pPr>
            <a:r>
              <a:rPr lang="es-ES" sz="2800" b="1" i="1" u="sng" dirty="0" err="1">
                <a:solidFill>
                  <a:schemeClr val="accent6">
                    <a:lumMod val="90000"/>
                    <a:lumOff val="10000"/>
                  </a:schemeClr>
                </a:solidFill>
                <a:effectLst>
                  <a:outerShdw blurRad="38100" dist="38100" dir="2700000" algn="tl">
                    <a:srgbClr val="FFFFFF"/>
                  </a:outerShdw>
                </a:effectLst>
                <a:latin typeface="Arial" charset="0"/>
              </a:rPr>
              <a:t>Half</a:t>
            </a:r>
            <a:r>
              <a:rPr lang="es-ES" sz="2800" b="1" i="1" u="sng" dirty="0">
                <a:solidFill>
                  <a:schemeClr val="accent6">
                    <a:lumMod val="90000"/>
                    <a:lumOff val="10000"/>
                  </a:schemeClr>
                </a:solidFill>
                <a:effectLst>
                  <a:outerShdw blurRad="38100" dist="38100" dir="2700000" algn="tl">
                    <a:srgbClr val="FFFFFF"/>
                  </a:outerShdw>
                </a:effectLst>
                <a:latin typeface="Arial" charset="0"/>
              </a:rPr>
              <a:t> </a:t>
            </a:r>
            <a:r>
              <a:rPr lang="es-ES" sz="2800" b="1" i="1" u="sng" dirty="0" err="1">
                <a:solidFill>
                  <a:schemeClr val="accent6">
                    <a:lumMod val="90000"/>
                    <a:lumOff val="10000"/>
                  </a:schemeClr>
                </a:solidFill>
                <a:effectLst>
                  <a:outerShdw blurRad="38100" dist="38100" dir="2700000" algn="tl">
                    <a:srgbClr val="FFFFFF"/>
                  </a:outerShdw>
                </a:effectLst>
                <a:latin typeface="Arial" charset="0"/>
              </a:rPr>
              <a:t>Duplex</a:t>
            </a:r>
            <a:r>
              <a:rPr lang="es-ES" sz="2800" b="1" i="1" u="sng" dirty="0">
                <a:solidFill>
                  <a:schemeClr val="accent6">
                    <a:lumMod val="90000"/>
                    <a:lumOff val="10000"/>
                  </a:schemeClr>
                </a:solidFill>
                <a:effectLst>
                  <a:outerShdw blurRad="38100" dist="38100" dir="2700000" algn="tl">
                    <a:srgbClr val="FFFFFF"/>
                  </a:outerShdw>
                </a:effectLst>
                <a:latin typeface="Arial" charset="0"/>
              </a:rPr>
              <a:t>  o </a:t>
            </a:r>
            <a:r>
              <a:rPr lang="es-ES" sz="2800" b="1" i="1" u="sng" dirty="0" err="1">
                <a:solidFill>
                  <a:schemeClr val="accent6">
                    <a:lumMod val="90000"/>
                    <a:lumOff val="10000"/>
                  </a:schemeClr>
                </a:solidFill>
                <a:effectLst>
                  <a:outerShdw blurRad="38100" dist="38100" dir="2700000" algn="tl">
                    <a:srgbClr val="FFFFFF"/>
                  </a:outerShdw>
                </a:effectLst>
                <a:latin typeface="Arial" charset="0"/>
              </a:rPr>
              <a:t>Semi</a:t>
            </a:r>
            <a:r>
              <a:rPr lang="es-ES" sz="2800" b="1" i="1" u="sng" dirty="0">
                <a:solidFill>
                  <a:schemeClr val="accent6">
                    <a:lumMod val="90000"/>
                    <a:lumOff val="10000"/>
                  </a:schemeClr>
                </a:solidFill>
                <a:effectLst>
                  <a:outerShdw blurRad="38100" dist="38100" dir="2700000" algn="tl">
                    <a:srgbClr val="FFFFFF"/>
                  </a:outerShdw>
                </a:effectLst>
                <a:latin typeface="Arial" charset="0"/>
              </a:rPr>
              <a:t> </a:t>
            </a:r>
            <a:r>
              <a:rPr lang="es-ES" sz="2800" b="1" i="1" u="sng" dirty="0" err="1">
                <a:solidFill>
                  <a:schemeClr val="accent6">
                    <a:lumMod val="90000"/>
                    <a:lumOff val="10000"/>
                  </a:schemeClr>
                </a:solidFill>
                <a:effectLst>
                  <a:outerShdw blurRad="38100" dist="38100" dir="2700000" algn="tl">
                    <a:srgbClr val="FFFFFF"/>
                  </a:outerShdw>
                </a:effectLst>
                <a:latin typeface="Arial" charset="0"/>
              </a:rPr>
              <a:t>Duplex</a:t>
            </a:r>
            <a:r>
              <a:rPr lang="es-ES" sz="2800" b="1" i="1" u="sng" dirty="0">
                <a:solidFill>
                  <a:schemeClr val="accent6">
                    <a:lumMod val="90000"/>
                    <a:lumOff val="10000"/>
                  </a:schemeClr>
                </a:solidFill>
                <a:effectLst>
                  <a:outerShdw blurRad="38100" dist="38100" dir="2700000" algn="tl">
                    <a:srgbClr val="FFFFFF"/>
                  </a:outerShdw>
                </a:effectLst>
                <a:latin typeface="Arial" charset="0"/>
              </a:rPr>
              <a:t>.</a:t>
            </a:r>
          </a:p>
          <a:p>
            <a:r>
              <a:rPr lang="es-ES" sz="2800" b="1" i="1" dirty="0">
                <a:solidFill>
                  <a:schemeClr val="accent6">
                    <a:lumMod val="90000"/>
                    <a:lumOff val="10000"/>
                  </a:schemeClr>
                </a:solidFill>
                <a:effectLst>
                  <a:outerShdw blurRad="38100" dist="38100" dir="2700000" algn="tl">
                    <a:srgbClr val="FFFFFF"/>
                  </a:outerShdw>
                </a:effectLst>
                <a:latin typeface="Arial" charset="0"/>
              </a:rPr>
              <a:t>Ocurre en ambas Direcciones.</a:t>
            </a:r>
          </a:p>
          <a:p>
            <a:r>
              <a:rPr lang="es-ES" sz="2800" b="1" i="1" dirty="0">
                <a:solidFill>
                  <a:schemeClr val="accent6">
                    <a:lumMod val="90000"/>
                    <a:lumOff val="10000"/>
                  </a:schemeClr>
                </a:solidFill>
                <a:effectLst>
                  <a:outerShdw blurRad="38100" dist="38100" dir="2700000" algn="tl">
                    <a:srgbClr val="FFFFFF"/>
                  </a:outerShdw>
                </a:effectLst>
                <a:latin typeface="Arial" charset="0"/>
              </a:rPr>
              <a:t>Puede ocurrir en una sola dirección a la vez.</a:t>
            </a:r>
          </a:p>
          <a:p>
            <a:r>
              <a:rPr lang="es-ES" sz="2800" b="1" i="1" dirty="0">
                <a:solidFill>
                  <a:schemeClr val="accent6">
                    <a:lumMod val="90000"/>
                    <a:lumOff val="10000"/>
                  </a:schemeClr>
                </a:solidFill>
                <a:effectLst>
                  <a:outerShdw blurRad="38100" dist="38100" dir="2700000" algn="tl">
                    <a:srgbClr val="FFFFFF"/>
                  </a:outerShdw>
                </a:effectLst>
                <a:latin typeface="Arial" charset="0"/>
              </a:rPr>
              <a:t>Transmisor y receptor Comparten una sola frecuencia.</a:t>
            </a:r>
          </a:p>
          <a:p>
            <a:pPr lvl="1"/>
            <a:r>
              <a:rPr lang="es-ES" sz="2400" b="1" i="1" dirty="0">
                <a:solidFill>
                  <a:schemeClr val="accent6">
                    <a:lumMod val="90000"/>
                    <a:lumOff val="10000"/>
                  </a:schemeClr>
                </a:solidFill>
                <a:effectLst>
                  <a:outerShdw blurRad="38100" dist="38100" dir="2700000" algn="tl">
                    <a:srgbClr val="FFFFFF"/>
                  </a:outerShdw>
                </a:effectLst>
                <a:latin typeface="Arial" charset="0"/>
              </a:rPr>
              <a:t>Radios de Banda Civil.</a:t>
            </a:r>
          </a:p>
          <a:p>
            <a:pPr lvl="1"/>
            <a:r>
              <a:rPr lang="es-ES" sz="2400" b="1" i="1" dirty="0">
                <a:solidFill>
                  <a:schemeClr val="accent6">
                    <a:lumMod val="90000"/>
                    <a:lumOff val="10000"/>
                  </a:schemeClr>
                </a:solidFill>
                <a:effectLst>
                  <a:outerShdw blurRad="38100" dist="38100" dir="2700000" algn="tl">
                    <a:srgbClr val="FFFFFF"/>
                  </a:outerShdw>
                </a:effectLst>
                <a:latin typeface="Arial" charset="0"/>
              </a:rPr>
              <a:t>Comunicaciones Aeronáuticas.</a:t>
            </a:r>
          </a:p>
        </p:txBody>
      </p:sp>
      <p:pic>
        <p:nvPicPr>
          <p:cNvPr id="5" name="Imagen 4"/>
          <p:cNvPicPr>
            <a:picLocks noChangeAspect="1"/>
          </p:cNvPicPr>
          <p:nvPr/>
        </p:nvPicPr>
        <p:blipFill>
          <a:blip r:embed="rId2"/>
          <a:stretch>
            <a:fillRect/>
          </a:stretch>
        </p:blipFill>
        <p:spPr>
          <a:xfrm>
            <a:off x="2057264" y="4996036"/>
            <a:ext cx="4953000" cy="1819275"/>
          </a:xfrm>
          <a:prstGeom prst="rect">
            <a:avLst/>
          </a:prstGeom>
          <a:ln w="76200">
            <a:solidFill>
              <a:schemeClr val="bg1">
                <a:lumMod val="60000"/>
                <a:lumOff val="40000"/>
              </a:schemeClr>
            </a:solidFill>
          </a:ln>
        </p:spPr>
      </p:pic>
    </p:spTree>
    <p:extLst>
      <p:ext uri="{BB962C8B-B14F-4D97-AF65-F5344CB8AC3E}">
        <p14:creationId xmlns:p14="http://schemas.microsoft.com/office/powerpoint/2010/main" val="335611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 calcmode="lin" valueType="num">
                                      <p:cBhvr>
                                        <p:cTn id="15" dur="1000" fill="hold"/>
                                        <p:tgtEl>
                                          <p:spTgt spid="3">
                                            <p:bg/>
                                          </p:spTgt>
                                        </p:tgtEl>
                                        <p:attrNameLst>
                                          <p:attrName>ppt_w</p:attrName>
                                        </p:attrNameLst>
                                      </p:cBhvr>
                                      <p:tavLst>
                                        <p:tav tm="0">
                                          <p:val>
                                            <p:fltVal val="0"/>
                                          </p:val>
                                        </p:tav>
                                        <p:tav tm="100000">
                                          <p:val>
                                            <p:strVal val="#ppt_w"/>
                                          </p:val>
                                        </p:tav>
                                      </p:tavLst>
                                    </p:anim>
                                    <p:anim calcmode="lin" valueType="num">
                                      <p:cBhvr>
                                        <p:cTn id="16" dur="1000" fill="hold"/>
                                        <p:tgtEl>
                                          <p:spTgt spid="3">
                                            <p:bg/>
                                          </p:spTgt>
                                        </p:tgtEl>
                                        <p:attrNameLst>
                                          <p:attrName>ppt_h</p:attrName>
                                        </p:attrNameLst>
                                      </p:cBhvr>
                                      <p:tavLst>
                                        <p:tav tm="0">
                                          <p:val>
                                            <p:fltVal val="0"/>
                                          </p:val>
                                        </p:tav>
                                        <p:tav tm="100000">
                                          <p:val>
                                            <p:strVal val="#ppt_h"/>
                                          </p:val>
                                        </p:tav>
                                      </p:tavLst>
                                    </p:anim>
                                    <p:anim calcmode="lin" valueType="num">
                                      <p:cBhvr>
                                        <p:cTn id="17" dur="1000" fill="hold"/>
                                        <p:tgtEl>
                                          <p:spTgt spid="3">
                                            <p:bg/>
                                          </p:spTgt>
                                        </p:tgtEl>
                                        <p:attrNameLst>
                                          <p:attrName>style.rotation</p:attrName>
                                        </p:attrNameLst>
                                      </p:cBhvr>
                                      <p:tavLst>
                                        <p:tav tm="0">
                                          <p:val>
                                            <p:fltVal val="90"/>
                                          </p:val>
                                        </p:tav>
                                        <p:tav tm="100000">
                                          <p:val>
                                            <p:fltVal val="0"/>
                                          </p:val>
                                        </p:tav>
                                      </p:tavLst>
                                    </p:anim>
                                    <p:animEffect transition="in" filter="fade">
                                      <p:cBhvr>
                                        <p:cTn id="18" dur="1000"/>
                                        <p:tgtEl>
                                          <p:spTgt spid="3">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p:cTn id="2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 calcmode="lin" valueType="num">
                                      <p:cBhvr>
                                        <p:cTn id="3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 calcmode="lin" valueType="num">
                                      <p:cBhvr>
                                        <p:cTn id="4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3" end="3"/>
                                            </p:txEl>
                                          </p:spTgt>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 calcmode="lin" valueType="num">
                                      <p:cBhvr>
                                        <p:cTn id="5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6" dur="1000"/>
                                        <p:tgtEl>
                                          <p:spTgt spid="3">
                                            <p:txEl>
                                              <p:pRg st="4" end="4"/>
                                            </p:txEl>
                                          </p:spTgt>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 calcmode="lin" valueType="num">
                                      <p:cBhvr>
                                        <p:cTn id="5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6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6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62" dur="1000"/>
                                        <p:tgtEl>
                                          <p:spTgt spid="3">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p:cTn id="67" dur="1000" fill="hold"/>
                                        <p:tgtEl>
                                          <p:spTgt spid="5"/>
                                        </p:tgtEl>
                                        <p:attrNameLst>
                                          <p:attrName>ppt_w</p:attrName>
                                        </p:attrNameLst>
                                      </p:cBhvr>
                                      <p:tavLst>
                                        <p:tav tm="0">
                                          <p:val>
                                            <p:fltVal val="0"/>
                                          </p:val>
                                        </p:tav>
                                        <p:tav tm="100000">
                                          <p:val>
                                            <p:strVal val="#ppt_w"/>
                                          </p:val>
                                        </p:tav>
                                      </p:tavLst>
                                    </p:anim>
                                    <p:anim calcmode="lin" valueType="num">
                                      <p:cBhvr>
                                        <p:cTn id="68" dur="1000" fill="hold"/>
                                        <p:tgtEl>
                                          <p:spTgt spid="5"/>
                                        </p:tgtEl>
                                        <p:attrNameLst>
                                          <p:attrName>ppt_h</p:attrName>
                                        </p:attrNameLst>
                                      </p:cBhvr>
                                      <p:tavLst>
                                        <p:tav tm="0">
                                          <p:val>
                                            <p:fltVal val="0"/>
                                          </p:val>
                                        </p:tav>
                                        <p:tav tm="100000">
                                          <p:val>
                                            <p:strVal val="#ppt_h"/>
                                          </p:val>
                                        </p:tav>
                                      </p:tavLst>
                                    </p:anim>
                                    <p:anim calcmode="lin" valueType="num">
                                      <p:cBhvr>
                                        <p:cTn id="69" dur="1000" fill="hold"/>
                                        <p:tgtEl>
                                          <p:spTgt spid="5"/>
                                        </p:tgtEl>
                                        <p:attrNameLst>
                                          <p:attrName>style.rotation</p:attrName>
                                        </p:attrNameLst>
                                      </p:cBhvr>
                                      <p:tavLst>
                                        <p:tav tm="0">
                                          <p:val>
                                            <p:fltVal val="90"/>
                                          </p:val>
                                        </p:tav>
                                        <p:tav tm="100000">
                                          <p:val>
                                            <p:fltVal val="0"/>
                                          </p:val>
                                        </p:tav>
                                      </p:tavLst>
                                    </p:anim>
                                    <p:animEffect transition="in" filter="fade">
                                      <p:cBhvr>
                                        <p:cTn id="7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0" y="116632"/>
            <a:ext cx="8060432"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 sz="3600" b="1" i="1" dirty="0">
                <a:solidFill>
                  <a:schemeClr val="bg1">
                    <a:lumMod val="40000"/>
                    <a:lumOff val="60000"/>
                  </a:schemeClr>
                </a:solidFill>
                <a:effectLst>
                  <a:outerShdw blurRad="38100" dist="38100" dir="2700000" algn="tl">
                    <a:srgbClr val="000000"/>
                  </a:outerShdw>
                </a:effectLst>
                <a:latin typeface="Arial" charset="0"/>
              </a:rPr>
              <a:t>Tipos de Transmisión</a:t>
            </a:r>
            <a:br>
              <a:rPr lang="es-ES" sz="3600" b="1" i="1" dirty="0">
                <a:solidFill>
                  <a:schemeClr val="bg1">
                    <a:lumMod val="40000"/>
                    <a:lumOff val="60000"/>
                  </a:schemeClr>
                </a:solidFill>
                <a:effectLst>
                  <a:outerShdw blurRad="38100" dist="38100" dir="2700000" algn="tl">
                    <a:srgbClr val="000000"/>
                  </a:outerShdw>
                </a:effectLst>
                <a:latin typeface="Arial" charset="0"/>
              </a:rPr>
            </a:br>
            <a:r>
              <a:rPr lang="es-ES" sz="3600" b="1" i="1" dirty="0">
                <a:solidFill>
                  <a:schemeClr val="bg1">
                    <a:lumMod val="40000"/>
                    <a:lumOff val="60000"/>
                  </a:schemeClr>
                </a:solidFill>
                <a:effectLst>
                  <a:outerShdw blurRad="38100" dist="38100" dir="2700000" algn="tl">
                    <a:srgbClr val="000000"/>
                  </a:outerShdw>
                </a:effectLst>
                <a:latin typeface="Arial" charset="0"/>
              </a:rPr>
              <a:t>Métodos Fundamentales</a:t>
            </a:r>
          </a:p>
        </p:txBody>
      </p:sp>
      <p:sp>
        <p:nvSpPr>
          <p:cNvPr id="3" name="Marcador de contenido 2"/>
          <p:cNvSpPr>
            <a:spLocks noGrp="1"/>
          </p:cNvSpPr>
          <p:nvPr>
            <p:ph idx="1"/>
          </p:nvPr>
        </p:nvSpPr>
        <p:spPr>
          <a:xfrm>
            <a:off x="395536" y="1347639"/>
            <a:ext cx="8276456" cy="3937570"/>
          </a:xfrm>
          <a:solidFill>
            <a:srgbClr val="DDDDDD"/>
          </a:solidFill>
          <a:ln w="57150" cap="flat" cmpd="thinThick"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marL="0" indent="0" algn="ctr">
              <a:buNone/>
            </a:pPr>
            <a:r>
              <a:rPr lang="es-ES" sz="2800" b="1" i="1" u="sng" dirty="0">
                <a:solidFill>
                  <a:schemeClr val="accent6">
                    <a:lumMod val="90000"/>
                    <a:lumOff val="10000"/>
                  </a:schemeClr>
                </a:solidFill>
                <a:effectLst>
                  <a:outerShdw blurRad="38100" dist="38100" dir="2700000" algn="tl">
                    <a:srgbClr val="FFFFFF"/>
                  </a:outerShdw>
                </a:effectLst>
                <a:latin typeface="Arial" charset="0"/>
              </a:rPr>
              <a:t>Full </a:t>
            </a:r>
            <a:r>
              <a:rPr lang="es-ES" sz="2800" b="1" i="1" u="sng" dirty="0" err="1">
                <a:solidFill>
                  <a:schemeClr val="accent6">
                    <a:lumMod val="90000"/>
                    <a:lumOff val="10000"/>
                  </a:schemeClr>
                </a:solidFill>
                <a:effectLst>
                  <a:outerShdw blurRad="38100" dist="38100" dir="2700000" algn="tl">
                    <a:srgbClr val="FFFFFF"/>
                  </a:outerShdw>
                </a:effectLst>
                <a:latin typeface="Arial" charset="0"/>
              </a:rPr>
              <a:t>Duplex</a:t>
            </a:r>
            <a:r>
              <a:rPr lang="es-ES" sz="2800" b="1" i="1" u="sng" dirty="0">
                <a:solidFill>
                  <a:schemeClr val="accent6">
                    <a:lumMod val="90000"/>
                    <a:lumOff val="10000"/>
                  </a:schemeClr>
                </a:solidFill>
                <a:effectLst>
                  <a:outerShdw blurRad="38100" dist="38100" dir="2700000" algn="tl">
                    <a:srgbClr val="FFFFFF"/>
                  </a:outerShdw>
                </a:effectLst>
                <a:latin typeface="Arial" charset="0"/>
              </a:rPr>
              <a:t>  o </a:t>
            </a:r>
            <a:r>
              <a:rPr lang="es-ES" sz="2800" b="1" i="1" u="sng" dirty="0" err="1">
                <a:solidFill>
                  <a:schemeClr val="accent6">
                    <a:lumMod val="90000"/>
                    <a:lumOff val="10000"/>
                  </a:schemeClr>
                </a:solidFill>
                <a:effectLst>
                  <a:outerShdw blurRad="38100" dist="38100" dir="2700000" algn="tl">
                    <a:srgbClr val="FFFFFF"/>
                  </a:outerShdw>
                </a:effectLst>
                <a:latin typeface="Arial" charset="0"/>
              </a:rPr>
              <a:t>Duplex</a:t>
            </a:r>
            <a:r>
              <a:rPr lang="es-ES" sz="2800" b="1" i="1" u="sng" dirty="0">
                <a:solidFill>
                  <a:schemeClr val="accent6">
                    <a:lumMod val="90000"/>
                    <a:lumOff val="10000"/>
                  </a:schemeClr>
                </a:solidFill>
                <a:effectLst>
                  <a:outerShdw blurRad="38100" dist="38100" dir="2700000" algn="tl">
                    <a:srgbClr val="FFFFFF"/>
                  </a:outerShdw>
                </a:effectLst>
                <a:latin typeface="Arial" charset="0"/>
              </a:rPr>
              <a:t>.</a:t>
            </a:r>
          </a:p>
          <a:p>
            <a:r>
              <a:rPr lang="es-ES" sz="2800" b="1" i="1" dirty="0">
                <a:solidFill>
                  <a:schemeClr val="accent6">
                    <a:lumMod val="90000"/>
                    <a:lumOff val="10000"/>
                  </a:schemeClr>
                </a:solidFill>
                <a:effectLst>
                  <a:outerShdw blurRad="38100" dist="38100" dir="2700000" algn="tl">
                    <a:srgbClr val="FFFFFF"/>
                  </a:outerShdw>
                </a:effectLst>
                <a:latin typeface="Arial" charset="0"/>
              </a:rPr>
              <a:t>Ocurre en ambas Direcciones.</a:t>
            </a:r>
          </a:p>
          <a:p>
            <a:r>
              <a:rPr lang="es-ES" sz="2800" b="1" i="1" dirty="0">
                <a:solidFill>
                  <a:schemeClr val="accent6">
                    <a:lumMod val="90000"/>
                    <a:lumOff val="10000"/>
                  </a:schemeClr>
                </a:solidFill>
                <a:effectLst>
                  <a:outerShdw blurRad="38100" dist="38100" dir="2700000" algn="tl">
                    <a:srgbClr val="FFFFFF"/>
                  </a:outerShdw>
                </a:effectLst>
                <a:latin typeface="Arial" charset="0"/>
              </a:rPr>
              <a:t>Puede transmitir en ambas direcciones simultáneamente.</a:t>
            </a:r>
          </a:p>
          <a:p>
            <a:r>
              <a:rPr lang="es-ES" sz="2800" b="1" i="1" dirty="0">
                <a:solidFill>
                  <a:schemeClr val="accent6">
                    <a:lumMod val="90000"/>
                    <a:lumOff val="10000"/>
                  </a:schemeClr>
                </a:solidFill>
                <a:effectLst>
                  <a:outerShdw blurRad="38100" dist="38100" dir="2700000" algn="tl">
                    <a:srgbClr val="FFFFFF"/>
                  </a:outerShdw>
                </a:effectLst>
                <a:latin typeface="Arial" charset="0"/>
              </a:rPr>
              <a:t>Transmisor y receptor varias frecuencias.</a:t>
            </a:r>
          </a:p>
          <a:p>
            <a:pPr lvl="1"/>
            <a:r>
              <a:rPr lang="es-ES" sz="2400" b="1" i="1" dirty="0">
                <a:solidFill>
                  <a:schemeClr val="accent6">
                    <a:lumMod val="90000"/>
                    <a:lumOff val="10000"/>
                  </a:schemeClr>
                </a:solidFill>
                <a:effectLst>
                  <a:outerShdw blurRad="38100" dist="38100" dir="2700000" algn="tl">
                    <a:srgbClr val="FFFFFF"/>
                  </a:outerShdw>
                </a:effectLst>
                <a:latin typeface="Arial" charset="0"/>
              </a:rPr>
              <a:t>Comunicaciones Telefónicas.</a:t>
            </a:r>
          </a:p>
          <a:p>
            <a:pPr lvl="1"/>
            <a:r>
              <a:rPr lang="es-ES" sz="2400" b="1" i="1" dirty="0">
                <a:solidFill>
                  <a:schemeClr val="accent6">
                    <a:lumMod val="90000"/>
                    <a:lumOff val="10000"/>
                  </a:schemeClr>
                </a:solidFill>
                <a:effectLst>
                  <a:outerShdw blurRad="38100" dist="38100" dir="2700000" algn="tl">
                    <a:srgbClr val="FFFFFF"/>
                  </a:outerShdw>
                </a:effectLst>
                <a:latin typeface="Arial" charset="0"/>
              </a:rPr>
              <a:t>Comunicaciones Celulares.</a:t>
            </a:r>
          </a:p>
          <a:p>
            <a:pPr lvl="1"/>
            <a:r>
              <a:rPr lang="es-ES" sz="2400" b="1" i="1" dirty="0">
                <a:solidFill>
                  <a:schemeClr val="accent6">
                    <a:lumMod val="90000"/>
                    <a:lumOff val="10000"/>
                  </a:schemeClr>
                </a:solidFill>
                <a:effectLst>
                  <a:outerShdw blurRad="38100" dist="38100" dir="2700000" algn="tl">
                    <a:srgbClr val="FFFFFF"/>
                  </a:outerShdw>
                </a:effectLst>
                <a:latin typeface="Arial" charset="0"/>
              </a:rPr>
              <a:t>Comunicaciones Informáticas.</a:t>
            </a:r>
          </a:p>
        </p:txBody>
      </p:sp>
      <p:pic>
        <p:nvPicPr>
          <p:cNvPr id="4" name="Imagen 3"/>
          <p:cNvPicPr>
            <a:picLocks noChangeAspect="1"/>
          </p:cNvPicPr>
          <p:nvPr/>
        </p:nvPicPr>
        <p:blipFill>
          <a:blip r:embed="rId3"/>
          <a:stretch>
            <a:fillRect/>
          </a:stretch>
        </p:blipFill>
        <p:spPr>
          <a:xfrm>
            <a:off x="2298626" y="5373216"/>
            <a:ext cx="4686300" cy="1484784"/>
          </a:xfrm>
          <a:prstGeom prst="rect">
            <a:avLst/>
          </a:prstGeom>
        </p:spPr>
      </p:pic>
    </p:spTree>
    <p:extLst>
      <p:ext uri="{BB962C8B-B14F-4D97-AF65-F5344CB8AC3E}">
        <p14:creationId xmlns:p14="http://schemas.microsoft.com/office/powerpoint/2010/main" val="377242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 calcmode="lin" valueType="num">
                                      <p:cBhvr>
                                        <p:cTn id="15" dur="1000" fill="hold"/>
                                        <p:tgtEl>
                                          <p:spTgt spid="3">
                                            <p:bg/>
                                          </p:spTgt>
                                        </p:tgtEl>
                                        <p:attrNameLst>
                                          <p:attrName>ppt_w</p:attrName>
                                        </p:attrNameLst>
                                      </p:cBhvr>
                                      <p:tavLst>
                                        <p:tav tm="0">
                                          <p:val>
                                            <p:fltVal val="0"/>
                                          </p:val>
                                        </p:tav>
                                        <p:tav tm="100000">
                                          <p:val>
                                            <p:strVal val="#ppt_w"/>
                                          </p:val>
                                        </p:tav>
                                      </p:tavLst>
                                    </p:anim>
                                    <p:anim calcmode="lin" valueType="num">
                                      <p:cBhvr>
                                        <p:cTn id="16" dur="1000" fill="hold"/>
                                        <p:tgtEl>
                                          <p:spTgt spid="3">
                                            <p:bg/>
                                          </p:spTgt>
                                        </p:tgtEl>
                                        <p:attrNameLst>
                                          <p:attrName>ppt_h</p:attrName>
                                        </p:attrNameLst>
                                      </p:cBhvr>
                                      <p:tavLst>
                                        <p:tav tm="0">
                                          <p:val>
                                            <p:fltVal val="0"/>
                                          </p:val>
                                        </p:tav>
                                        <p:tav tm="100000">
                                          <p:val>
                                            <p:strVal val="#ppt_h"/>
                                          </p:val>
                                        </p:tav>
                                      </p:tavLst>
                                    </p:anim>
                                    <p:anim calcmode="lin" valueType="num">
                                      <p:cBhvr>
                                        <p:cTn id="17" dur="1000" fill="hold"/>
                                        <p:tgtEl>
                                          <p:spTgt spid="3">
                                            <p:bg/>
                                          </p:spTgt>
                                        </p:tgtEl>
                                        <p:attrNameLst>
                                          <p:attrName>style.rotation</p:attrName>
                                        </p:attrNameLst>
                                      </p:cBhvr>
                                      <p:tavLst>
                                        <p:tav tm="0">
                                          <p:val>
                                            <p:fltVal val="90"/>
                                          </p:val>
                                        </p:tav>
                                        <p:tav tm="100000">
                                          <p:val>
                                            <p:fltVal val="0"/>
                                          </p:val>
                                        </p:tav>
                                      </p:tavLst>
                                    </p:anim>
                                    <p:animEffect transition="in" filter="fade">
                                      <p:cBhvr>
                                        <p:cTn id="18" dur="1000"/>
                                        <p:tgtEl>
                                          <p:spTgt spid="3">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p:cTn id="2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 calcmode="lin" valueType="num">
                                      <p:cBhvr>
                                        <p:cTn id="3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 calcmode="lin" valueType="num">
                                      <p:cBhvr>
                                        <p:cTn id="4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3" end="3"/>
                                            </p:txEl>
                                          </p:spTgt>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 calcmode="lin" valueType="num">
                                      <p:cBhvr>
                                        <p:cTn id="5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6" dur="1000"/>
                                        <p:tgtEl>
                                          <p:spTgt spid="3">
                                            <p:txEl>
                                              <p:pRg st="4" end="4"/>
                                            </p:txEl>
                                          </p:spTgt>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 calcmode="lin" valueType="num">
                                      <p:cBhvr>
                                        <p:cTn id="5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6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6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62" dur="1000"/>
                                        <p:tgtEl>
                                          <p:spTgt spid="3">
                                            <p:txEl>
                                              <p:pRg st="5" end="5"/>
                                            </p:txEl>
                                          </p:spTgt>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3">
                                            <p:txEl>
                                              <p:pRg st="6" end="6"/>
                                            </p:txEl>
                                          </p:spTgt>
                                        </p:tgtEl>
                                        <p:attrNameLst>
                                          <p:attrName>style.visibility</p:attrName>
                                        </p:attrNameLst>
                                      </p:cBhvr>
                                      <p:to>
                                        <p:strVal val="visible"/>
                                      </p:to>
                                    </p:set>
                                    <p:anim calcmode="lin" valueType="num">
                                      <p:cBhvr>
                                        <p:cTn id="6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6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67"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68" dur="1000"/>
                                        <p:tgtEl>
                                          <p:spTgt spid="3">
                                            <p:txEl>
                                              <p:pRg st="6" end="6"/>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31" presetClass="entr" presetSubtype="0" fill="hold" nodeType="click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p:cTn id="73" dur="1000" fill="hold"/>
                                        <p:tgtEl>
                                          <p:spTgt spid="4"/>
                                        </p:tgtEl>
                                        <p:attrNameLst>
                                          <p:attrName>ppt_w</p:attrName>
                                        </p:attrNameLst>
                                      </p:cBhvr>
                                      <p:tavLst>
                                        <p:tav tm="0">
                                          <p:val>
                                            <p:fltVal val="0"/>
                                          </p:val>
                                        </p:tav>
                                        <p:tav tm="100000">
                                          <p:val>
                                            <p:strVal val="#ppt_w"/>
                                          </p:val>
                                        </p:tav>
                                      </p:tavLst>
                                    </p:anim>
                                    <p:anim calcmode="lin" valueType="num">
                                      <p:cBhvr>
                                        <p:cTn id="74" dur="1000" fill="hold"/>
                                        <p:tgtEl>
                                          <p:spTgt spid="4"/>
                                        </p:tgtEl>
                                        <p:attrNameLst>
                                          <p:attrName>ppt_h</p:attrName>
                                        </p:attrNameLst>
                                      </p:cBhvr>
                                      <p:tavLst>
                                        <p:tav tm="0">
                                          <p:val>
                                            <p:fltVal val="0"/>
                                          </p:val>
                                        </p:tav>
                                        <p:tav tm="100000">
                                          <p:val>
                                            <p:strVal val="#ppt_h"/>
                                          </p:val>
                                        </p:tav>
                                      </p:tavLst>
                                    </p:anim>
                                    <p:anim calcmode="lin" valueType="num">
                                      <p:cBhvr>
                                        <p:cTn id="75" dur="1000" fill="hold"/>
                                        <p:tgtEl>
                                          <p:spTgt spid="4"/>
                                        </p:tgtEl>
                                        <p:attrNameLst>
                                          <p:attrName>style.rotation</p:attrName>
                                        </p:attrNameLst>
                                      </p:cBhvr>
                                      <p:tavLst>
                                        <p:tav tm="0">
                                          <p:val>
                                            <p:fltVal val="90"/>
                                          </p:val>
                                        </p:tav>
                                        <p:tav tm="100000">
                                          <p:val>
                                            <p:fltVal val="0"/>
                                          </p:val>
                                        </p:tav>
                                      </p:tavLst>
                                    </p:anim>
                                    <p:animEffect transition="in" filter="fade">
                                      <p:cBhvr>
                                        <p:cTn id="7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pie de página"/>
          <p:cNvSpPr>
            <a:spLocks noGrp="1"/>
          </p:cNvSpPr>
          <p:nvPr>
            <p:ph type="ftr" sz="quarter" idx="4294967295"/>
          </p:nvPr>
        </p:nvSpPr>
        <p:spPr>
          <a:xfrm>
            <a:off x="3587261" y="6101861"/>
            <a:ext cx="2672862" cy="422031"/>
          </a:xfrm>
          <a:prstGeom prst="rect">
            <a:avLst/>
          </a:prstGeom>
        </p:spPr>
        <p:txBody>
          <a:bodyPr/>
          <a:lstStyle/>
          <a:p>
            <a:pPr>
              <a:defRPr/>
            </a:pPr>
            <a:r>
              <a:rPr lang="es-ES"/>
              <a:t>Informática General</a:t>
            </a:r>
          </a:p>
        </p:txBody>
      </p:sp>
      <p:sp>
        <p:nvSpPr>
          <p:cNvPr id="73730" name="Rectangle 2050"/>
          <p:cNvSpPr>
            <a:spLocks noGrp="1" noChangeArrowheads="1"/>
          </p:cNvSpPr>
          <p:nvPr>
            <p:ph type="title"/>
          </p:nvPr>
        </p:nvSpPr>
        <p:spPr>
          <a:xfrm>
            <a:off x="1315023" y="311296"/>
            <a:ext cx="6811501" cy="864096"/>
          </a:xfrm>
          <a:solidFill>
            <a:srgbClr val="66FFFF"/>
          </a:solidFill>
          <a:ln w="76200" cap="flat" algn="ctr">
            <a:solidFill>
              <a:schemeClr val="accent2"/>
            </a:solidFill>
            <a:miter lim="800000"/>
            <a:headEnd/>
            <a:tailEnd/>
          </a:ln>
        </p:spPr>
        <p:txBody>
          <a:bodyPr vert="horz" wrap="square" lIns="84406" tIns="42203" rIns="84406" bIns="42203" numCol="1" anchor="ctr" anchorCtr="0" compatLnSpc="1">
            <a:prstTxWarp prst="textNoShape">
              <a:avLst/>
            </a:prstTxWarp>
          </a:bodyPr>
          <a:lstStyle/>
          <a:p>
            <a:r>
              <a:rPr lang="es-ES" sz="3323" i="1" kern="1200"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Tasa de Error</a:t>
            </a:r>
          </a:p>
        </p:txBody>
      </p:sp>
      <p:sp>
        <p:nvSpPr>
          <p:cNvPr id="10244" name="Rectangle 2051"/>
          <p:cNvSpPr>
            <a:spLocks noGrp="1" noChangeArrowheads="1"/>
          </p:cNvSpPr>
          <p:nvPr>
            <p:ph type="body" sz="half" idx="1"/>
          </p:nvPr>
        </p:nvSpPr>
        <p:spPr>
          <a:xfrm>
            <a:off x="317989" y="1368464"/>
            <a:ext cx="8508022" cy="4985169"/>
          </a:xfrm>
          <a:solidFill>
            <a:schemeClr val="accent2">
              <a:lumMod val="75000"/>
            </a:schemeClr>
          </a:solidFill>
          <a:ln w="76200">
            <a:solidFill>
              <a:schemeClr val="accent2">
                <a:lumMod val="20000"/>
                <a:lumOff val="80000"/>
              </a:schemeClr>
            </a:solidFill>
            <a:miter lim="800000"/>
            <a:headEnd/>
            <a:tailEnd/>
          </a:ln>
        </p:spPr>
        <p:txBody>
          <a:bodyPr vert="horz" wrap="square" lIns="84406" tIns="42203" rIns="84406" bIns="42203" numCol="1" anchor="t" anchorCtr="0" compatLnSpc="1">
            <a:prstTxWarp prst="textNoShape">
              <a:avLst/>
            </a:prstTxWarp>
          </a:bodyPr>
          <a:lstStyle/>
          <a:p>
            <a:pPr algn="just">
              <a:lnSpc>
                <a:spcPct val="90000"/>
              </a:lnSpc>
            </a:pPr>
            <a:r>
              <a:rPr lang="es-ES" sz="3692" i="1" dirty="0">
                <a:latin typeface="Arial" pitchFamily="34" charset="0"/>
                <a:cs typeface="Arial" pitchFamily="34" charset="0"/>
              </a:rPr>
              <a:t>Cantidad de bits transmitidos de manera errónea en una sesión de transmisión de datos.</a:t>
            </a:r>
          </a:p>
          <a:p>
            <a:pPr algn="just">
              <a:lnSpc>
                <a:spcPct val="90000"/>
              </a:lnSpc>
            </a:pPr>
            <a:r>
              <a:rPr lang="es-ES" sz="3692" i="1" dirty="0">
                <a:latin typeface="Arial" pitchFamily="34" charset="0"/>
                <a:cs typeface="Arial" pitchFamily="34" charset="0"/>
              </a:rPr>
              <a:t>La transmisión puede ser efectuada a través de medios analógicos o digitales. </a:t>
            </a:r>
          </a:p>
          <a:p>
            <a:pPr algn="just">
              <a:lnSpc>
                <a:spcPct val="90000"/>
              </a:lnSpc>
            </a:pPr>
            <a:r>
              <a:rPr lang="es-ES" sz="3692" i="1" dirty="0">
                <a:latin typeface="Arial" pitchFamily="34" charset="0"/>
                <a:cs typeface="Arial" pitchFamily="34" charset="0"/>
              </a:rPr>
              <a:t>La tasa de errores está referida siempre a la recepción en forma digital de los datos en el receptor.</a:t>
            </a:r>
          </a:p>
        </p:txBody>
      </p:sp>
    </p:spTree>
    <p:extLst>
      <p:ext uri="{BB962C8B-B14F-4D97-AF65-F5344CB8AC3E}">
        <p14:creationId xmlns:p14="http://schemas.microsoft.com/office/powerpoint/2010/main" val="56420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3730"/>
                                        </p:tgtEl>
                                        <p:attrNameLst>
                                          <p:attrName>style.visibility</p:attrName>
                                        </p:attrNameLst>
                                      </p:cBhvr>
                                      <p:to>
                                        <p:strVal val="visible"/>
                                      </p:to>
                                    </p:set>
                                    <p:animEffect transition="in" filter="randombar(horizontal)">
                                      <p:cBhvr>
                                        <p:cTn id="7" dur="500"/>
                                        <p:tgtEl>
                                          <p:spTgt spid="73730"/>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10244">
                                            <p:bg/>
                                          </p:spTgt>
                                        </p:tgtEl>
                                        <p:attrNameLst>
                                          <p:attrName>style.visibility</p:attrName>
                                        </p:attrNameLst>
                                      </p:cBhvr>
                                      <p:to>
                                        <p:strVal val="visible"/>
                                      </p:to>
                                    </p:set>
                                    <p:anim calcmode="lin" valueType="num">
                                      <p:cBhvr>
                                        <p:cTn id="12" dur="1000" fill="hold"/>
                                        <p:tgtEl>
                                          <p:spTgt spid="10244">
                                            <p:bg/>
                                          </p:spTgt>
                                        </p:tgtEl>
                                        <p:attrNameLst>
                                          <p:attrName>ppt_w</p:attrName>
                                        </p:attrNameLst>
                                      </p:cBhvr>
                                      <p:tavLst>
                                        <p:tav tm="0">
                                          <p:val>
                                            <p:fltVal val="0"/>
                                          </p:val>
                                        </p:tav>
                                        <p:tav tm="100000">
                                          <p:val>
                                            <p:strVal val="#ppt_w"/>
                                          </p:val>
                                        </p:tav>
                                      </p:tavLst>
                                    </p:anim>
                                    <p:anim calcmode="lin" valueType="num">
                                      <p:cBhvr>
                                        <p:cTn id="13" dur="1000" fill="hold"/>
                                        <p:tgtEl>
                                          <p:spTgt spid="10244">
                                            <p:bg/>
                                          </p:spTgt>
                                        </p:tgtEl>
                                        <p:attrNameLst>
                                          <p:attrName>ppt_h</p:attrName>
                                        </p:attrNameLst>
                                      </p:cBhvr>
                                      <p:tavLst>
                                        <p:tav tm="0">
                                          <p:val>
                                            <p:fltVal val="0"/>
                                          </p:val>
                                        </p:tav>
                                        <p:tav tm="100000">
                                          <p:val>
                                            <p:strVal val="#ppt_h"/>
                                          </p:val>
                                        </p:tav>
                                      </p:tavLst>
                                    </p:anim>
                                    <p:anim calcmode="lin" valueType="num">
                                      <p:cBhvr>
                                        <p:cTn id="14" dur="1000" fill="hold"/>
                                        <p:tgtEl>
                                          <p:spTgt spid="10244">
                                            <p:bg/>
                                          </p:spTgt>
                                        </p:tgtEl>
                                        <p:attrNameLst>
                                          <p:attrName>style.rotation</p:attrName>
                                        </p:attrNameLst>
                                      </p:cBhvr>
                                      <p:tavLst>
                                        <p:tav tm="0">
                                          <p:val>
                                            <p:fltVal val="90"/>
                                          </p:val>
                                        </p:tav>
                                        <p:tav tm="100000">
                                          <p:val>
                                            <p:fltVal val="0"/>
                                          </p:val>
                                        </p:tav>
                                      </p:tavLst>
                                    </p:anim>
                                    <p:animEffect transition="in" filter="fade">
                                      <p:cBhvr>
                                        <p:cTn id="15" dur="1000"/>
                                        <p:tgtEl>
                                          <p:spTgt spid="10244">
                                            <p:bg/>
                                          </p:spTgt>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10244">
                                            <p:txEl>
                                              <p:pRg st="0" end="0"/>
                                            </p:txEl>
                                          </p:spTgt>
                                        </p:tgtEl>
                                        <p:attrNameLst>
                                          <p:attrName>style.visibility</p:attrName>
                                        </p:attrNameLst>
                                      </p:cBhvr>
                                      <p:to>
                                        <p:strVal val="visible"/>
                                      </p:to>
                                    </p:set>
                                    <p:anim calcmode="lin" valueType="num">
                                      <p:cBhvr>
                                        <p:cTn id="20" dur="1000" fill="hold"/>
                                        <p:tgtEl>
                                          <p:spTgt spid="10244">
                                            <p:txEl>
                                              <p:pRg st="0" end="0"/>
                                            </p:txEl>
                                          </p:spTgt>
                                        </p:tgtEl>
                                        <p:attrNameLst>
                                          <p:attrName>ppt_w</p:attrName>
                                        </p:attrNameLst>
                                      </p:cBhvr>
                                      <p:tavLst>
                                        <p:tav tm="0">
                                          <p:val>
                                            <p:fltVal val="0"/>
                                          </p:val>
                                        </p:tav>
                                        <p:tav tm="100000">
                                          <p:val>
                                            <p:strVal val="#ppt_w"/>
                                          </p:val>
                                        </p:tav>
                                      </p:tavLst>
                                    </p:anim>
                                    <p:anim calcmode="lin" valueType="num">
                                      <p:cBhvr>
                                        <p:cTn id="21" dur="1000" fill="hold"/>
                                        <p:tgtEl>
                                          <p:spTgt spid="10244">
                                            <p:txEl>
                                              <p:pRg st="0" end="0"/>
                                            </p:txEl>
                                          </p:spTgt>
                                        </p:tgtEl>
                                        <p:attrNameLst>
                                          <p:attrName>ppt_h</p:attrName>
                                        </p:attrNameLst>
                                      </p:cBhvr>
                                      <p:tavLst>
                                        <p:tav tm="0">
                                          <p:val>
                                            <p:fltVal val="0"/>
                                          </p:val>
                                        </p:tav>
                                        <p:tav tm="100000">
                                          <p:val>
                                            <p:strVal val="#ppt_h"/>
                                          </p:val>
                                        </p:tav>
                                      </p:tavLst>
                                    </p:anim>
                                    <p:anim calcmode="lin" valueType="num">
                                      <p:cBhvr>
                                        <p:cTn id="22" dur="1000" fill="hold"/>
                                        <p:tgtEl>
                                          <p:spTgt spid="10244">
                                            <p:txEl>
                                              <p:pRg st="0" end="0"/>
                                            </p:txEl>
                                          </p:spTgt>
                                        </p:tgtEl>
                                        <p:attrNameLst>
                                          <p:attrName>style.rotation</p:attrName>
                                        </p:attrNameLst>
                                      </p:cBhvr>
                                      <p:tavLst>
                                        <p:tav tm="0">
                                          <p:val>
                                            <p:fltVal val="90"/>
                                          </p:val>
                                        </p:tav>
                                        <p:tav tm="100000">
                                          <p:val>
                                            <p:fltVal val="0"/>
                                          </p:val>
                                        </p:tav>
                                      </p:tavLst>
                                    </p:anim>
                                    <p:animEffect transition="in" filter="fade">
                                      <p:cBhvr>
                                        <p:cTn id="23" dur="1000"/>
                                        <p:tgtEl>
                                          <p:spTgt spid="1024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0244">
                                            <p:txEl>
                                              <p:pRg st="1" end="1"/>
                                            </p:txEl>
                                          </p:spTgt>
                                        </p:tgtEl>
                                        <p:attrNameLst>
                                          <p:attrName>style.visibility</p:attrName>
                                        </p:attrNameLst>
                                      </p:cBhvr>
                                      <p:to>
                                        <p:strVal val="visible"/>
                                      </p:to>
                                    </p:set>
                                    <p:anim calcmode="lin" valueType="num">
                                      <p:cBhvr>
                                        <p:cTn id="28" dur="1000" fill="hold"/>
                                        <p:tgtEl>
                                          <p:spTgt spid="10244">
                                            <p:txEl>
                                              <p:pRg st="1" end="1"/>
                                            </p:txEl>
                                          </p:spTgt>
                                        </p:tgtEl>
                                        <p:attrNameLst>
                                          <p:attrName>ppt_w</p:attrName>
                                        </p:attrNameLst>
                                      </p:cBhvr>
                                      <p:tavLst>
                                        <p:tav tm="0">
                                          <p:val>
                                            <p:fltVal val="0"/>
                                          </p:val>
                                        </p:tav>
                                        <p:tav tm="100000">
                                          <p:val>
                                            <p:strVal val="#ppt_w"/>
                                          </p:val>
                                        </p:tav>
                                      </p:tavLst>
                                    </p:anim>
                                    <p:anim calcmode="lin" valueType="num">
                                      <p:cBhvr>
                                        <p:cTn id="29" dur="1000" fill="hold"/>
                                        <p:tgtEl>
                                          <p:spTgt spid="10244">
                                            <p:txEl>
                                              <p:pRg st="1" end="1"/>
                                            </p:txEl>
                                          </p:spTgt>
                                        </p:tgtEl>
                                        <p:attrNameLst>
                                          <p:attrName>ppt_h</p:attrName>
                                        </p:attrNameLst>
                                      </p:cBhvr>
                                      <p:tavLst>
                                        <p:tav tm="0">
                                          <p:val>
                                            <p:fltVal val="0"/>
                                          </p:val>
                                        </p:tav>
                                        <p:tav tm="100000">
                                          <p:val>
                                            <p:strVal val="#ppt_h"/>
                                          </p:val>
                                        </p:tav>
                                      </p:tavLst>
                                    </p:anim>
                                    <p:anim calcmode="lin" valueType="num">
                                      <p:cBhvr>
                                        <p:cTn id="30" dur="1000" fill="hold"/>
                                        <p:tgtEl>
                                          <p:spTgt spid="10244">
                                            <p:txEl>
                                              <p:pRg st="1" end="1"/>
                                            </p:txEl>
                                          </p:spTgt>
                                        </p:tgtEl>
                                        <p:attrNameLst>
                                          <p:attrName>style.rotation</p:attrName>
                                        </p:attrNameLst>
                                      </p:cBhvr>
                                      <p:tavLst>
                                        <p:tav tm="0">
                                          <p:val>
                                            <p:fltVal val="90"/>
                                          </p:val>
                                        </p:tav>
                                        <p:tav tm="100000">
                                          <p:val>
                                            <p:fltVal val="0"/>
                                          </p:val>
                                        </p:tav>
                                      </p:tavLst>
                                    </p:anim>
                                    <p:animEffect transition="in" filter="fade">
                                      <p:cBhvr>
                                        <p:cTn id="31" dur="1000"/>
                                        <p:tgtEl>
                                          <p:spTgt spid="1024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grpId="0" nodeType="clickEffect">
                                  <p:stCondLst>
                                    <p:cond delay="0"/>
                                  </p:stCondLst>
                                  <p:childTnLst>
                                    <p:set>
                                      <p:cBhvr>
                                        <p:cTn id="35" dur="1" fill="hold">
                                          <p:stCondLst>
                                            <p:cond delay="0"/>
                                          </p:stCondLst>
                                        </p:cTn>
                                        <p:tgtEl>
                                          <p:spTgt spid="10244">
                                            <p:txEl>
                                              <p:pRg st="2" end="2"/>
                                            </p:txEl>
                                          </p:spTgt>
                                        </p:tgtEl>
                                        <p:attrNameLst>
                                          <p:attrName>style.visibility</p:attrName>
                                        </p:attrNameLst>
                                      </p:cBhvr>
                                      <p:to>
                                        <p:strVal val="visible"/>
                                      </p:to>
                                    </p:set>
                                    <p:anim calcmode="lin" valueType="num">
                                      <p:cBhvr>
                                        <p:cTn id="36" dur="1000" fill="hold"/>
                                        <p:tgtEl>
                                          <p:spTgt spid="10244">
                                            <p:txEl>
                                              <p:pRg st="2" end="2"/>
                                            </p:txEl>
                                          </p:spTgt>
                                        </p:tgtEl>
                                        <p:attrNameLst>
                                          <p:attrName>ppt_w</p:attrName>
                                        </p:attrNameLst>
                                      </p:cBhvr>
                                      <p:tavLst>
                                        <p:tav tm="0">
                                          <p:val>
                                            <p:fltVal val="0"/>
                                          </p:val>
                                        </p:tav>
                                        <p:tav tm="100000">
                                          <p:val>
                                            <p:strVal val="#ppt_w"/>
                                          </p:val>
                                        </p:tav>
                                      </p:tavLst>
                                    </p:anim>
                                    <p:anim calcmode="lin" valueType="num">
                                      <p:cBhvr>
                                        <p:cTn id="37" dur="1000" fill="hold"/>
                                        <p:tgtEl>
                                          <p:spTgt spid="10244">
                                            <p:txEl>
                                              <p:pRg st="2" end="2"/>
                                            </p:txEl>
                                          </p:spTgt>
                                        </p:tgtEl>
                                        <p:attrNameLst>
                                          <p:attrName>ppt_h</p:attrName>
                                        </p:attrNameLst>
                                      </p:cBhvr>
                                      <p:tavLst>
                                        <p:tav tm="0">
                                          <p:val>
                                            <p:fltVal val="0"/>
                                          </p:val>
                                        </p:tav>
                                        <p:tav tm="100000">
                                          <p:val>
                                            <p:strVal val="#ppt_h"/>
                                          </p:val>
                                        </p:tav>
                                      </p:tavLst>
                                    </p:anim>
                                    <p:anim calcmode="lin" valueType="num">
                                      <p:cBhvr>
                                        <p:cTn id="38" dur="1000" fill="hold"/>
                                        <p:tgtEl>
                                          <p:spTgt spid="10244">
                                            <p:txEl>
                                              <p:pRg st="2" end="2"/>
                                            </p:txEl>
                                          </p:spTgt>
                                        </p:tgtEl>
                                        <p:attrNameLst>
                                          <p:attrName>style.rotation</p:attrName>
                                        </p:attrNameLst>
                                      </p:cBhvr>
                                      <p:tavLst>
                                        <p:tav tm="0">
                                          <p:val>
                                            <p:fltVal val="90"/>
                                          </p:val>
                                        </p:tav>
                                        <p:tav tm="100000">
                                          <p:val>
                                            <p:fltVal val="0"/>
                                          </p:val>
                                        </p:tav>
                                      </p:tavLst>
                                    </p:anim>
                                    <p:animEffect transition="in" filter="fade">
                                      <p:cBhvr>
                                        <p:cTn id="39" dur="1000"/>
                                        <p:tgtEl>
                                          <p:spTgt spid="1024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animBg="1"/>
      <p:bldP spid="10244" grpId="0"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D85839D3-E3D9-4CB3-BDA3-BF30CDC28F6C}" type="slidenum">
              <a:rPr lang="en-US"/>
              <a:pPr>
                <a:defRPr/>
              </a:pPr>
              <a:t>58</a:t>
            </a:fld>
            <a:endParaRPr lang="en-US"/>
          </a:p>
        </p:txBody>
      </p:sp>
      <p:sp>
        <p:nvSpPr>
          <p:cNvPr id="480258" name="Rectangle 2"/>
          <p:cNvSpPr>
            <a:spLocks noGrp="1" noChangeArrowheads="1"/>
          </p:cNvSpPr>
          <p:nvPr>
            <p:ph type="title"/>
          </p:nvPr>
        </p:nvSpPr>
        <p:spPr>
          <a:xfrm>
            <a:off x="451339" y="188913"/>
            <a:ext cx="8241323" cy="1439862"/>
          </a:xfrm>
          <a:solidFill>
            <a:srgbClr val="66FFFF"/>
          </a:solidFill>
          <a:ln w="76200" cap="flat" algn="ctr">
            <a:solidFill>
              <a:schemeClr val="bg1">
                <a:lumMod val="60000"/>
                <a:lumOff val="40000"/>
              </a:schemeClr>
            </a:solidFill>
          </a:ln>
        </p:spPr>
        <p:txBody>
          <a:bodyPr/>
          <a:lstStyle/>
          <a:p>
            <a:pPr>
              <a:defRPr/>
            </a:pPr>
            <a:r>
              <a:rPr lang="es-ES_tradnl" b="1" i="1" dirty="0" err="1">
                <a:solidFill>
                  <a:schemeClr val="bg1">
                    <a:lumMod val="40000"/>
                    <a:lumOff val="60000"/>
                  </a:schemeClr>
                </a:solidFill>
                <a:effectLst>
                  <a:outerShdw blurRad="38100" dist="38100" dir="2700000" algn="tl">
                    <a:srgbClr val="000000"/>
                  </a:outerShdw>
                </a:effectLst>
                <a:latin typeface="Arial" charset="0"/>
              </a:rPr>
              <a:t>Codec</a:t>
            </a:r>
            <a:r>
              <a:rPr lang="es-ES_tradnl" b="1" i="1" dirty="0">
                <a:solidFill>
                  <a:schemeClr val="bg1">
                    <a:lumMod val="40000"/>
                    <a:lumOff val="60000"/>
                  </a:schemeClr>
                </a:solidFill>
                <a:effectLst>
                  <a:outerShdw blurRad="38100" dist="38100" dir="2700000" algn="tl">
                    <a:srgbClr val="000000"/>
                  </a:outerShdw>
                </a:effectLst>
                <a:latin typeface="Arial" charset="0"/>
              </a:rPr>
              <a:t> </a:t>
            </a:r>
            <a:br>
              <a:rPr lang="es-ES_tradnl" sz="4800" b="1" i="1" dirty="0">
                <a:solidFill>
                  <a:srgbClr val="FF9900"/>
                </a:solidFill>
                <a:effectLst>
                  <a:outerShdw blurRad="38100" dist="38100" dir="2700000" algn="tl">
                    <a:srgbClr val="000000"/>
                  </a:outerShdw>
                </a:effectLst>
                <a:latin typeface="Arial" charset="0"/>
              </a:rPr>
            </a:br>
            <a:r>
              <a:rPr lang="es-AR" sz="2800" b="1" i="1" dirty="0">
                <a:solidFill>
                  <a:schemeClr val="bg1">
                    <a:lumMod val="40000"/>
                    <a:lumOff val="60000"/>
                  </a:schemeClr>
                </a:solidFill>
                <a:effectLst>
                  <a:outerShdw blurRad="38100" dist="38100" dir="2700000" algn="tl">
                    <a:srgbClr val="000000"/>
                  </a:outerShdw>
                </a:effectLst>
                <a:latin typeface="Arial" charset="0"/>
              </a:rPr>
              <a:t>Codificador-Decodificador</a:t>
            </a:r>
            <a:endParaRPr lang="es-ES_tradnl" sz="2800" b="1" i="1" dirty="0">
              <a:solidFill>
                <a:schemeClr val="bg1">
                  <a:lumMod val="40000"/>
                  <a:lumOff val="60000"/>
                </a:schemeClr>
              </a:solidFill>
              <a:effectLst>
                <a:outerShdw blurRad="38100" dist="38100" dir="2700000" algn="tl">
                  <a:srgbClr val="000000"/>
                </a:outerShdw>
              </a:effectLst>
              <a:latin typeface="Arial" charset="0"/>
            </a:endParaRPr>
          </a:p>
        </p:txBody>
      </p:sp>
      <p:sp>
        <p:nvSpPr>
          <p:cNvPr id="480259" name="Rectangle 3"/>
          <p:cNvSpPr>
            <a:spLocks noGrp="1" noChangeArrowheads="1"/>
          </p:cNvSpPr>
          <p:nvPr>
            <p:ph type="body" idx="1"/>
          </p:nvPr>
        </p:nvSpPr>
        <p:spPr>
          <a:xfrm>
            <a:off x="0" y="1844674"/>
            <a:ext cx="9144000" cy="5013325"/>
          </a:xfrm>
          <a:solidFill>
            <a:srgbClr val="DDDDDD"/>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r>
              <a:rPr lang="es-AR" sz="2600" b="1" i="1" dirty="0">
                <a:solidFill>
                  <a:schemeClr val="accent2">
                    <a:lumMod val="75000"/>
                    <a:lumOff val="25000"/>
                  </a:schemeClr>
                </a:solidFill>
                <a:effectLst>
                  <a:outerShdw blurRad="38100" dist="38100" dir="2700000" algn="tl">
                    <a:srgbClr val="FFFFFF"/>
                  </a:outerShdw>
                </a:effectLst>
                <a:latin typeface="Arial" charset="0"/>
              </a:rPr>
              <a:t>Especificación implementada en software, hardware o una combinación de ambos, capaz de transformar un archivo con un flujo de datos (</a:t>
            </a:r>
            <a:r>
              <a:rPr lang="es-AR" sz="2600" b="1" i="1" dirty="0" err="1">
                <a:solidFill>
                  <a:schemeClr val="accent2">
                    <a:lumMod val="75000"/>
                    <a:lumOff val="25000"/>
                  </a:schemeClr>
                </a:solidFill>
                <a:effectLst>
                  <a:outerShdw blurRad="38100" dist="38100" dir="2700000" algn="tl">
                    <a:srgbClr val="FFFFFF"/>
                  </a:outerShdw>
                </a:effectLst>
                <a:latin typeface="Arial" charset="0"/>
              </a:rPr>
              <a:t>stream</a:t>
            </a:r>
            <a:r>
              <a:rPr lang="es-AR" sz="2600" b="1" i="1" dirty="0">
                <a:solidFill>
                  <a:schemeClr val="accent2">
                    <a:lumMod val="75000"/>
                    <a:lumOff val="25000"/>
                  </a:schemeClr>
                </a:solidFill>
                <a:effectLst>
                  <a:outerShdw blurRad="38100" dist="38100" dir="2700000" algn="tl">
                    <a:srgbClr val="FFFFFF"/>
                  </a:outerShdw>
                </a:effectLst>
                <a:latin typeface="Arial" charset="0"/>
              </a:rPr>
              <a:t>) o una señal. </a:t>
            </a:r>
          </a:p>
          <a:p>
            <a:r>
              <a:rPr lang="es-AR" sz="2600" b="1" i="1" dirty="0">
                <a:solidFill>
                  <a:srgbClr val="7030A0"/>
                </a:solidFill>
                <a:effectLst>
                  <a:outerShdw blurRad="38100" dist="38100" dir="2700000" algn="tl">
                    <a:srgbClr val="FFFFFF"/>
                  </a:outerShdw>
                </a:effectLst>
                <a:latin typeface="Arial" charset="0"/>
              </a:rPr>
              <a:t>Pueden codificar el flujo o la señal (a menudo para la transmisión, el almacenaje o el cifrado) y recuperarlo o descifrarlo del mismo modo para la reproducción o la manipulación en un formato más apropiado para estas operaciones.</a:t>
            </a:r>
          </a:p>
          <a:p>
            <a:r>
              <a:rPr lang="es-AR" sz="2600" b="1" i="1" dirty="0">
                <a:solidFill>
                  <a:schemeClr val="bg2">
                    <a:lumMod val="75000"/>
                    <a:lumOff val="25000"/>
                  </a:schemeClr>
                </a:solidFill>
                <a:effectLst>
                  <a:outerShdw blurRad="38100" dist="38100" dir="2700000" algn="tl">
                    <a:srgbClr val="FFFFFF"/>
                  </a:outerShdw>
                </a:effectLst>
                <a:latin typeface="Arial" charset="0"/>
              </a:rPr>
              <a:t>Son usados a menudo en emisiones de medios de comunicación como audio, video y videoconferencias</a:t>
            </a:r>
            <a:r>
              <a:rPr lang="es-AR" sz="2600" b="1" i="1" dirty="0">
                <a:solidFill>
                  <a:schemeClr val="accent2">
                    <a:lumMod val="75000"/>
                    <a:lumOff val="25000"/>
                  </a:schemeClr>
                </a:solidFill>
                <a:effectLst>
                  <a:outerShdw blurRad="38100" dist="38100" dir="2700000" algn="tl">
                    <a:srgbClr val="FFFFFF"/>
                  </a:outerShdw>
                </a:effectLst>
                <a:latin typeface="Arial" charset="0"/>
              </a:rPr>
              <a:t>.</a:t>
            </a:r>
          </a:p>
          <a:p>
            <a:endParaRPr lang="es-ES_tradnl" sz="2600" b="1" i="1" dirty="0">
              <a:solidFill>
                <a:schemeClr val="accent2">
                  <a:lumMod val="75000"/>
                  <a:lumOff val="25000"/>
                </a:schemeClr>
              </a:solidFill>
              <a:effectLst>
                <a:outerShdw blurRad="38100" dist="38100" dir="2700000" algn="tl">
                  <a:srgbClr val="FFFFFF"/>
                </a:outerShdw>
              </a:effectLst>
              <a:latin typeface="Arial" charset="0"/>
            </a:endParaRPr>
          </a:p>
        </p:txBody>
      </p:sp>
    </p:spTree>
    <p:extLst>
      <p:ext uri="{BB962C8B-B14F-4D97-AF65-F5344CB8AC3E}">
        <p14:creationId xmlns:p14="http://schemas.microsoft.com/office/powerpoint/2010/main" val="101164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80258"/>
                                        </p:tgtEl>
                                        <p:attrNameLst>
                                          <p:attrName>style.visibility</p:attrName>
                                        </p:attrNameLst>
                                      </p:cBhvr>
                                      <p:to>
                                        <p:strVal val="visible"/>
                                      </p:to>
                                    </p:set>
                                    <p:anim calcmode="lin" valueType="num">
                                      <p:cBhvr>
                                        <p:cTn id="7" dur="1000" fill="hold"/>
                                        <p:tgtEl>
                                          <p:spTgt spid="480258"/>
                                        </p:tgtEl>
                                        <p:attrNameLst>
                                          <p:attrName>ppt_w</p:attrName>
                                        </p:attrNameLst>
                                      </p:cBhvr>
                                      <p:tavLst>
                                        <p:tav tm="0">
                                          <p:val>
                                            <p:fltVal val="0"/>
                                          </p:val>
                                        </p:tav>
                                        <p:tav tm="100000">
                                          <p:val>
                                            <p:strVal val="#ppt_w"/>
                                          </p:val>
                                        </p:tav>
                                      </p:tavLst>
                                    </p:anim>
                                    <p:anim calcmode="lin" valueType="num">
                                      <p:cBhvr>
                                        <p:cTn id="8" dur="1000" fill="hold"/>
                                        <p:tgtEl>
                                          <p:spTgt spid="480258"/>
                                        </p:tgtEl>
                                        <p:attrNameLst>
                                          <p:attrName>ppt_h</p:attrName>
                                        </p:attrNameLst>
                                      </p:cBhvr>
                                      <p:tavLst>
                                        <p:tav tm="0">
                                          <p:val>
                                            <p:fltVal val="0"/>
                                          </p:val>
                                        </p:tav>
                                        <p:tav tm="100000">
                                          <p:val>
                                            <p:strVal val="#ppt_h"/>
                                          </p:val>
                                        </p:tav>
                                      </p:tavLst>
                                    </p:anim>
                                    <p:anim calcmode="lin" valueType="num">
                                      <p:cBhvr>
                                        <p:cTn id="9" dur="1000" fill="hold"/>
                                        <p:tgtEl>
                                          <p:spTgt spid="480258"/>
                                        </p:tgtEl>
                                        <p:attrNameLst>
                                          <p:attrName>style.rotation</p:attrName>
                                        </p:attrNameLst>
                                      </p:cBhvr>
                                      <p:tavLst>
                                        <p:tav tm="0">
                                          <p:val>
                                            <p:fltVal val="90"/>
                                          </p:val>
                                        </p:tav>
                                        <p:tav tm="100000">
                                          <p:val>
                                            <p:fltVal val="0"/>
                                          </p:val>
                                        </p:tav>
                                      </p:tavLst>
                                    </p:anim>
                                    <p:animEffect transition="in" filter="fade">
                                      <p:cBhvr>
                                        <p:cTn id="10" dur="1000"/>
                                        <p:tgtEl>
                                          <p:spTgt spid="48025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80259">
                                            <p:bg/>
                                          </p:spTgt>
                                        </p:tgtEl>
                                        <p:attrNameLst>
                                          <p:attrName>style.visibility</p:attrName>
                                        </p:attrNameLst>
                                      </p:cBhvr>
                                      <p:to>
                                        <p:strVal val="visible"/>
                                      </p:to>
                                    </p:set>
                                    <p:anim calcmode="lin" valueType="num">
                                      <p:cBhvr>
                                        <p:cTn id="15" dur="1000" fill="hold"/>
                                        <p:tgtEl>
                                          <p:spTgt spid="480259">
                                            <p:bg/>
                                          </p:spTgt>
                                        </p:tgtEl>
                                        <p:attrNameLst>
                                          <p:attrName>ppt_w</p:attrName>
                                        </p:attrNameLst>
                                      </p:cBhvr>
                                      <p:tavLst>
                                        <p:tav tm="0">
                                          <p:val>
                                            <p:fltVal val="0"/>
                                          </p:val>
                                        </p:tav>
                                        <p:tav tm="100000">
                                          <p:val>
                                            <p:strVal val="#ppt_w"/>
                                          </p:val>
                                        </p:tav>
                                      </p:tavLst>
                                    </p:anim>
                                    <p:anim calcmode="lin" valueType="num">
                                      <p:cBhvr>
                                        <p:cTn id="16" dur="1000" fill="hold"/>
                                        <p:tgtEl>
                                          <p:spTgt spid="480259">
                                            <p:bg/>
                                          </p:spTgt>
                                        </p:tgtEl>
                                        <p:attrNameLst>
                                          <p:attrName>ppt_h</p:attrName>
                                        </p:attrNameLst>
                                      </p:cBhvr>
                                      <p:tavLst>
                                        <p:tav tm="0">
                                          <p:val>
                                            <p:fltVal val="0"/>
                                          </p:val>
                                        </p:tav>
                                        <p:tav tm="100000">
                                          <p:val>
                                            <p:strVal val="#ppt_h"/>
                                          </p:val>
                                        </p:tav>
                                      </p:tavLst>
                                    </p:anim>
                                    <p:anim calcmode="lin" valueType="num">
                                      <p:cBhvr>
                                        <p:cTn id="17" dur="1000" fill="hold"/>
                                        <p:tgtEl>
                                          <p:spTgt spid="480259">
                                            <p:bg/>
                                          </p:spTgt>
                                        </p:tgtEl>
                                        <p:attrNameLst>
                                          <p:attrName>style.rotation</p:attrName>
                                        </p:attrNameLst>
                                      </p:cBhvr>
                                      <p:tavLst>
                                        <p:tav tm="0">
                                          <p:val>
                                            <p:fltVal val="90"/>
                                          </p:val>
                                        </p:tav>
                                        <p:tav tm="100000">
                                          <p:val>
                                            <p:fltVal val="0"/>
                                          </p:val>
                                        </p:tav>
                                      </p:tavLst>
                                    </p:anim>
                                    <p:animEffect transition="in" filter="fade">
                                      <p:cBhvr>
                                        <p:cTn id="18" dur="1000"/>
                                        <p:tgtEl>
                                          <p:spTgt spid="480259">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80259">
                                            <p:txEl>
                                              <p:pRg st="0" end="0"/>
                                            </p:txEl>
                                          </p:spTgt>
                                        </p:tgtEl>
                                        <p:attrNameLst>
                                          <p:attrName>style.visibility</p:attrName>
                                        </p:attrNameLst>
                                      </p:cBhvr>
                                      <p:to>
                                        <p:strVal val="visible"/>
                                      </p:to>
                                    </p:set>
                                    <p:anim calcmode="lin" valueType="num">
                                      <p:cBhvr>
                                        <p:cTn id="23" dur="1000" fill="hold"/>
                                        <p:tgtEl>
                                          <p:spTgt spid="480259">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480259">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480259">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48025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80259">
                                            <p:txEl>
                                              <p:pRg st="1" end="1"/>
                                            </p:txEl>
                                          </p:spTgt>
                                        </p:tgtEl>
                                        <p:attrNameLst>
                                          <p:attrName>style.visibility</p:attrName>
                                        </p:attrNameLst>
                                      </p:cBhvr>
                                      <p:to>
                                        <p:strVal val="visible"/>
                                      </p:to>
                                    </p:set>
                                    <p:anim calcmode="lin" valueType="num">
                                      <p:cBhvr>
                                        <p:cTn id="31" dur="1000" fill="hold"/>
                                        <p:tgtEl>
                                          <p:spTgt spid="480259">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480259">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480259">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480259">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480259">
                                            <p:txEl>
                                              <p:pRg st="2" end="2"/>
                                            </p:txEl>
                                          </p:spTgt>
                                        </p:tgtEl>
                                        <p:attrNameLst>
                                          <p:attrName>style.visibility</p:attrName>
                                        </p:attrNameLst>
                                      </p:cBhvr>
                                      <p:to>
                                        <p:strVal val="visible"/>
                                      </p:to>
                                    </p:set>
                                    <p:anim calcmode="lin" valueType="num">
                                      <p:cBhvr>
                                        <p:cTn id="39" dur="1000" fill="hold"/>
                                        <p:tgtEl>
                                          <p:spTgt spid="480259">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480259">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480259">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4802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58" grpId="0" animBg="1"/>
      <p:bldP spid="480259"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D018A800-7A58-4600-9765-36E93533BC38}" type="slidenum">
              <a:rPr lang="en-US"/>
              <a:pPr>
                <a:defRPr/>
              </a:pPr>
              <a:t>59</a:t>
            </a:fld>
            <a:endParaRPr lang="en-US"/>
          </a:p>
        </p:txBody>
      </p:sp>
      <p:sp>
        <p:nvSpPr>
          <p:cNvPr id="482306" name="Rectangle 2"/>
          <p:cNvSpPr>
            <a:spLocks noGrp="1" noChangeArrowheads="1"/>
          </p:cNvSpPr>
          <p:nvPr>
            <p:ph type="title"/>
          </p:nvPr>
        </p:nvSpPr>
        <p:spPr>
          <a:xfrm>
            <a:off x="451339" y="188913"/>
            <a:ext cx="8241323" cy="1439862"/>
          </a:xfrm>
          <a:solidFill>
            <a:srgbClr val="66FFFF"/>
          </a:solidFill>
          <a:ln w="76200" cap="flat" algn="ctr">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bg1">
                    <a:lumMod val="40000"/>
                    <a:lumOff val="60000"/>
                  </a:schemeClr>
                </a:solidFill>
                <a:effectLst>
                  <a:outerShdw blurRad="38100" dist="38100" dir="2700000" algn="tl">
                    <a:srgbClr val="000000"/>
                  </a:outerShdw>
                </a:effectLst>
                <a:latin typeface="Arial" panose="020B0604020202020204" pitchFamily="34" charset="0"/>
                <a:cs typeface="Arial" panose="020B0604020202020204" pitchFamily="34" charset="0"/>
              </a:rPr>
              <a:t>Codec </a:t>
            </a:r>
            <a:br>
              <a:rPr lang="es-ES_tradnl" b="1" i="1">
                <a:solidFill>
                  <a:schemeClr val="bg1">
                    <a:lumMod val="40000"/>
                    <a:lumOff val="60000"/>
                  </a:schemeClr>
                </a:solidFill>
                <a:effectLst>
                  <a:outerShdw blurRad="38100" dist="38100" dir="2700000" algn="tl">
                    <a:srgbClr val="000000"/>
                  </a:outerShdw>
                </a:effectLst>
                <a:latin typeface="Arial" panose="020B0604020202020204" pitchFamily="34" charset="0"/>
                <a:cs typeface="Arial" panose="020B0604020202020204" pitchFamily="34" charset="0"/>
              </a:rPr>
            </a:br>
            <a:r>
              <a:rPr lang="es-AR" b="1" i="1">
                <a:solidFill>
                  <a:schemeClr val="bg1">
                    <a:lumMod val="40000"/>
                    <a:lumOff val="60000"/>
                  </a:schemeClr>
                </a:solidFill>
                <a:effectLst>
                  <a:outerShdw blurRad="38100" dist="38100" dir="2700000" algn="tl">
                    <a:srgbClr val="000000"/>
                  </a:outerShdw>
                </a:effectLst>
                <a:latin typeface="Arial" panose="020B0604020202020204" pitchFamily="34" charset="0"/>
                <a:cs typeface="Arial" panose="020B0604020202020204" pitchFamily="34" charset="0"/>
              </a:rPr>
              <a:t>Codificador-Decodificador</a:t>
            </a:r>
            <a:endParaRPr lang="es-ES_tradnl" b="1" i="1">
              <a:solidFill>
                <a:schemeClr val="bg1">
                  <a:lumMod val="40000"/>
                  <a:lumOff val="60000"/>
                </a:schemeClr>
              </a:solidFill>
              <a:effectLst>
                <a:outerShdw blurRad="38100" dist="38100" dir="2700000" algn="tl">
                  <a:srgbClr val="000000"/>
                </a:outerShdw>
              </a:effectLst>
              <a:latin typeface="Arial" panose="020B0604020202020204" pitchFamily="34" charset="0"/>
              <a:cs typeface="Arial" panose="020B0604020202020204" pitchFamily="34" charset="0"/>
            </a:endParaRPr>
          </a:p>
        </p:txBody>
      </p:sp>
      <p:sp>
        <p:nvSpPr>
          <p:cNvPr id="482307" name="Rectangle 3"/>
          <p:cNvSpPr>
            <a:spLocks noGrp="1" noChangeArrowheads="1"/>
          </p:cNvSpPr>
          <p:nvPr>
            <p:ph type="body" idx="1"/>
          </p:nvPr>
        </p:nvSpPr>
        <p:spPr>
          <a:xfrm>
            <a:off x="184639" y="1844676"/>
            <a:ext cx="8779849" cy="4824684"/>
          </a:xfrm>
          <a:solidFill>
            <a:srgbClr val="DDDDDD"/>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r>
              <a:rPr lang="es-AR" sz="2400" b="1" i="1" dirty="0" err="1">
                <a:solidFill>
                  <a:schemeClr val="bg1">
                    <a:lumMod val="60000"/>
                    <a:lumOff val="40000"/>
                  </a:schemeClr>
                </a:solidFill>
                <a:effectLst>
                  <a:outerShdw blurRad="38100" dist="38100" dir="2700000" algn="tl">
                    <a:srgbClr val="FFFFFF"/>
                  </a:outerShdw>
                </a:effectLst>
                <a:latin typeface="Arial" panose="020B0604020202020204" pitchFamily="34" charset="0"/>
                <a:cs typeface="Arial" panose="020B0604020202020204" pitchFamily="34" charset="0"/>
              </a:rPr>
              <a:t>Codec</a:t>
            </a:r>
            <a:r>
              <a:rPr lang="es-AR" sz="2400" b="1" i="1" dirty="0">
                <a:solidFill>
                  <a:schemeClr val="bg1">
                    <a:lumMod val="60000"/>
                    <a:lumOff val="40000"/>
                  </a:schemeClr>
                </a:solidFill>
                <a:effectLst>
                  <a:outerShdw blurRad="38100" dist="38100" dir="2700000" algn="tl">
                    <a:srgbClr val="FFFFFF"/>
                  </a:outerShdw>
                </a:effectLst>
                <a:latin typeface="Arial" panose="020B0604020202020204" pitchFamily="34" charset="0"/>
                <a:cs typeface="Arial" panose="020B0604020202020204" pitchFamily="34" charset="0"/>
              </a:rPr>
              <a:t> </a:t>
            </a:r>
            <a:r>
              <a:rPr lang="es-AR" sz="2400" b="1" i="1" dirty="0">
                <a:solidFill>
                  <a:schemeClr val="bg1">
                    <a:lumMod val="60000"/>
                    <a:lumOff val="40000"/>
                  </a:schemeClr>
                </a:solidFill>
                <a:effectLst>
                  <a:outerShdw blurRad="38100" dist="38100" dir="2700000" algn="tl">
                    <a:srgbClr val="FFFFFF"/>
                  </a:outerShdw>
                </a:effectLst>
                <a:latin typeface="Arial" panose="020B0604020202020204" pitchFamily="34" charset="0"/>
                <a:cs typeface="Arial" panose="020B0604020202020204" pitchFamily="34" charset="0"/>
                <a:sym typeface="Wingdings 3" pitchFamily="18" charset="2"/>
              </a:rPr>
              <a:t> Procesamiento Asimétrico </a:t>
            </a:r>
          </a:p>
          <a:p>
            <a:pPr lvl="1"/>
            <a:r>
              <a:rPr lang="es-AR" sz="2400" i="1" dirty="0">
                <a:solidFill>
                  <a:schemeClr val="bg1">
                    <a:lumMod val="60000"/>
                    <a:lumOff val="40000"/>
                  </a:schemeClr>
                </a:solidFill>
                <a:latin typeface="Arial" panose="020B0604020202020204" pitchFamily="34" charset="0"/>
                <a:cs typeface="Arial" panose="020B0604020202020204" pitchFamily="34" charset="0"/>
                <a:sym typeface="Wingdings 3" pitchFamily="18" charset="2"/>
              </a:rPr>
              <a:t>(Compresión-Descompresión)</a:t>
            </a:r>
          </a:p>
          <a:p>
            <a:r>
              <a:rPr lang="es-AR" sz="2400" b="1" i="1" dirty="0">
                <a:solidFill>
                  <a:schemeClr val="bg2">
                    <a:lumMod val="75000"/>
                    <a:lumOff val="25000"/>
                  </a:schemeClr>
                </a:solidFill>
                <a:effectLst>
                  <a:outerShdw blurRad="38100" dist="38100" dir="2700000" algn="tl">
                    <a:srgbClr val="FFFFFF"/>
                  </a:outerShdw>
                </a:effectLst>
                <a:latin typeface="Arial" panose="020B0604020202020204" pitchFamily="34" charset="0"/>
                <a:cs typeface="Arial" panose="020B0604020202020204" pitchFamily="34" charset="0"/>
                <a:sym typeface="Wingdings 3" pitchFamily="18" charset="2"/>
              </a:rPr>
              <a:t>Compresión  Perdida de información  </a:t>
            </a:r>
          </a:p>
          <a:p>
            <a:r>
              <a:rPr lang="es-AR" sz="2400" b="1" i="1" dirty="0">
                <a:solidFill>
                  <a:schemeClr val="accent6">
                    <a:lumMod val="90000"/>
                    <a:lumOff val="10000"/>
                  </a:schemeClr>
                </a:solidFill>
                <a:effectLst>
                  <a:outerShdw blurRad="38100" dist="38100" dir="2700000" algn="tl">
                    <a:srgbClr val="FFFFFF"/>
                  </a:outerShdw>
                </a:effectLst>
                <a:latin typeface="Arial" panose="020B0604020202020204" pitchFamily="34" charset="0"/>
                <a:cs typeface="Arial" panose="020B0604020202020204" pitchFamily="34" charset="0"/>
              </a:rPr>
              <a:t>De las transformaciones ofrecidas por los </a:t>
            </a:r>
            <a:r>
              <a:rPr lang="es-AR" sz="2400" b="1" i="1" dirty="0" err="1">
                <a:solidFill>
                  <a:schemeClr val="accent6">
                    <a:lumMod val="90000"/>
                    <a:lumOff val="10000"/>
                  </a:schemeClr>
                </a:solidFill>
                <a:effectLst>
                  <a:outerShdw blurRad="38100" dist="38100" dir="2700000" algn="tl">
                    <a:srgbClr val="FFFFFF"/>
                  </a:outerShdw>
                </a:effectLst>
                <a:latin typeface="Arial" panose="020B0604020202020204" pitchFamily="34" charset="0"/>
                <a:cs typeface="Arial" panose="020B0604020202020204" pitchFamily="34" charset="0"/>
              </a:rPr>
              <a:t>codecs</a:t>
            </a:r>
            <a:r>
              <a:rPr lang="es-AR" sz="2400" b="1" i="1" dirty="0">
                <a:solidFill>
                  <a:schemeClr val="accent6">
                    <a:lumMod val="90000"/>
                    <a:lumOff val="10000"/>
                  </a:schemeClr>
                </a:solidFill>
                <a:effectLst>
                  <a:outerShdw blurRad="38100" dist="38100" dir="2700000" algn="tl">
                    <a:srgbClr val="FFFFFF"/>
                  </a:outerShdw>
                </a:effectLst>
                <a:latin typeface="Arial" panose="020B0604020202020204" pitchFamily="34" charset="0"/>
                <a:cs typeface="Arial" panose="020B0604020202020204" pitchFamily="34" charset="0"/>
              </a:rPr>
              <a:t>, se utilizan las más comunes para conseguir:</a:t>
            </a:r>
          </a:p>
          <a:p>
            <a:pPr lvl="1"/>
            <a:r>
              <a:rPr lang="es-AR" sz="2400" b="1" i="1" dirty="0">
                <a:solidFill>
                  <a:schemeClr val="bg1">
                    <a:lumMod val="60000"/>
                    <a:lumOff val="4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Transmisión: </a:t>
            </a:r>
            <a:r>
              <a:rPr lang="es-AR" sz="2400" i="1" dirty="0">
                <a:solidFill>
                  <a:schemeClr val="bg1">
                    <a:lumMod val="60000"/>
                    <a:lumOff val="40000"/>
                  </a:schemeClr>
                </a:solidFill>
                <a:latin typeface="Arial" panose="020B0604020202020204" pitchFamily="34" charset="0"/>
                <a:cs typeface="Arial" panose="020B0604020202020204" pitchFamily="34" charset="0"/>
              </a:rPr>
              <a:t>Convertir una señal de analógica a digital y viceversa.</a:t>
            </a:r>
          </a:p>
          <a:p>
            <a:pPr lvl="1"/>
            <a:r>
              <a:rPr lang="es-AR" sz="2400" b="1" i="1" dirty="0">
                <a:solidFill>
                  <a:schemeClr val="bg1">
                    <a:lumMod val="60000"/>
                    <a:lumOff val="4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Compresión: </a:t>
            </a:r>
            <a:r>
              <a:rPr lang="es-AR" sz="2400" i="1" dirty="0">
                <a:solidFill>
                  <a:schemeClr val="bg1">
                    <a:lumMod val="60000"/>
                    <a:lumOff val="40000"/>
                  </a:schemeClr>
                </a:solidFill>
                <a:latin typeface="Arial" panose="020B0604020202020204" pitchFamily="34" charset="0"/>
                <a:cs typeface="Arial" panose="020B0604020202020204" pitchFamily="34" charset="0"/>
              </a:rPr>
              <a:t>Comprimir y descomprimir datos, para maximizar el provecho de dispositivos de almacenaje.</a:t>
            </a:r>
          </a:p>
          <a:p>
            <a:pPr lvl="1"/>
            <a:r>
              <a:rPr lang="es-AR" sz="2400" b="1" i="1" dirty="0">
                <a:solidFill>
                  <a:schemeClr val="bg1">
                    <a:lumMod val="60000"/>
                    <a:lumOff val="4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Encriptación:</a:t>
            </a:r>
            <a:r>
              <a:rPr lang="es-AR" sz="2400" i="1" dirty="0">
                <a:solidFill>
                  <a:schemeClr val="bg1">
                    <a:lumMod val="60000"/>
                    <a:lumOff val="40000"/>
                  </a:schemeClr>
                </a:solidFill>
                <a:latin typeface="Arial" panose="020B0604020202020204" pitchFamily="34" charset="0"/>
                <a:cs typeface="Arial" panose="020B0604020202020204" pitchFamily="34" charset="0"/>
              </a:rPr>
              <a:t> Convertir datos a un formato legible solo mediante contraseña, para administrar el acceso informático.</a:t>
            </a:r>
            <a:endParaRPr lang="es-ES" sz="2400" i="1" dirty="0">
              <a:solidFill>
                <a:schemeClr val="bg1">
                  <a:lumMod val="60000"/>
                  <a:lumOff val="40000"/>
                </a:schemeClr>
              </a:solidFill>
              <a:latin typeface="Arial" panose="020B0604020202020204" pitchFamily="34" charset="0"/>
              <a:cs typeface="Arial" panose="020B0604020202020204" pitchFamily="34" charset="0"/>
            </a:endParaRPr>
          </a:p>
          <a:p>
            <a:endParaRPr lang="es-ES_tradnl" sz="2600" b="1" i="1" dirty="0">
              <a:solidFill>
                <a:schemeClr val="accent2">
                  <a:lumMod val="75000"/>
                  <a:lumOff val="25000"/>
                </a:schemeClr>
              </a:solidFill>
              <a:effectLst>
                <a:outerShdw blurRad="38100" dist="38100" dir="2700000" algn="tl">
                  <a:srgbClr val="FFFFFF"/>
                </a:outerShdw>
              </a:effectLst>
              <a:latin typeface="Arial" charset="0"/>
            </a:endParaRPr>
          </a:p>
        </p:txBody>
      </p:sp>
      <p:pic>
        <p:nvPicPr>
          <p:cNvPr id="2" name="Imagen 1"/>
          <p:cNvPicPr>
            <a:picLocks noChangeAspect="1"/>
          </p:cNvPicPr>
          <p:nvPr/>
        </p:nvPicPr>
        <p:blipFill>
          <a:blip r:embed="rId3"/>
          <a:stretch>
            <a:fillRect/>
          </a:stretch>
        </p:blipFill>
        <p:spPr>
          <a:xfrm>
            <a:off x="2195736" y="1988839"/>
            <a:ext cx="4608512" cy="4528463"/>
          </a:xfrm>
          <a:prstGeom prst="rect">
            <a:avLst/>
          </a:prstGeom>
          <a:solidFill>
            <a:srgbClr val="66FFFF"/>
          </a:solidFill>
          <a:ln w="76200" cap="flat" algn="ctr">
            <a:solidFill>
              <a:schemeClr val="bg1">
                <a:lumMod val="60000"/>
                <a:lumOff val="40000"/>
              </a:schemeClr>
            </a:solidFill>
            <a:miter lim="800000"/>
            <a:headEnd/>
            <a:tailEnd/>
          </a:ln>
        </p:spPr>
      </p:pic>
    </p:spTree>
    <p:extLst>
      <p:ext uri="{BB962C8B-B14F-4D97-AF65-F5344CB8AC3E}">
        <p14:creationId xmlns:p14="http://schemas.microsoft.com/office/powerpoint/2010/main" val="118563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1" nodeType="clickEffect">
                                  <p:stCondLst>
                                    <p:cond delay="0"/>
                                  </p:stCondLst>
                                  <p:childTnLst>
                                    <p:set>
                                      <p:cBhvr>
                                        <p:cTn id="6" dur="1" fill="hold">
                                          <p:stCondLst>
                                            <p:cond delay="0"/>
                                          </p:stCondLst>
                                        </p:cTn>
                                        <p:tgtEl>
                                          <p:spTgt spid="482306"/>
                                        </p:tgtEl>
                                        <p:attrNameLst>
                                          <p:attrName>style.visibility</p:attrName>
                                        </p:attrNameLst>
                                      </p:cBhvr>
                                      <p:to>
                                        <p:strVal val="visible"/>
                                      </p:to>
                                    </p:set>
                                    <p:anim calcmode="lin" valueType="num">
                                      <p:cBhvr>
                                        <p:cTn id="7" dur="1000" fill="hold"/>
                                        <p:tgtEl>
                                          <p:spTgt spid="482306"/>
                                        </p:tgtEl>
                                        <p:attrNameLst>
                                          <p:attrName>ppt_w</p:attrName>
                                        </p:attrNameLst>
                                      </p:cBhvr>
                                      <p:tavLst>
                                        <p:tav tm="0">
                                          <p:val>
                                            <p:fltVal val="0"/>
                                          </p:val>
                                        </p:tav>
                                        <p:tav tm="100000">
                                          <p:val>
                                            <p:strVal val="#ppt_w"/>
                                          </p:val>
                                        </p:tav>
                                      </p:tavLst>
                                    </p:anim>
                                    <p:anim calcmode="lin" valueType="num">
                                      <p:cBhvr>
                                        <p:cTn id="8" dur="1000" fill="hold"/>
                                        <p:tgtEl>
                                          <p:spTgt spid="482306"/>
                                        </p:tgtEl>
                                        <p:attrNameLst>
                                          <p:attrName>ppt_h</p:attrName>
                                        </p:attrNameLst>
                                      </p:cBhvr>
                                      <p:tavLst>
                                        <p:tav tm="0">
                                          <p:val>
                                            <p:fltVal val="0"/>
                                          </p:val>
                                        </p:tav>
                                        <p:tav tm="100000">
                                          <p:val>
                                            <p:strVal val="#ppt_h"/>
                                          </p:val>
                                        </p:tav>
                                      </p:tavLst>
                                    </p:anim>
                                    <p:anim calcmode="lin" valueType="num">
                                      <p:cBhvr>
                                        <p:cTn id="9" dur="1000" fill="hold"/>
                                        <p:tgtEl>
                                          <p:spTgt spid="482306"/>
                                        </p:tgtEl>
                                        <p:attrNameLst>
                                          <p:attrName>style.rotation</p:attrName>
                                        </p:attrNameLst>
                                      </p:cBhvr>
                                      <p:tavLst>
                                        <p:tav tm="0">
                                          <p:val>
                                            <p:fltVal val="90"/>
                                          </p:val>
                                        </p:tav>
                                        <p:tav tm="100000">
                                          <p:val>
                                            <p:fltVal val="0"/>
                                          </p:val>
                                        </p:tav>
                                      </p:tavLst>
                                    </p:anim>
                                    <p:animEffect transition="in" filter="fade">
                                      <p:cBhvr>
                                        <p:cTn id="10" dur="1000"/>
                                        <p:tgtEl>
                                          <p:spTgt spid="48230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82306"/>
                                        </p:tgtEl>
                                        <p:attrNameLst>
                                          <p:attrName>style.visibility</p:attrName>
                                        </p:attrNameLst>
                                      </p:cBhvr>
                                      <p:to>
                                        <p:strVal val="visible"/>
                                      </p:to>
                                    </p:set>
                                    <p:anim calcmode="lin" valueType="num">
                                      <p:cBhvr>
                                        <p:cTn id="15" dur="1000" fill="hold"/>
                                        <p:tgtEl>
                                          <p:spTgt spid="482306"/>
                                        </p:tgtEl>
                                        <p:attrNameLst>
                                          <p:attrName>ppt_w</p:attrName>
                                        </p:attrNameLst>
                                      </p:cBhvr>
                                      <p:tavLst>
                                        <p:tav tm="0">
                                          <p:val>
                                            <p:fltVal val="0"/>
                                          </p:val>
                                        </p:tav>
                                        <p:tav tm="100000">
                                          <p:val>
                                            <p:strVal val="#ppt_w"/>
                                          </p:val>
                                        </p:tav>
                                      </p:tavLst>
                                    </p:anim>
                                    <p:anim calcmode="lin" valueType="num">
                                      <p:cBhvr>
                                        <p:cTn id="16" dur="1000" fill="hold"/>
                                        <p:tgtEl>
                                          <p:spTgt spid="482306"/>
                                        </p:tgtEl>
                                        <p:attrNameLst>
                                          <p:attrName>ppt_h</p:attrName>
                                        </p:attrNameLst>
                                      </p:cBhvr>
                                      <p:tavLst>
                                        <p:tav tm="0">
                                          <p:val>
                                            <p:fltVal val="0"/>
                                          </p:val>
                                        </p:tav>
                                        <p:tav tm="100000">
                                          <p:val>
                                            <p:strVal val="#ppt_h"/>
                                          </p:val>
                                        </p:tav>
                                      </p:tavLst>
                                    </p:anim>
                                    <p:anim calcmode="lin" valueType="num">
                                      <p:cBhvr>
                                        <p:cTn id="17" dur="1000" fill="hold"/>
                                        <p:tgtEl>
                                          <p:spTgt spid="482306"/>
                                        </p:tgtEl>
                                        <p:attrNameLst>
                                          <p:attrName>style.rotation</p:attrName>
                                        </p:attrNameLst>
                                      </p:cBhvr>
                                      <p:tavLst>
                                        <p:tav tm="0">
                                          <p:val>
                                            <p:fltVal val="90"/>
                                          </p:val>
                                        </p:tav>
                                        <p:tav tm="100000">
                                          <p:val>
                                            <p:fltVal val="0"/>
                                          </p:val>
                                        </p:tav>
                                      </p:tavLst>
                                    </p:anim>
                                    <p:animEffect transition="in" filter="fade">
                                      <p:cBhvr>
                                        <p:cTn id="18" dur="1000"/>
                                        <p:tgtEl>
                                          <p:spTgt spid="482306"/>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82307">
                                            <p:bg/>
                                          </p:spTgt>
                                        </p:tgtEl>
                                        <p:attrNameLst>
                                          <p:attrName>style.visibility</p:attrName>
                                        </p:attrNameLst>
                                      </p:cBhvr>
                                      <p:to>
                                        <p:strVal val="visible"/>
                                      </p:to>
                                    </p:set>
                                    <p:anim calcmode="lin" valueType="num">
                                      <p:cBhvr>
                                        <p:cTn id="23" dur="1000" fill="hold"/>
                                        <p:tgtEl>
                                          <p:spTgt spid="482307">
                                            <p:bg/>
                                          </p:spTgt>
                                        </p:tgtEl>
                                        <p:attrNameLst>
                                          <p:attrName>ppt_w</p:attrName>
                                        </p:attrNameLst>
                                      </p:cBhvr>
                                      <p:tavLst>
                                        <p:tav tm="0">
                                          <p:val>
                                            <p:fltVal val="0"/>
                                          </p:val>
                                        </p:tav>
                                        <p:tav tm="100000">
                                          <p:val>
                                            <p:strVal val="#ppt_w"/>
                                          </p:val>
                                        </p:tav>
                                      </p:tavLst>
                                    </p:anim>
                                    <p:anim calcmode="lin" valueType="num">
                                      <p:cBhvr>
                                        <p:cTn id="24" dur="1000" fill="hold"/>
                                        <p:tgtEl>
                                          <p:spTgt spid="482307">
                                            <p:bg/>
                                          </p:spTgt>
                                        </p:tgtEl>
                                        <p:attrNameLst>
                                          <p:attrName>ppt_h</p:attrName>
                                        </p:attrNameLst>
                                      </p:cBhvr>
                                      <p:tavLst>
                                        <p:tav tm="0">
                                          <p:val>
                                            <p:fltVal val="0"/>
                                          </p:val>
                                        </p:tav>
                                        <p:tav tm="100000">
                                          <p:val>
                                            <p:strVal val="#ppt_h"/>
                                          </p:val>
                                        </p:tav>
                                      </p:tavLst>
                                    </p:anim>
                                    <p:anim calcmode="lin" valueType="num">
                                      <p:cBhvr>
                                        <p:cTn id="25" dur="1000" fill="hold"/>
                                        <p:tgtEl>
                                          <p:spTgt spid="482307">
                                            <p:bg/>
                                          </p:spTgt>
                                        </p:tgtEl>
                                        <p:attrNameLst>
                                          <p:attrName>style.rotation</p:attrName>
                                        </p:attrNameLst>
                                      </p:cBhvr>
                                      <p:tavLst>
                                        <p:tav tm="0">
                                          <p:val>
                                            <p:fltVal val="90"/>
                                          </p:val>
                                        </p:tav>
                                        <p:tav tm="100000">
                                          <p:val>
                                            <p:fltVal val="0"/>
                                          </p:val>
                                        </p:tav>
                                      </p:tavLst>
                                    </p:anim>
                                    <p:animEffect transition="in" filter="fade">
                                      <p:cBhvr>
                                        <p:cTn id="26" dur="1000"/>
                                        <p:tgtEl>
                                          <p:spTgt spid="482307">
                                            <p:bg/>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82307">
                                            <p:txEl>
                                              <p:pRg st="0" end="0"/>
                                            </p:txEl>
                                          </p:spTgt>
                                        </p:tgtEl>
                                        <p:attrNameLst>
                                          <p:attrName>style.visibility</p:attrName>
                                        </p:attrNameLst>
                                      </p:cBhvr>
                                      <p:to>
                                        <p:strVal val="visible"/>
                                      </p:to>
                                    </p:set>
                                    <p:anim calcmode="lin" valueType="num">
                                      <p:cBhvr>
                                        <p:cTn id="31" dur="1000" fill="hold"/>
                                        <p:tgtEl>
                                          <p:spTgt spid="482307">
                                            <p:txEl>
                                              <p:pRg st="0" end="0"/>
                                            </p:txEl>
                                          </p:spTgt>
                                        </p:tgtEl>
                                        <p:attrNameLst>
                                          <p:attrName>ppt_w</p:attrName>
                                        </p:attrNameLst>
                                      </p:cBhvr>
                                      <p:tavLst>
                                        <p:tav tm="0">
                                          <p:val>
                                            <p:fltVal val="0"/>
                                          </p:val>
                                        </p:tav>
                                        <p:tav tm="100000">
                                          <p:val>
                                            <p:strVal val="#ppt_w"/>
                                          </p:val>
                                        </p:tav>
                                      </p:tavLst>
                                    </p:anim>
                                    <p:anim calcmode="lin" valueType="num">
                                      <p:cBhvr>
                                        <p:cTn id="32" dur="1000" fill="hold"/>
                                        <p:tgtEl>
                                          <p:spTgt spid="482307">
                                            <p:txEl>
                                              <p:pRg st="0" end="0"/>
                                            </p:txEl>
                                          </p:spTgt>
                                        </p:tgtEl>
                                        <p:attrNameLst>
                                          <p:attrName>ppt_h</p:attrName>
                                        </p:attrNameLst>
                                      </p:cBhvr>
                                      <p:tavLst>
                                        <p:tav tm="0">
                                          <p:val>
                                            <p:fltVal val="0"/>
                                          </p:val>
                                        </p:tav>
                                        <p:tav tm="100000">
                                          <p:val>
                                            <p:strVal val="#ppt_h"/>
                                          </p:val>
                                        </p:tav>
                                      </p:tavLst>
                                    </p:anim>
                                    <p:anim calcmode="lin" valueType="num">
                                      <p:cBhvr>
                                        <p:cTn id="33" dur="1000" fill="hold"/>
                                        <p:tgtEl>
                                          <p:spTgt spid="482307">
                                            <p:txEl>
                                              <p:pRg st="0" end="0"/>
                                            </p:txEl>
                                          </p:spTgt>
                                        </p:tgtEl>
                                        <p:attrNameLst>
                                          <p:attrName>style.rotation</p:attrName>
                                        </p:attrNameLst>
                                      </p:cBhvr>
                                      <p:tavLst>
                                        <p:tav tm="0">
                                          <p:val>
                                            <p:fltVal val="90"/>
                                          </p:val>
                                        </p:tav>
                                        <p:tav tm="100000">
                                          <p:val>
                                            <p:fltVal val="0"/>
                                          </p:val>
                                        </p:tav>
                                      </p:tavLst>
                                    </p:anim>
                                    <p:animEffect transition="in" filter="fade">
                                      <p:cBhvr>
                                        <p:cTn id="34" dur="1000"/>
                                        <p:tgtEl>
                                          <p:spTgt spid="482307">
                                            <p:txEl>
                                              <p:pRg st="0" end="0"/>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482307">
                                            <p:txEl>
                                              <p:pRg st="1" end="1"/>
                                            </p:txEl>
                                          </p:spTgt>
                                        </p:tgtEl>
                                        <p:attrNameLst>
                                          <p:attrName>style.visibility</p:attrName>
                                        </p:attrNameLst>
                                      </p:cBhvr>
                                      <p:to>
                                        <p:strVal val="visible"/>
                                      </p:to>
                                    </p:set>
                                    <p:anim calcmode="lin" valueType="num">
                                      <p:cBhvr>
                                        <p:cTn id="37" dur="1000" fill="hold"/>
                                        <p:tgtEl>
                                          <p:spTgt spid="482307">
                                            <p:txEl>
                                              <p:pRg st="1" end="1"/>
                                            </p:txEl>
                                          </p:spTgt>
                                        </p:tgtEl>
                                        <p:attrNameLst>
                                          <p:attrName>ppt_w</p:attrName>
                                        </p:attrNameLst>
                                      </p:cBhvr>
                                      <p:tavLst>
                                        <p:tav tm="0">
                                          <p:val>
                                            <p:fltVal val="0"/>
                                          </p:val>
                                        </p:tav>
                                        <p:tav tm="100000">
                                          <p:val>
                                            <p:strVal val="#ppt_w"/>
                                          </p:val>
                                        </p:tav>
                                      </p:tavLst>
                                    </p:anim>
                                    <p:anim calcmode="lin" valueType="num">
                                      <p:cBhvr>
                                        <p:cTn id="38" dur="1000" fill="hold"/>
                                        <p:tgtEl>
                                          <p:spTgt spid="482307">
                                            <p:txEl>
                                              <p:pRg st="1" end="1"/>
                                            </p:txEl>
                                          </p:spTgt>
                                        </p:tgtEl>
                                        <p:attrNameLst>
                                          <p:attrName>ppt_h</p:attrName>
                                        </p:attrNameLst>
                                      </p:cBhvr>
                                      <p:tavLst>
                                        <p:tav tm="0">
                                          <p:val>
                                            <p:fltVal val="0"/>
                                          </p:val>
                                        </p:tav>
                                        <p:tav tm="100000">
                                          <p:val>
                                            <p:strVal val="#ppt_h"/>
                                          </p:val>
                                        </p:tav>
                                      </p:tavLst>
                                    </p:anim>
                                    <p:anim calcmode="lin" valueType="num">
                                      <p:cBhvr>
                                        <p:cTn id="39" dur="1000" fill="hold"/>
                                        <p:tgtEl>
                                          <p:spTgt spid="482307">
                                            <p:txEl>
                                              <p:pRg st="1" end="1"/>
                                            </p:txEl>
                                          </p:spTgt>
                                        </p:tgtEl>
                                        <p:attrNameLst>
                                          <p:attrName>style.rotation</p:attrName>
                                        </p:attrNameLst>
                                      </p:cBhvr>
                                      <p:tavLst>
                                        <p:tav tm="0">
                                          <p:val>
                                            <p:fltVal val="90"/>
                                          </p:val>
                                        </p:tav>
                                        <p:tav tm="100000">
                                          <p:val>
                                            <p:fltVal val="0"/>
                                          </p:val>
                                        </p:tav>
                                      </p:tavLst>
                                    </p:anim>
                                    <p:animEffect transition="in" filter="fade">
                                      <p:cBhvr>
                                        <p:cTn id="40" dur="1000"/>
                                        <p:tgtEl>
                                          <p:spTgt spid="482307">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grpId="0" nodeType="clickEffect">
                                  <p:stCondLst>
                                    <p:cond delay="0"/>
                                  </p:stCondLst>
                                  <p:childTnLst>
                                    <p:set>
                                      <p:cBhvr>
                                        <p:cTn id="44" dur="1" fill="hold">
                                          <p:stCondLst>
                                            <p:cond delay="0"/>
                                          </p:stCondLst>
                                        </p:cTn>
                                        <p:tgtEl>
                                          <p:spTgt spid="482307">
                                            <p:txEl>
                                              <p:pRg st="2" end="2"/>
                                            </p:txEl>
                                          </p:spTgt>
                                        </p:tgtEl>
                                        <p:attrNameLst>
                                          <p:attrName>style.visibility</p:attrName>
                                        </p:attrNameLst>
                                      </p:cBhvr>
                                      <p:to>
                                        <p:strVal val="visible"/>
                                      </p:to>
                                    </p:set>
                                    <p:anim calcmode="lin" valueType="num">
                                      <p:cBhvr>
                                        <p:cTn id="45" dur="1000" fill="hold"/>
                                        <p:tgtEl>
                                          <p:spTgt spid="482307">
                                            <p:txEl>
                                              <p:pRg st="2" end="2"/>
                                            </p:txEl>
                                          </p:spTgt>
                                        </p:tgtEl>
                                        <p:attrNameLst>
                                          <p:attrName>ppt_w</p:attrName>
                                        </p:attrNameLst>
                                      </p:cBhvr>
                                      <p:tavLst>
                                        <p:tav tm="0">
                                          <p:val>
                                            <p:fltVal val="0"/>
                                          </p:val>
                                        </p:tav>
                                        <p:tav tm="100000">
                                          <p:val>
                                            <p:strVal val="#ppt_w"/>
                                          </p:val>
                                        </p:tav>
                                      </p:tavLst>
                                    </p:anim>
                                    <p:anim calcmode="lin" valueType="num">
                                      <p:cBhvr>
                                        <p:cTn id="46" dur="1000" fill="hold"/>
                                        <p:tgtEl>
                                          <p:spTgt spid="482307">
                                            <p:txEl>
                                              <p:pRg st="2" end="2"/>
                                            </p:txEl>
                                          </p:spTgt>
                                        </p:tgtEl>
                                        <p:attrNameLst>
                                          <p:attrName>ppt_h</p:attrName>
                                        </p:attrNameLst>
                                      </p:cBhvr>
                                      <p:tavLst>
                                        <p:tav tm="0">
                                          <p:val>
                                            <p:fltVal val="0"/>
                                          </p:val>
                                        </p:tav>
                                        <p:tav tm="100000">
                                          <p:val>
                                            <p:strVal val="#ppt_h"/>
                                          </p:val>
                                        </p:tav>
                                      </p:tavLst>
                                    </p:anim>
                                    <p:anim calcmode="lin" valueType="num">
                                      <p:cBhvr>
                                        <p:cTn id="47" dur="1000" fill="hold"/>
                                        <p:tgtEl>
                                          <p:spTgt spid="482307">
                                            <p:txEl>
                                              <p:pRg st="2" end="2"/>
                                            </p:txEl>
                                          </p:spTgt>
                                        </p:tgtEl>
                                        <p:attrNameLst>
                                          <p:attrName>style.rotation</p:attrName>
                                        </p:attrNameLst>
                                      </p:cBhvr>
                                      <p:tavLst>
                                        <p:tav tm="0">
                                          <p:val>
                                            <p:fltVal val="90"/>
                                          </p:val>
                                        </p:tav>
                                        <p:tav tm="100000">
                                          <p:val>
                                            <p:fltVal val="0"/>
                                          </p:val>
                                        </p:tav>
                                      </p:tavLst>
                                    </p:anim>
                                    <p:animEffect transition="in" filter="fade">
                                      <p:cBhvr>
                                        <p:cTn id="48" dur="1000"/>
                                        <p:tgtEl>
                                          <p:spTgt spid="482307">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grpId="0" nodeType="clickEffect">
                                  <p:stCondLst>
                                    <p:cond delay="0"/>
                                  </p:stCondLst>
                                  <p:childTnLst>
                                    <p:set>
                                      <p:cBhvr>
                                        <p:cTn id="52" dur="1" fill="hold">
                                          <p:stCondLst>
                                            <p:cond delay="0"/>
                                          </p:stCondLst>
                                        </p:cTn>
                                        <p:tgtEl>
                                          <p:spTgt spid="482307">
                                            <p:txEl>
                                              <p:pRg st="3" end="3"/>
                                            </p:txEl>
                                          </p:spTgt>
                                        </p:tgtEl>
                                        <p:attrNameLst>
                                          <p:attrName>style.visibility</p:attrName>
                                        </p:attrNameLst>
                                      </p:cBhvr>
                                      <p:to>
                                        <p:strVal val="visible"/>
                                      </p:to>
                                    </p:set>
                                    <p:anim calcmode="lin" valueType="num">
                                      <p:cBhvr>
                                        <p:cTn id="53" dur="1000" fill="hold"/>
                                        <p:tgtEl>
                                          <p:spTgt spid="482307">
                                            <p:txEl>
                                              <p:pRg st="3" end="3"/>
                                            </p:txEl>
                                          </p:spTgt>
                                        </p:tgtEl>
                                        <p:attrNameLst>
                                          <p:attrName>ppt_w</p:attrName>
                                        </p:attrNameLst>
                                      </p:cBhvr>
                                      <p:tavLst>
                                        <p:tav tm="0">
                                          <p:val>
                                            <p:fltVal val="0"/>
                                          </p:val>
                                        </p:tav>
                                        <p:tav tm="100000">
                                          <p:val>
                                            <p:strVal val="#ppt_w"/>
                                          </p:val>
                                        </p:tav>
                                      </p:tavLst>
                                    </p:anim>
                                    <p:anim calcmode="lin" valueType="num">
                                      <p:cBhvr>
                                        <p:cTn id="54" dur="1000" fill="hold"/>
                                        <p:tgtEl>
                                          <p:spTgt spid="482307">
                                            <p:txEl>
                                              <p:pRg st="3" end="3"/>
                                            </p:txEl>
                                          </p:spTgt>
                                        </p:tgtEl>
                                        <p:attrNameLst>
                                          <p:attrName>ppt_h</p:attrName>
                                        </p:attrNameLst>
                                      </p:cBhvr>
                                      <p:tavLst>
                                        <p:tav tm="0">
                                          <p:val>
                                            <p:fltVal val="0"/>
                                          </p:val>
                                        </p:tav>
                                        <p:tav tm="100000">
                                          <p:val>
                                            <p:strVal val="#ppt_h"/>
                                          </p:val>
                                        </p:tav>
                                      </p:tavLst>
                                    </p:anim>
                                    <p:anim calcmode="lin" valueType="num">
                                      <p:cBhvr>
                                        <p:cTn id="55" dur="1000" fill="hold"/>
                                        <p:tgtEl>
                                          <p:spTgt spid="482307">
                                            <p:txEl>
                                              <p:pRg st="3" end="3"/>
                                            </p:txEl>
                                          </p:spTgt>
                                        </p:tgtEl>
                                        <p:attrNameLst>
                                          <p:attrName>style.rotation</p:attrName>
                                        </p:attrNameLst>
                                      </p:cBhvr>
                                      <p:tavLst>
                                        <p:tav tm="0">
                                          <p:val>
                                            <p:fltVal val="90"/>
                                          </p:val>
                                        </p:tav>
                                        <p:tav tm="100000">
                                          <p:val>
                                            <p:fltVal val="0"/>
                                          </p:val>
                                        </p:tav>
                                      </p:tavLst>
                                    </p:anim>
                                    <p:animEffect transition="in" filter="fade">
                                      <p:cBhvr>
                                        <p:cTn id="56" dur="1000"/>
                                        <p:tgtEl>
                                          <p:spTgt spid="482307">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grpId="0" nodeType="clickEffect">
                                  <p:stCondLst>
                                    <p:cond delay="0"/>
                                  </p:stCondLst>
                                  <p:childTnLst>
                                    <p:set>
                                      <p:cBhvr>
                                        <p:cTn id="60" dur="1" fill="hold">
                                          <p:stCondLst>
                                            <p:cond delay="0"/>
                                          </p:stCondLst>
                                        </p:cTn>
                                        <p:tgtEl>
                                          <p:spTgt spid="482307">
                                            <p:txEl>
                                              <p:pRg st="4" end="4"/>
                                            </p:txEl>
                                          </p:spTgt>
                                        </p:tgtEl>
                                        <p:attrNameLst>
                                          <p:attrName>style.visibility</p:attrName>
                                        </p:attrNameLst>
                                      </p:cBhvr>
                                      <p:to>
                                        <p:strVal val="visible"/>
                                      </p:to>
                                    </p:set>
                                    <p:anim calcmode="lin" valueType="num">
                                      <p:cBhvr>
                                        <p:cTn id="61" dur="1000" fill="hold"/>
                                        <p:tgtEl>
                                          <p:spTgt spid="482307">
                                            <p:txEl>
                                              <p:pRg st="4" end="4"/>
                                            </p:txEl>
                                          </p:spTgt>
                                        </p:tgtEl>
                                        <p:attrNameLst>
                                          <p:attrName>ppt_w</p:attrName>
                                        </p:attrNameLst>
                                      </p:cBhvr>
                                      <p:tavLst>
                                        <p:tav tm="0">
                                          <p:val>
                                            <p:fltVal val="0"/>
                                          </p:val>
                                        </p:tav>
                                        <p:tav tm="100000">
                                          <p:val>
                                            <p:strVal val="#ppt_w"/>
                                          </p:val>
                                        </p:tav>
                                      </p:tavLst>
                                    </p:anim>
                                    <p:anim calcmode="lin" valueType="num">
                                      <p:cBhvr>
                                        <p:cTn id="62" dur="1000" fill="hold"/>
                                        <p:tgtEl>
                                          <p:spTgt spid="482307">
                                            <p:txEl>
                                              <p:pRg st="4" end="4"/>
                                            </p:txEl>
                                          </p:spTgt>
                                        </p:tgtEl>
                                        <p:attrNameLst>
                                          <p:attrName>ppt_h</p:attrName>
                                        </p:attrNameLst>
                                      </p:cBhvr>
                                      <p:tavLst>
                                        <p:tav tm="0">
                                          <p:val>
                                            <p:fltVal val="0"/>
                                          </p:val>
                                        </p:tav>
                                        <p:tav tm="100000">
                                          <p:val>
                                            <p:strVal val="#ppt_h"/>
                                          </p:val>
                                        </p:tav>
                                      </p:tavLst>
                                    </p:anim>
                                    <p:anim calcmode="lin" valueType="num">
                                      <p:cBhvr>
                                        <p:cTn id="63" dur="1000" fill="hold"/>
                                        <p:tgtEl>
                                          <p:spTgt spid="482307">
                                            <p:txEl>
                                              <p:pRg st="4" end="4"/>
                                            </p:txEl>
                                          </p:spTgt>
                                        </p:tgtEl>
                                        <p:attrNameLst>
                                          <p:attrName>style.rotation</p:attrName>
                                        </p:attrNameLst>
                                      </p:cBhvr>
                                      <p:tavLst>
                                        <p:tav tm="0">
                                          <p:val>
                                            <p:fltVal val="90"/>
                                          </p:val>
                                        </p:tav>
                                        <p:tav tm="100000">
                                          <p:val>
                                            <p:fltVal val="0"/>
                                          </p:val>
                                        </p:tav>
                                      </p:tavLst>
                                    </p:anim>
                                    <p:animEffect transition="in" filter="fade">
                                      <p:cBhvr>
                                        <p:cTn id="64" dur="1000"/>
                                        <p:tgtEl>
                                          <p:spTgt spid="482307">
                                            <p:txEl>
                                              <p:pRg st="4" end="4"/>
                                            </p:txEl>
                                          </p:spTgt>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482307">
                                            <p:txEl>
                                              <p:pRg st="5" end="5"/>
                                            </p:txEl>
                                          </p:spTgt>
                                        </p:tgtEl>
                                        <p:attrNameLst>
                                          <p:attrName>style.visibility</p:attrName>
                                        </p:attrNameLst>
                                      </p:cBhvr>
                                      <p:to>
                                        <p:strVal val="visible"/>
                                      </p:to>
                                    </p:set>
                                    <p:anim calcmode="lin" valueType="num">
                                      <p:cBhvr>
                                        <p:cTn id="67" dur="1000" fill="hold"/>
                                        <p:tgtEl>
                                          <p:spTgt spid="482307">
                                            <p:txEl>
                                              <p:pRg st="5" end="5"/>
                                            </p:txEl>
                                          </p:spTgt>
                                        </p:tgtEl>
                                        <p:attrNameLst>
                                          <p:attrName>ppt_w</p:attrName>
                                        </p:attrNameLst>
                                      </p:cBhvr>
                                      <p:tavLst>
                                        <p:tav tm="0">
                                          <p:val>
                                            <p:fltVal val="0"/>
                                          </p:val>
                                        </p:tav>
                                        <p:tav tm="100000">
                                          <p:val>
                                            <p:strVal val="#ppt_w"/>
                                          </p:val>
                                        </p:tav>
                                      </p:tavLst>
                                    </p:anim>
                                    <p:anim calcmode="lin" valueType="num">
                                      <p:cBhvr>
                                        <p:cTn id="68" dur="1000" fill="hold"/>
                                        <p:tgtEl>
                                          <p:spTgt spid="482307">
                                            <p:txEl>
                                              <p:pRg st="5" end="5"/>
                                            </p:txEl>
                                          </p:spTgt>
                                        </p:tgtEl>
                                        <p:attrNameLst>
                                          <p:attrName>ppt_h</p:attrName>
                                        </p:attrNameLst>
                                      </p:cBhvr>
                                      <p:tavLst>
                                        <p:tav tm="0">
                                          <p:val>
                                            <p:fltVal val="0"/>
                                          </p:val>
                                        </p:tav>
                                        <p:tav tm="100000">
                                          <p:val>
                                            <p:strVal val="#ppt_h"/>
                                          </p:val>
                                        </p:tav>
                                      </p:tavLst>
                                    </p:anim>
                                    <p:anim calcmode="lin" valueType="num">
                                      <p:cBhvr>
                                        <p:cTn id="69" dur="1000" fill="hold"/>
                                        <p:tgtEl>
                                          <p:spTgt spid="482307">
                                            <p:txEl>
                                              <p:pRg st="5" end="5"/>
                                            </p:txEl>
                                          </p:spTgt>
                                        </p:tgtEl>
                                        <p:attrNameLst>
                                          <p:attrName>style.rotation</p:attrName>
                                        </p:attrNameLst>
                                      </p:cBhvr>
                                      <p:tavLst>
                                        <p:tav tm="0">
                                          <p:val>
                                            <p:fltVal val="90"/>
                                          </p:val>
                                        </p:tav>
                                        <p:tav tm="100000">
                                          <p:val>
                                            <p:fltVal val="0"/>
                                          </p:val>
                                        </p:tav>
                                      </p:tavLst>
                                    </p:anim>
                                    <p:animEffect transition="in" filter="fade">
                                      <p:cBhvr>
                                        <p:cTn id="70" dur="1000"/>
                                        <p:tgtEl>
                                          <p:spTgt spid="482307">
                                            <p:txEl>
                                              <p:pRg st="5" end="5"/>
                                            </p:txEl>
                                          </p:spTgt>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482307">
                                            <p:txEl>
                                              <p:pRg st="6" end="6"/>
                                            </p:txEl>
                                          </p:spTgt>
                                        </p:tgtEl>
                                        <p:attrNameLst>
                                          <p:attrName>style.visibility</p:attrName>
                                        </p:attrNameLst>
                                      </p:cBhvr>
                                      <p:to>
                                        <p:strVal val="visible"/>
                                      </p:to>
                                    </p:set>
                                    <p:anim calcmode="lin" valueType="num">
                                      <p:cBhvr>
                                        <p:cTn id="73" dur="1000" fill="hold"/>
                                        <p:tgtEl>
                                          <p:spTgt spid="482307">
                                            <p:txEl>
                                              <p:pRg st="6" end="6"/>
                                            </p:txEl>
                                          </p:spTgt>
                                        </p:tgtEl>
                                        <p:attrNameLst>
                                          <p:attrName>ppt_w</p:attrName>
                                        </p:attrNameLst>
                                      </p:cBhvr>
                                      <p:tavLst>
                                        <p:tav tm="0">
                                          <p:val>
                                            <p:fltVal val="0"/>
                                          </p:val>
                                        </p:tav>
                                        <p:tav tm="100000">
                                          <p:val>
                                            <p:strVal val="#ppt_w"/>
                                          </p:val>
                                        </p:tav>
                                      </p:tavLst>
                                    </p:anim>
                                    <p:anim calcmode="lin" valueType="num">
                                      <p:cBhvr>
                                        <p:cTn id="74" dur="1000" fill="hold"/>
                                        <p:tgtEl>
                                          <p:spTgt spid="482307">
                                            <p:txEl>
                                              <p:pRg st="6" end="6"/>
                                            </p:txEl>
                                          </p:spTgt>
                                        </p:tgtEl>
                                        <p:attrNameLst>
                                          <p:attrName>ppt_h</p:attrName>
                                        </p:attrNameLst>
                                      </p:cBhvr>
                                      <p:tavLst>
                                        <p:tav tm="0">
                                          <p:val>
                                            <p:fltVal val="0"/>
                                          </p:val>
                                        </p:tav>
                                        <p:tav tm="100000">
                                          <p:val>
                                            <p:strVal val="#ppt_h"/>
                                          </p:val>
                                        </p:tav>
                                      </p:tavLst>
                                    </p:anim>
                                    <p:anim calcmode="lin" valueType="num">
                                      <p:cBhvr>
                                        <p:cTn id="75" dur="1000" fill="hold"/>
                                        <p:tgtEl>
                                          <p:spTgt spid="482307">
                                            <p:txEl>
                                              <p:pRg st="6" end="6"/>
                                            </p:txEl>
                                          </p:spTgt>
                                        </p:tgtEl>
                                        <p:attrNameLst>
                                          <p:attrName>style.rotation</p:attrName>
                                        </p:attrNameLst>
                                      </p:cBhvr>
                                      <p:tavLst>
                                        <p:tav tm="0">
                                          <p:val>
                                            <p:fltVal val="90"/>
                                          </p:val>
                                        </p:tav>
                                        <p:tav tm="100000">
                                          <p:val>
                                            <p:fltVal val="0"/>
                                          </p:val>
                                        </p:tav>
                                      </p:tavLst>
                                    </p:anim>
                                    <p:animEffect transition="in" filter="fade">
                                      <p:cBhvr>
                                        <p:cTn id="76" dur="1000"/>
                                        <p:tgtEl>
                                          <p:spTgt spid="482307">
                                            <p:txEl>
                                              <p:pRg st="6" end="6"/>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31" presetClass="entr" presetSubtype="0" fill="hold" nodeType="clickEffect">
                                  <p:stCondLst>
                                    <p:cond delay="0"/>
                                  </p:stCondLst>
                                  <p:childTnLst>
                                    <p:set>
                                      <p:cBhvr>
                                        <p:cTn id="80" dur="1" fill="hold">
                                          <p:stCondLst>
                                            <p:cond delay="0"/>
                                          </p:stCondLst>
                                        </p:cTn>
                                        <p:tgtEl>
                                          <p:spTgt spid="2"/>
                                        </p:tgtEl>
                                        <p:attrNameLst>
                                          <p:attrName>style.visibility</p:attrName>
                                        </p:attrNameLst>
                                      </p:cBhvr>
                                      <p:to>
                                        <p:strVal val="visible"/>
                                      </p:to>
                                    </p:set>
                                    <p:anim calcmode="lin" valueType="num">
                                      <p:cBhvr>
                                        <p:cTn id="81" dur="1000" fill="hold"/>
                                        <p:tgtEl>
                                          <p:spTgt spid="2"/>
                                        </p:tgtEl>
                                        <p:attrNameLst>
                                          <p:attrName>ppt_w</p:attrName>
                                        </p:attrNameLst>
                                      </p:cBhvr>
                                      <p:tavLst>
                                        <p:tav tm="0">
                                          <p:val>
                                            <p:fltVal val="0"/>
                                          </p:val>
                                        </p:tav>
                                        <p:tav tm="100000">
                                          <p:val>
                                            <p:strVal val="#ppt_w"/>
                                          </p:val>
                                        </p:tav>
                                      </p:tavLst>
                                    </p:anim>
                                    <p:anim calcmode="lin" valueType="num">
                                      <p:cBhvr>
                                        <p:cTn id="82" dur="1000" fill="hold"/>
                                        <p:tgtEl>
                                          <p:spTgt spid="2"/>
                                        </p:tgtEl>
                                        <p:attrNameLst>
                                          <p:attrName>ppt_h</p:attrName>
                                        </p:attrNameLst>
                                      </p:cBhvr>
                                      <p:tavLst>
                                        <p:tav tm="0">
                                          <p:val>
                                            <p:fltVal val="0"/>
                                          </p:val>
                                        </p:tav>
                                        <p:tav tm="100000">
                                          <p:val>
                                            <p:strVal val="#ppt_h"/>
                                          </p:val>
                                        </p:tav>
                                      </p:tavLst>
                                    </p:anim>
                                    <p:anim calcmode="lin" valueType="num">
                                      <p:cBhvr>
                                        <p:cTn id="83" dur="1000" fill="hold"/>
                                        <p:tgtEl>
                                          <p:spTgt spid="2"/>
                                        </p:tgtEl>
                                        <p:attrNameLst>
                                          <p:attrName>style.rotation</p:attrName>
                                        </p:attrNameLst>
                                      </p:cBhvr>
                                      <p:tavLst>
                                        <p:tav tm="0">
                                          <p:val>
                                            <p:fltVal val="90"/>
                                          </p:val>
                                        </p:tav>
                                        <p:tav tm="100000">
                                          <p:val>
                                            <p:fltVal val="0"/>
                                          </p:val>
                                        </p:tav>
                                      </p:tavLst>
                                    </p:anim>
                                    <p:animEffect transition="in" filter="fade">
                                      <p:cBhvr>
                                        <p:cTn id="8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6" grpId="0" animBg="1"/>
      <p:bldP spid="482306" grpId="1" animBg="1"/>
      <p:bldP spid="482307"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 Marcador de número de diapositiva"/>
          <p:cNvSpPr>
            <a:spLocks noGrp="1"/>
          </p:cNvSpPr>
          <p:nvPr>
            <p:ph type="sldNum" sz="quarter" idx="12"/>
          </p:nvPr>
        </p:nvSpPr>
        <p:spPr/>
        <p:txBody>
          <a:bodyPr/>
          <a:lstStyle/>
          <a:p>
            <a:pPr>
              <a:defRPr/>
            </a:pPr>
            <a:fld id="{9DA3CE8E-1387-4CE8-ACA4-05B0B951A161}" type="slidenum">
              <a:rPr lang="en-US"/>
              <a:pPr>
                <a:defRPr/>
              </a:pPr>
              <a:t>6</a:t>
            </a:fld>
            <a:endParaRPr lang="en-US"/>
          </a:p>
        </p:txBody>
      </p:sp>
      <p:sp>
        <p:nvSpPr>
          <p:cNvPr id="225282" name="Rectangle 2"/>
          <p:cNvSpPr>
            <a:spLocks noGrp="1" noChangeArrowheads="1"/>
          </p:cNvSpPr>
          <p:nvPr>
            <p:ph type="title"/>
          </p:nvPr>
        </p:nvSpPr>
        <p:spPr>
          <a:xfrm>
            <a:off x="773723" y="304800"/>
            <a:ext cx="7877908" cy="1143000"/>
          </a:xfrm>
          <a:solidFill>
            <a:srgbClr val="66FFFF"/>
          </a:solidFill>
          <a:ln w="76200" cap="flat" algn="ctr">
            <a:solidFill>
              <a:schemeClr val="accent2"/>
            </a:solidFill>
          </a:ln>
        </p:spPr>
        <p:txBody>
          <a:bodyPr/>
          <a:lstStyle/>
          <a:p>
            <a:pPr>
              <a:defRPr/>
            </a:pPr>
            <a:r>
              <a:rPr lang="es-ES_tradnl" sz="3600" b="1" i="1" dirty="0">
                <a:solidFill>
                  <a:schemeClr val="bg1">
                    <a:lumMod val="40000"/>
                    <a:lumOff val="60000"/>
                  </a:schemeClr>
                </a:solidFill>
                <a:effectLst>
                  <a:outerShdw blurRad="38100" dist="38100" dir="2700000" algn="tl">
                    <a:srgbClr val="000000"/>
                  </a:outerShdw>
                </a:effectLst>
                <a:latin typeface="Arial" charset="0"/>
              </a:rPr>
              <a:t>Modelo para las Comunicaciones</a:t>
            </a:r>
          </a:p>
        </p:txBody>
      </p:sp>
      <p:sp>
        <p:nvSpPr>
          <p:cNvPr id="225299" name="Rectangle 19"/>
          <p:cNvSpPr>
            <a:spLocks noChangeArrowheads="1"/>
          </p:cNvSpPr>
          <p:nvPr/>
        </p:nvSpPr>
        <p:spPr bwMode="auto">
          <a:xfrm>
            <a:off x="2570285" y="2362200"/>
            <a:ext cx="9144000" cy="461665"/>
          </a:xfrm>
          <a:prstGeom prst="rect">
            <a:avLst/>
          </a:prstGeom>
          <a:noFill/>
          <a:ln w="57150" cmpd="thickThin">
            <a:noFill/>
            <a:miter lim="800000"/>
            <a:headEnd/>
            <a:tailEnd/>
          </a:ln>
          <a:effectLst/>
        </p:spPr>
        <p:txBody>
          <a:bodyPr>
            <a:spAutoFit/>
          </a:bodyPr>
          <a:lstStyle/>
          <a:p>
            <a:pPr>
              <a:defRPr/>
            </a:pPr>
            <a:endParaRPr lang="es-ES">
              <a:effectLst>
                <a:outerShdw blurRad="38100" dist="38100" dir="2700000" algn="tl">
                  <a:srgbClr val="000000">
                    <a:alpha val="43137"/>
                  </a:srgbClr>
                </a:outerShdw>
              </a:effectLst>
            </a:endParaRPr>
          </a:p>
        </p:txBody>
      </p:sp>
      <p:pic>
        <p:nvPicPr>
          <p:cNvPr id="17413" name="Picture 18" descr="figura11"/>
          <p:cNvPicPr>
            <a:picLocks noChangeAspect="1" noChangeArrowheads="1"/>
          </p:cNvPicPr>
          <p:nvPr/>
        </p:nvPicPr>
        <p:blipFill>
          <a:blip r:embed="rId3" cstate="print"/>
          <a:srcRect/>
          <a:stretch>
            <a:fillRect/>
          </a:stretch>
        </p:blipFill>
        <p:spPr bwMode="auto">
          <a:xfrm>
            <a:off x="281354" y="1600200"/>
            <a:ext cx="8510954" cy="4648200"/>
          </a:xfrm>
          <a:prstGeom prst="rect">
            <a:avLst/>
          </a:prstGeom>
          <a:solidFill>
            <a:srgbClr val="FF9900"/>
          </a:solidFill>
          <a:ln w="76200">
            <a:solidFill>
              <a:srgbClr val="FF9900"/>
            </a:solidFill>
            <a:miter lim="800000"/>
            <a:headEnd/>
            <a:tailEnd/>
          </a:ln>
        </p:spPr>
      </p:pic>
    </p:spTree>
    <p:extLst>
      <p:ext uri="{BB962C8B-B14F-4D97-AF65-F5344CB8AC3E}">
        <p14:creationId xmlns:p14="http://schemas.microsoft.com/office/powerpoint/2010/main" val="315576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25282"/>
                                        </p:tgtEl>
                                        <p:attrNameLst>
                                          <p:attrName>style.visibility</p:attrName>
                                        </p:attrNameLst>
                                      </p:cBhvr>
                                      <p:to>
                                        <p:strVal val="visible"/>
                                      </p:to>
                                    </p:set>
                                    <p:anim calcmode="lin" valueType="num">
                                      <p:cBhvr>
                                        <p:cTn id="7" dur="1000" fill="hold"/>
                                        <p:tgtEl>
                                          <p:spTgt spid="225282"/>
                                        </p:tgtEl>
                                        <p:attrNameLst>
                                          <p:attrName>ppt_w</p:attrName>
                                        </p:attrNameLst>
                                      </p:cBhvr>
                                      <p:tavLst>
                                        <p:tav tm="0">
                                          <p:val>
                                            <p:fltVal val="0"/>
                                          </p:val>
                                        </p:tav>
                                        <p:tav tm="100000">
                                          <p:val>
                                            <p:strVal val="#ppt_w"/>
                                          </p:val>
                                        </p:tav>
                                      </p:tavLst>
                                    </p:anim>
                                    <p:anim calcmode="lin" valueType="num">
                                      <p:cBhvr>
                                        <p:cTn id="8" dur="1000" fill="hold"/>
                                        <p:tgtEl>
                                          <p:spTgt spid="225282"/>
                                        </p:tgtEl>
                                        <p:attrNameLst>
                                          <p:attrName>ppt_h</p:attrName>
                                        </p:attrNameLst>
                                      </p:cBhvr>
                                      <p:tavLst>
                                        <p:tav tm="0">
                                          <p:val>
                                            <p:fltVal val="0"/>
                                          </p:val>
                                        </p:tav>
                                        <p:tav tm="100000">
                                          <p:val>
                                            <p:strVal val="#ppt_h"/>
                                          </p:val>
                                        </p:tav>
                                      </p:tavLst>
                                    </p:anim>
                                    <p:anim calcmode="lin" valueType="num">
                                      <p:cBhvr>
                                        <p:cTn id="9" dur="1000" fill="hold"/>
                                        <p:tgtEl>
                                          <p:spTgt spid="225282"/>
                                        </p:tgtEl>
                                        <p:attrNameLst>
                                          <p:attrName>style.rotation</p:attrName>
                                        </p:attrNameLst>
                                      </p:cBhvr>
                                      <p:tavLst>
                                        <p:tav tm="0">
                                          <p:val>
                                            <p:fltVal val="90"/>
                                          </p:val>
                                        </p:tav>
                                        <p:tav tm="100000">
                                          <p:val>
                                            <p:fltVal val="0"/>
                                          </p:val>
                                        </p:tav>
                                      </p:tavLst>
                                    </p:anim>
                                    <p:animEffect transition="in" filter="fade">
                                      <p:cBhvr>
                                        <p:cTn id="10" dur="1000"/>
                                        <p:tgtEl>
                                          <p:spTgt spid="22528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7413"/>
                                        </p:tgtEl>
                                        <p:attrNameLst>
                                          <p:attrName>style.visibility</p:attrName>
                                        </p:attrNameLst>
                                      </p:cBhvr>
                                      <p:to>
                                        <p:strVal val="visible"/>
                                      </p:to>
                                    </p:set>
                                    <p:anim calcmode="lin" valueType="num">
                                      <p:cBhvr>
                                        <p:cTn id="15" dur="1000" fill="hold"/>
                                        <p:tgtEl>
                                          <p:spTgt spid="17413"/>
                                        </p:tgtEl>
                                        <p:attrNameLst>
                                          <p:attrName>ppt_w</p:attrName>
                                        </p:attrNameLst>
                                      </p:cBhvr>
                                      <p:tavLst>
                                        <p:tav tm="0">
                                          <p:val>
                                            <p:fltVal val="0"/>
                                          </p:val>
                                        </p:tav>
                                        <p:tav tm="100000">
                                          <p:val>
                                            <p:strVal val="#ppt_w"/>
                                          </p:val>
                                        </p:tav>
                                      </p:tavLst>
                                    </p:anim>
                                    <p:anim calcmode="lin" valueType="num">
                                      <p:cBhvr>
                                        <p:cTn id="16" dur="1000" fill="hold"/>
                                        <p:tgtEl>
                                          <p:spTgt spid="17413"/>
                                        </p:tgtEl>
                                        <p:attrNameLst>
                                          <p:attrName>ppt_h</p:attrName>
                                        </p:attrNameLst>
                                      </p:cBhvr>
                                      <p:tavLst>
                                        <p:tav tm="0">
                                          <p:val>
                                            <p:fltVal val="0"/>
                                          </p:val>
                                        </p:tav>
                                        <p:tav tm="100000">
                                          <p:val>
                                            <p:strVal val="#ppt_h"/>
                                          </p:val>
                                        </p:tav>
                                      </p:tavLst>
                                    </p:anim>
                                    <p:anim calcmode="lin" valueType="num">
                                      <p:cBhvr>
                                        <p:cTn id="17" dur="1000" fill="hold"/>
                                        <p:tgtEl>
                                          <p:spTgt spid="17413"/>
                                        </p:tgtEl>
                                        <p:attrNameLst>
                                          <p:attrName>style.rotation</p:attrName>
                                        </p:attrNameLst>
                                      </p:cBhvr>
                                      <p:tavLst>
                                        <p:tav tm="0">
                                          <p:val>
                                            <p:fltVal val="90"/>
                                          </p:val>
                                        </p:tav>
                                        <p:tav tm="100000">
                                          <p:val>
                                            <p:fltVal val="0"/>
                                          </p:val>
                                        </p:tav>
                                      </p:tavLst>
                                    </p:anim>
                                    <p:animEffect transition="in" filter="fade">
                                      <p:cBhvr>
                                        <p:cTn id="18" dur="10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774373" y="2802544"/>
            <a:ext cx="4787418" cy="3363081"/>
          </a:xfrm>
        </p:spPr>
        <p:txBody>
          <a:bodyPr>
            <a:noAutofit/>
          </a:bodyPr>
          <a:lstStyle/>
          <a:p>
            <a:pPr>
              <a:buNone/>
            </a:pPr>
            <a:r>
              <a:rPr lang="es-ES" sz="2769" b="1" dirty="0">
                <a:latin typeface="Arial" panose="020B0604020202020204" pitchFamily="34" charset="0"/>
                <a:cs typeface="Arial" panose="020B0604020202020204" pitchFamily="34" charset="0"/>
              </a:rPr>
              <a:t>¿Preguntas?</a:t>
            </a:r>
          </a:p>
          <a:p>
            <a:pPr>
              <a:buNone/>
            </a:pPr>
            <a:r>
              <a:rPr lang="es-ES" sz="2769" b="1" dirty="0" err="1">
                <a:latin typeface="Arial" panose="020B0604020202020204" pitchFamily="34" charset="0"/>
                <a:cs typeface="Arial" panose="020B0604020202020204" pitchFamily="34" charset="0"/>
              </a:rPr>
              <a:t>Any</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questions</a:t>
            </a:r>
            <a:r>
              <a:rPr lang="es-ES" sz="2769" b="1" dirty="0">
                <a:latin typeface="Arial" panose="020B0604020202020204" pitchFamily="34" charset="0"/>
                <a:cs typeface="Arial" panose="020B0604020202020204" pitchFamily="34" charset="0"/>
              </a:rPr>
              <a:t>?</a:t>
            </a:r>
          </a:p>
          <a:p>
            <a:pPr>
              <a:buNone/>
            </a:pPr>
            <a:r>
              <a:rPr lang="es-ES" sz="2769" b="1" dirty="0" err="1">
                <a:latin typeface="Arial" panose="020B0604020202020204" pitchFamily="34" charset="0"/>
                <a:cs typeface="Arial" panose="020B0604020202020204" pitchFamily="34" charset="0"/>
              </a:rPr>
              <a:t>Dúvidas</a:t>
            </a:r>
            <a:r>
              <a:rPr lang="es-ES" sz="2769" b="1" dirty="0">
                <a:latin typeface="Arial" panose="020B0604020202020204" pitchFamily="34" charset="0"/>
                <a:cs typeface="Arial" panose="020B0604020202020204" pitchFamily="34" charset="0"/>
              </a:rPr>
              <a:t>?</a:t>
            </a:r>
          </a:p>
          <a:p>
            <a:pPr>
              <a:buNone/>
            </a:pPr>
            <a:r>
              <a:rPr lang="fr-FR" sz="2769" b="1" dirty="0">
                <a:latin typeface="Arial" panose="020B0604020202020204" pitchFamily="34" charset="0"/>
                <a:cs typeface="Arial" panose="020B0604020202020204" pitchFamily="34" charset="0"/>
              </a:rPr>
              <a:t>Des questions?</a:t>
            </a:r>
          </a:p>
          <a:p>
            <a:pPr>
              <a:buNone/>
            </a:pPr>
            <a:r>
              <a:rPr lang="it-IT" sz="2769" b="1" dirty="0">
                <a:latin typeface="Arial" panose="020B0604020202020204" pitchFamily="34" charset="0"/>
                <a:cs typeface="Arial" panose="020B0604020202020204" pitchFamily="34" charset="0"/>
              </a:rPr>
              <a:t>Qualche domanda?</a:t>
            </a:r>
            <a:endParaRPr lang="es-ES" sz="2769" b="1" dirty="0">
              <a:latin typeface="Arial" panose="020B0604020202020204" pitchFamily="34" charset="0"/>
              <a:cs typeface="Arial" panose="020B0604020202020204" pitchFamily="34" charset="0"/>
            </a:endParaRPr>
          </a:p>
          <a:p>
            <a:pPr>
              <a:buNone/>
            </a:pPr>
            <a:r>
              <a:rPr lang="es-ES" sz="2769" b="1" dirty="0" err="1">
                <a:latin typeface="Arial" panose="020B0604020202020204" pitchFamily="34" charset="0"/>
                <a:cs typeface="Arial" panose="020B0604020202020204" pitchFamily="34" charset="0"/>
              </a:rPr>
              <a:t>Eine</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Frage</a:t>
            </a:r>
            <a:r>
              <a:rPr lang="es-ES" sz="2769" b="1" dirty="0">
                <a:latin typeface="Arial" panose="020B0604020202020204" pitchFamily="34" charset="0"/>
                <a:cs typeface="Arial" panose="020B0604020202020204" pitchFamily="34" charset="0"/>
              </a:rPr>
              <a:t>?</a:t>
            </a:r>
          </a:p>
          <a:p>
            <a:pPr>
              <a:buNone/>
            </a:pPr>
            <a:r>
              <a:rPr lang="ru-RU" sz="2769" b="1" dirty="0">
                <a:latin typeface="Arial" panose="020B0604020202020204" pitchFamily="34" charset="0"/>
                <a:cs typeface="Arial" panose="020B0604020202020204" pitchFamily="34" charset="0"/>
              </a:rPr>
              <a:t>Есть вопросы?</a:t>
            </a:r>
            <a:endParaRPr lang="es-ES" sz="2769" b="1" dirty="0">
              <a:latin typeface="Arial" panose="020B0604020202020204" pitchFamily="34" charset="0"/>
              <a:cs typeface="Arial" panose="020B0604020202020204" pitchFamily="34" charset="0"/>
            </a:endParaRPr>
          </a:p>
        </p:txBody>
      </p:sp>
      <p:grpSp>
        <p:nvGrpSpPr>
          <p:cNvPr id="14" name="13 Grupo"/>
          <p:cNvGrpSpPr/>
          <p:nvPr/>
        </p:nvGrpSpPr>
        <p:grpSpPr>
          <a:xfrm>
            <a:off x="2378526" y="2921976"/>
            <a:ext cx="1147182" cy="3342563"/>
            <a:chOff x="3000364" y="2879724"/>
            <a:chExt cx="438151" cy="3621110"/>
          </a:xfrm>
        </p:grpSpPr>
        <p:pic>
          <p:nvPicPr>
            <p:cNvPr id="5" name="Picture 6" descr="E:\Usuarios\Nieves\Desktop\PORTUGUES-02.png"/>
            <p:cNvPicPr>
              <a:picLocks noChangeAspect="1" noChangeArrowheads="1"/>
            </p:cNvPicPr>
            <p:nvPr/>
          </p:nvPicPr>
          <p:blipFill>
            <a:blip r:embed="rId3"/>
            <a:srcRect/>
            <a:stretch>
              <a:fillRect/>
            </a:stretch>
          </p:blipFill>
          <p:spPr bwMode="auto">
            <a:xfrm>
              <a:off x="3000364" y="4000504"/>
              <a:ext cx="438150" cy="328613"/>
            </a:xfrm>
            <a:prstGeom prst="rect">
              <a:avLst/>
            </a:prstGeom>
            <a:noFill/>
          </p:spPr>
        </p:pic>
        <p:pic>
          <p:nvPicPr>
            <p:cNvPr id="6" name="Picture 7" descr="E:\Usuarios\Nieves\Desktop\FRANCES-02.png"/>
            <p:cNvPicPr>
              <a:picLocks noChangeAspect="1" noChangeArrowheads="1"/>
            </p:cNvPicPr>
            <p:nvPr/>
          </p:nvPicPr>
          <p:blipFill>
            <a:blip r:embed="rId4"/>
            <a:srcRect/>
            <a:stretch>
              <a:fillRect/>
            </a:stretch>
          </p:blipFill>
          <p:spPr bwMode="auto">
            <a:xfrm>
              <a:off x="3000364" y="4572008"/>
              <a:ext cx="438151" cy="328612"/>
            </a:xfrm>
            <a:prstGeom prst="rect">
              <a:avLst/>
            </a:prstGeom>
            <a:noFill/>
          </p:spPr>
        </p:pic>
        <p:pic>
          <p:nvPicPr>
            <p:cNvPr id="7" name="Picture 8" descr="E:\Usuarios\Nieves\Desktop\ITALIANO-02.png"/>
            <p:cNvPicPr>
              <a:picLocks noChangeAspect="1" noChangeArrowheads="1"/>
            </p:cNvPicPr>
            <p:nvPr/>
          </p:nvPicPr>
          <p:blipFill>
            <a:blip r:embed="rId5"/>
            <a:srcRect/>
            <a:stretch>
              <a:fillRect/>
            </a:stretch>
          </p:blipFill>
          <p:spPr bwMode="auto">
            <a:xfrm>
              <a:off x="3000364" y="5100651"/>
              <a:ext cx="438150" cy="328613"/>
            </a:xfrm>
            <a:prstGeom prst="rect">
              <a:avLst/>
            </a:prstGeom>
            <a:noFill/>
          </p:spPr>
        </p:pic>
        <p:pic>
          <p:nvPicPr>
            <p:cNvPr id="8" name="Picture 9" descr="E:\Usuarios\Nieves\Desktop\ALEMAN-02.png"/>
            <p:cNvPicPr>
              <a:picLocks noChangeAspect="1" noChangeArrowheads="1"/>
            </p:cNvPicPr>
            <p:nvPr/>
          </p:nvPicPr>
          <p:blipFill>
            <a:blip r:embed="rId6"/>
            <a:srcRect/>
            <a:stretch>
              <a:fillRect/>
            </a:stretch>
          </p:blipFill>
          <p:spPr bwMode="auto">
            <a:xfrm>
              <a:off x="3000364" y="5643578"/>
              <a:ext cx="438150" cy="328612"/>
            </a:xfrm>
            <a:prstGeom prst="rect">
              <a:avLst/>
            </a:prstGeom>
            <a:noFill/>
          </p:spPr>
        </p:pic>
        <p:pic>
          <p:nvPicPr>
            <p:cNvPr id="9" name="Picture 10" descr="E:\Usuarios\Nieves\Desktop\RUSO-02.png"/>
            <p:cNvPicPr>
              <a:picLocks noChangeAspect="1" noChangeArrowheads="1"/>
            </p:cNvPicPr>
            <p:nvPr/>
          </p:nvPicPr>
          <p:blipFill>
            <a:blip r:embed="rId7"/>
            <a:srcRect/>
            <a:stretch>
              <a:fillRect/>
            </a:stretch>
          </p:blipFill>
          <p:spPr bwMode="auto">
            <a:xfrm>
              <a:off x="3000364" y="6172222"/>
              <a:ext cx="438150" cy="328612"/>
            </a:xfrm>
            <a:prstGeom prst="rect">
              <a:avLst/>
            </a:prstGeom>
            <a:noFill/>
          </p:spPr>
        </p:pic>
        <p:pic>
          <p:nvPicPr>
            <p:cNvPr id="10" name="Picture 5" descr="E:\Usuarios\Nieves\Desktop\INGLES-02.png"/>
            <p:cNvPicPr>
              <a:picLocks noChangeAspect="1" noChangeArrowheads="1"/>
            </p:cNvPicPr>
            <p:nvPr/>
          </p:nvPicPr>
          <p:blipFill>
            <a:blip r:embed="rId8"/>
            <a:srcRect/>
            <a:stretch>
              <a:fillRect/>
            </a:stretch>
          </p:blipFill>
          <p:spPr bwMode="auto">
            <a:xfrm>
              <a:off x="3008305" y="3475040"/>
              <a:ext cx="420687" cy="311150"/>
            </a:xfrm>
            <a:prstGeom prst="rect">
              <a:avLst/>
            </a:prstGeom>
            <a:noFill/>
          </p:spPr>
        </p:pic>
        <p:pic>
          <p:nvPicPr>
            <p:cNvPr id="1028" name="Picture 4" descr="E:\Usuarios\Nieves\Desktop\arggg-02.png"/>
            <p:cNvPicPr>
              <a:picLocks noChangeAspect="1" noChangeArrowheads="1"/>
            </p:cNvPicPr>
            <p:nvPr/>
          </p:nvPicPr>
          <p:blipFill>
            <a:blip r:embed="rId9"/>
            <a:srcRect/>
            <a:stretch>
              <a:fillRect/>
            </a:stretch>
          </p:blipFill>
          <p:spPr bwMode="auto">
            <a:xfrm>
              <a:off x="3000364" y="2879724"/>
              <a:ext cx="427038" cy="334962"/>
            </a:xfrm>
            <a:prstGeom prst="rect">
              <a:avLst/>
            </a:prstGeom>
            <a:noFill/>
          </p:spPr>
        </p:pic>
      </p:grpSp>
      <p:pic>
        <p:nvPicPr>
          <p:cNvPr id="11" name="Picture 5"/>
          <p:cNvPicPr>
            <a:picLocks noChangeAspect="1"/>
          </p:cNvPicPr>
          <p:nvPr/>
        </p:nvPicPr>
        <p:blipFill>
          <a:blip r:embed="rId10"/>
          <a:stretch>
            <a:fillRect/>
          </a:stretch>
        </p:blipFill>
        <p:spPr>
          <a:xfrm>
            <a:off x="3773968" y="570837"/>
            <a:ext cx="1994068" cy="1905442"/>
          </a:xfrm>
          <a:prstGeom prst="rect">
            <a:avLst/>
          </a:prstGeom>
        </p:spPr>
      </p:pic>
    </p:spTree>
    <p:extLst>
      <p:ext uri="{BB962C8B-B14F-4D97-AF65-F5344CB8AC3E}">
        <p14:creationId xmlns:p14="http://schemas.microsoft.com/office/powerpoint/2010/main" val="181953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500"/>
                                        <p:tgtEl>
                                          <p:spTgt spid="3">
                                            <p:txEl>
                                              <p:pRg st="0" end="0"/>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up)">
                                      <p:cBhvr>
                                        <p:cTn id="23" dur="500"/>
                                        <p:tgtEl>
                                          <p:spTgt spid="3">
                                            <p:txEl>
                                              <p:pRg st="1" end="1"/>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up)">
                                      <p:cBhvr>
                                        <p:cTn id="26" dur="500"/>
                                        <p:tgtEl>
                                          <p:spTgt spid="3">
                                            <p:txEl>
                                              <p:pRg st="2" end="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up)">
                                      <p:cBhvr>
                                        <p:cTn id="29" dur="500"/>
                                        <p:tgtEl>
                                          <p:spTgt spid="3">
                                            <p:txEl>
                                              <p:pRg st="3" end="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up)">
                                      <p:cBhvr>
                                        <p:cTn id="32" dur="500"/>
                                        <p:tgtEl>
                                          <p:spTgt spid="3">
                                            <p:txEl>
                                              <p:pRg st="4" end="4"/>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up)">
                                      <p:cBhvr>
                                        <p:cTn id="35" dur="500"/>
                                        <p:tgtEl>
                                          <p:spTgt spid="3">
                                            <p:txEl>
                                              <p:pRg st="5" end="5"/>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up)">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A2FD79B0-6462-42BE-94C2-81ACC090B4A8}" type="slidenum">
              <a:rPr lang="en-US" sz="1400">
                <a:latin typeface="+mn-lt"/>
              </a:rPr>
              <a:pPr algn="r">
                <a:defRPr/>
              </a:pPr>
              <a:t>61</a:t>
            </a:fld>
            <a:endParaRPr lang="en-US" sz="1400">
              <a:latin typeface="+mn-lt"/>
            </a:endParaRPr>
          </a:p>
        </p:txBody>
      </p:sp>
      <p:graphicFrame>
        <p:nvGraphicFramePr>
          <p:cNvPr id="72707"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name="Diapositiva" r:id="rId2" imgW="4572000" imgH="3429000" progId="PowerPoint.Slide.8">
                  <p:embed/>
                </p:oleObj>
              </mc:Choice>
              <mc:Fallback>
                <p:oleObj name="Diapositiva" r:id="rId2" imgW="4572000" imgH="3429000" progId="PowerPoint.Slide.8">
                  <p:embed/>
                  <p:pic>
                    <p:nvPicPr>
                      <p:cNvPr id="0"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a:xfrm>
            <a:off x="783981" y="0"/>
            <a:ext cx="7877908" cy="1143000"/>
          </a:xfrm>
          <a:solidFill>
            <a:srgbClr val="66FFFF"/>
          </a:solidFill>
          <a:ln w="76200" cap="flat" algn="ctr">
            <a:solidFill>
              <a:schemeClr val="accent2"/>
            </a:solidFill>
          </a:ln>
        </p:spPr>
        <p:txBody>
          <a:bodyPr/>
          <a:lstStyle/>
          <a:p>
            <a:pPr>
              <a:defRPr/>
            </a:pPr>
            <a:r>
              <a:rPr lang="es-ES_tradnl" sz="3600" b="1" i="1" dirty="0">
                <a:solidFill>
                  <a:schemeClr val="bg1">
                    <a:lumMod val="40000"/>
                    <a:lumOff val="60000"/>
                  </a:schemeClr>
                </a:solidFill>
                <a:effectLst>
                  <a:outerShdw blurRad="38100" dist="38100" dir="2700000" algn="tl">
                    <a:srgbClr val="000000"/>
                  </a:outerShdw>
                </a:effectLst>
                <a:latin typeface="Arial" charset="0"/>
              </a:rPr>
              <a:t>Modelo para las Comunicaciones</a:t>
            </a:r>
            <a:br>
              <a:rPr lang="es-ES_tradnl" sz="3600" b="1" i="1" dirty="0">
                <a:solidFill>
                  <a:schemeClr val="bg1">
                    <a:lumMod val="40000"/>
                    <a:lumOff val="60000"/>
                  </a:schemeClr>
                </a:solidFill>
                <a:effectLst>
                  <a:outerShdw blurRad="38100" dist="38100" dir="2700000" algn="tl">
                    <a:srgbClr val="000000"/>
                  </a:outerShdw>
                </a:effectLst>
                <a:latin typeface="Arial" charset="0"/>
              </a:rPr>
            </a:br>
            <a:r>
              <a:rPr lang="es-ES_tradnl" sz="3600" b="1" i="1" dirty="0" err="1">
                <a:solidFill>
                  <a:schemeClr val="bg1">
                    <a:lumMod val="40000"/>
                    <a:lumOff val="60000"/>
                  </a:schemeClr>
                </a:solidFill>
                <a:effectLst>
                  <a:outerShdw blurRad="38100" dist="38100" dir="2700000" algn="tl">
                    <a:srgbClr val="000000"/>
                  </a:outerShdw>
                </a:effectLst>
                <a:latin typeface="Arial" charset="0"/>
              </a:rPr>
              <a:t>Internetworking</a:t>
            </a:r>
            <a:endParaRPr lang="es-ES_tradnl" sz="3600" b="1" i="1" dirty="0">
              <a:solidFill>
                <a:schemeClr val="bg1">
                  <a:lumMod val="40000"/>
                  <a:lumOff val="60000"/>
                </a:schemeClr>
              </a:solidFill>
              <a:effectLst>
                <a:outerShdw blurRad="38100" dist="38100" dir="2700000" algn="tl">
                  <a:srgbClr val="000000"/>
                </a:outerShdw>
              </a:effectLst>
              <a:latin typeface="Arial" charset="0"/>
            </a:endParaRPr>
          </a:p>
        </p:txBody>
      </p:sp>
      <p:sp>
        <p:nvSpPr>
          <p:cNvPr id="487427" name="Rectangle 3"/>
          <p:cNvSpPr>
            <a:spLocks noChangeArrowheads="1"/>
          </p:cNvSpPr>
          <p:nvPr/>
        </p:nvSpPr>
        <p:spPr bwMode="auto">
          <a:xfrm>
            <a:off x="2570285" y="2362200"/>
            <a:ext cx="9144000" cy="461665"/>
          </a:xfrm>
          <a:prstGeom prst="rect">
            <a:avLst/>
          </a:prstGeom>
          <a:noFill/>
          <a:ln w="57150" cmpd="thickThin">
            <a:noFill/>
            <a:miter lim="800000"/>
            <a:headEnd/>
            <a:tailEnd/>
          </a:ln>
          <a:effectLst/>
        </p:spPr>
        <p:txBody>
          <a:bodyPr>
            <a:spAutoFit/>
          </a:bodyPr>
          <a:lstStyle/>
          <a:p>
            <a:pPr>
              <a:defRPr/>
            </a:pPr>
            <a:endParaRPr lang="es-ES">
              <a:effectLst>
                <a:outerShdw blurRad="38100" dist="38100" dir="2700000" algn="tl">
                  <a:srgbClr val="000000">
                    <a:alpha val="43137"/>
                  </a:srgbClr>
                </a:outerShdw>
              </a:effectLst>
            </a:endParaRPr>
          </a:p>
        </p:txBody>
      </p:sp>
      <p:grpSp>
        <p:nvGrpSpPr>
          <p:cNvPr id="18437" name="Group 287"/>
          <p:cNvGrpSpPr>
            <a:grpSpLocks/>
          </p:cNvGrpSpPr>
          <p:nvPr/>
        </p:nvGrpSpPr>
        <p:grpSpPr bwMode="auto">
          <a:xfrm>
            <a:off x="317989" y="1371600"/>
            <a:ext cx="8440615" cy="5486401"/>
            <a:chOff x="0" y="720"/>
            <a:chExt cx="5760" cy="3456"/>
          </a:xfrm>
          <a:solidFill>
            <a:schemeClr val="bg1">
              <a:lumMod val="20000"/>
              <a:lumOff val="80000"/>
            </a:schemeClr>
          </a:solidFill>
        </p:grpSpPr>
        <p:sp>
          <p:nvSpPr>
            <p:cNvPr id="487570" name="Oval 146"/>
            <p:cNvSpPr>
              <a:spLocks noChangeArrowheads="1"/>
            </p:cNvSpPr>
            <p:nvPr/>
          </p:nvSpPr>
          <p:spPr bwMode="auto">
            <a:xfrm>
              <a:off x="2880" y="720"/>
              <a:ext cx="2880" cy="3456"/>
            </a:xfrm>
            <a:prstGeom prst="ellipse">
              <a:avLst/>
            </a:prstGeom>
            <a:grpFill/>
            <a:ln w="12700">
              <a:solidFill>
                <a:schemeClr val="tx1"/>
              </a:solidFill>
              <a:round/>
              <a:headEnd/>
              <a:tailEnd/>
            </a:ln>
            <a:effectLst/>
          </p:spPr>
          <p:txBody>
            <a:bodyPr wrap="none" anchor="ct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571" name="Oval 147"/>
            <p:cNvSpPr>
              <a:spLocks noChangeArrowheads="1"/>
            </p:cNvSpPr>
            <p:nvPr/>
          </p:nvSpPr>
          <p:spPr bwMode="auto">
            <a:xfrm>
              <a:off x="1296" y="2544"/>
              <a:ext cx="2736" cy="1200"/>
            </a:xfrm>
            <a:prstGeom prst="ellipse">
              <a:avLst/>
            </a:prstGeom>
            <a:grpFill/>
            <a:ln w="12700">
              <a:solidFill>
                <a:schemeClr val="tx1"/>
              </a:solidFill>
              <a:round/>
              <a:headEnd/>
              <a:tailEnd/>
            </a:ln>
            <a:effectLst/>
          </p:spPr>
          <p:txBody>
            <a:bodyPr wrap="none" anchor="ct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572" name="Oval 148"/>
            <p:cNvSpPr>
              <a:spLocks noChangeArrowheads="1"/>
            </p:cNvSpPr>
            <p:nvPr/>
          </p:nvSpPr>
          <p:spPr bwMode="auto">
            <a:xfrm>
              <a:off x="240" y="912"/>
              <a:ext cx="2736" cy="1440"/>
            </a:xfrm>
            <a:prstGeom prst="ellipse">
              <a:avLst/>
            </a:prstGeom>
            <a:grpFill/>
            <a:ln w="12700">
              <a:solidFill>
                <a:schemeClr val="tx1"/>
              </a:solidFill>
              <a:round/>
              <a:headEnd/>
              <a:tailEnd/>
            </a:ln>
            <a:effectLst/>
          </p:spPr>
          <p:txBody>
            <a:bodyPr wrap="none" anchor="ct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573" name="Oval 149"/>
            <p:cNvSpPr>
              <a:spLocks noChangeArrowheads="1"/>
            </p:cNvSpPr>
            <p:nvPr/>
          </p:nvSpPr>
          <p:spPr bwMode="auto">
            <a:xfrm rot="-761613">
              <a:off x="48" y="2112"/>
              <a:ext cx="2736" cy="1056"/>
            </a:xfrm>
            <a:prstGeom prst="ellipse">
              <a:avLst/>
            </a:prstGeom>
            <a:grpFill/>
            <a:ln w="12700">
              <a:solidFill>
                <a:schemeClr val="tx1"/>
              </a:solidFill>
              <a:round/>
              <a:headEnd/>
              <a:tailEnd/>
            </a:ln>
            <a:effectLst/>
          </p:spPr>
          <p:txBody>
            <a:bodyPr wrap="none" anchor="ct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18442" name="Group 150"/>
            <p:cNvGrpSpPr>
              <a:grpSpLocks/>
            </p:cNvGrpSpPr>
            <p:nvPr/>
          </p:nvGrpSpPr>
          <p:grpSpPr bwMode="auto">
            <a:xfrm>
              <a:off x="545" y="960"/>
              <a:ext cx="744" cy="450"/>
              <a:chOff x="4176" y="2304"/>
              <a:chExt cx="744" cy="450"/>
            </a:xfrm>
            <a:grpFill/>
          </p:grpSpPr>
          <p:pic>
            <p:nvPicPr>
              <p:cNvPr id="18577" name="Picture 151"/>
              <p:cNvPicPr>
                <a:picLocks noChangeArrowheads="1"/>
              </p:cNvPicPr>
              <p:nvPr/>
            </p:nvPicPr>
            <p:blipFill>
              <a:blip r:embed="rId3" cstate="print"/>
              <a:srcRect/>
              <a:stretch>
                <a:fillRect/>
              </a:stretch>
            </p:blipFill>
            <p:spPr bwMode="auto">
              <a:xfrm>
                <a:off x="4176" y="2304"/>
                <a:ext cx="744" cy="450"/>
              </a:xfrm>
              <a:prstGeom prst="rect">
                <a:avLst/>
              </a:prstGeom>
              <a:grpFill/>
              <a:ln w="9525">
                <a:noFill/>
                <a:miter lim="800000"/>
                <a:headEnd/>
                <a:tailEnd/>
              </a:ln>
            </p:spPr>
          </p:pic>
          <p:sp>
            <p:nvSpPr>
              <p:cNvPr id="18578" name="Text Box 152"/>
              <p:cNvSpPr txBox="1">
                <a:spLocks noChangeArrowheads="1"/>
              </p:cNvSpPr>
              <p:nvPr/>
            </p:nvSpPr>
            <p:spPr bwMode="auto">
              <a:xfrm>
                <a:off x="4282" y="2409"/>
                <a:ext cx="554" cy="291"/>
              </a:xfrm>
              <a:prstGeom prst="rect">
                <a:avLst/>
              </a:prstGeom>
              <a:grpFill/>
              <a:ln w="9525">
                <a:noFill/>
                <a:miter lim="800000"/>
                <a:headEnd/>
                <a:tailEnd/>
              </a:ln>
            </p:spPr>
            <p:txBody>
              <a:bodyPr wrap="none" anchor="ctr">
                <a:spAutoFit/>
              </a:bodyPr>
              <a:lstStyle/>
              <a:p>
                <a:pPr algn="ctr">
                  <a:lnSpc>
                    <a:spcPct val="100000"/>
                  </a:lnSpc>
                  <a:spcBef>
                    <a:spcPct val="0"/>
                  </a:spcBef>
                  <a:buFontTx/>
                  <a:buNone/>
                </a:pPr>
                <a:r>
                  <a:rPr lang="es-ES_tradnl" i="0">
                    <a:solidFill>
                      <a:sysClr val="windowText" lastClr="000000"/>
                    </a:solidFill>
                    <a:latin typeface="Arial" panose="020B0604020202020204" pitchFamily="34" charset="0"/>
                    <a:cs typeface="Arial" panose="020B0604020202020204" pitchFamily="34" charset="0"/>
                  </a:rPr>
                  <a:t>RTC</a:t>
                </a:r>
              </a:p>
            </p:txBody>
          </p:sp>
        </p:grpSp>
        <p:pic>
          <p:nvPicPr>
            <p:cNvPr id="18443" name="Picture 153"/>
            <p:cNvPicPr>
              <a:picLocks noChangeArrowheads="1"/>
            </p:cNvPicPr>
            <p:nvPr/>
          </p:nvPicPr>
          <p:blipFill>
            <a:blip r:embed="rId4" cstate="print"/>
            <a:srcRect/>
            <a:stretch>
              <a:fillRect/>
            </a:stretch>
          </p:blipFill>
          <p:spPr bwMode="auto">
            <a:xfrm>
              <a:off x="4992" y="2042"/>
              <a:ext cx="336" cy="333"/>
            </a:xfrm>
            <a:prstGeom prst="rect">
              <a:avLst/>
            </a:prstGeom>
            <a:grpFill/>
            <a:ln w="9525">
              <a:noFill/>
              <a:miter lim="800000"/>
              <a:headEnd/>
              <a:tailEnd/>
            </a:ln>
          </p:spPr>
        </p:pic>
        <p:pic>
          <p:nvPicPr>
            <p:cNvPr id="18444" name="Picture 154"/>
            <p:cNvPicPr>
              <a:picLocks noChangeAspect="1" noChangeArrowheads="1"/>
            </p:cNvPicPr>
            <p:nvPr/>
          </p:nvPicPr>
          <p:blipFill>
            <a:blip r:embed="rId5" cstate="print"/>
            <a:srcRect/>
            <a:stretch>
              <a:fillRect/>
            </a:stretch>
          </p:blipFill>
          <p:spPr bwMode="auto">
            <a:xfrm>
              <a:off x="1776" y="1200"/>
              <a:ext cx="412" cy="406"/>
            </a:xfrm>
            <a:prstGeom prst="rect">
              <a:avLst/>
            </a:prstGeom>
            <a:grpFill/>
            <a:ln w="9525">
              <a:noFill/>
              <a:miter lim="800000"/>
              <a:headEnd/>
              <a:tailEnd/>
            </a:ln>
          </p:spPr>
        </p:pic>
        <p:pic>
          <p:nvPicPr>
            <p:cNvPr id="18445" name="Picture 155"/>
            <p:cNvPicPr>
              <a:picLocks noChangeArrowheads="1"/>
            </p:cNvPicPr>
            <p:nvPr/>
          </p:nvPicPr>
          <p:blipFill>
            <a:blip r:embed="rId6" cstate="print"/>
            <a:srcRect/>
            <a:stretch>
              <a:fillRect/>
            </a:stretch>
          </p:blipFill>
          <p:spPr bwMode="auto">
            <a:xfrm>
              <a:off x="2459" y="2253"/>
              <a:ext cx="440" cy="292"/>
            </a:xfrm>
            <a:prstGeom prst="rect">
              <a:avLst/>
            </a:prstGeom>
            <a:grpFill/>
            <a:ln w="9525">
              <a:noFill/>
              <a:miter lim="800000"/>
              <a:headEnd/>
              <a:tailEnd/>
            </a:ln>
          </p:spPr>
        </p:pic>
        <p:pic>
          <p:nvPicPr>
            <p:cNvPr id="18446" name="Picture 156" descr="NetRanger"/>
            <p:cNvPicPr>
              <a:picLocks noChangeAspect="1" noChangeArrowheads="1"/>
            </p:cNvPicPr>
            <p:nvPr/>
          </p:nvPicPr>
          <p:blipFill>
            <a:blip r:embed="rId7" cstate="print"/>
            <a:srcRect/>
            <a:stretch>
              <a:fillRect/>
            </a:stretch>
          </p:blipFill>
          <p:spPr bwMode="auto">
            <a:xfrm>
              <a:off x="3038" y="1886"/>
              <a:ext cx="479" cy="274"/>
            </a:xfrm>
            <a:prstGeom prst="rect">
              <a:avLst/>
            </a:prstGeom>
            <a:grpFill/>
            <a:ln w="9525">
              <a:noFill/>
              <a:miter lim="800000"/>
              <a:headEnd/>
              <a:tailEnd/>
            </a:ln>
          </p:spPr>
        </p:pic>
        <p:pic>
          <p:nvPicPr>
            <p:cNvPr id="18447" name="Picture 157" descr="VPNConcentratorAug2000"/>
            <p:cNvPicPr>
              <a:picLocks noChangeAspect="1" noChangeArrowheads="1"/>
            </p:cNvPicPr>
            <p:nvPr/>
          </p:nvPicPr>
          <p:blipFill>
            <a:blip r:embed="rId8" cstate="print"/>
            <a:srcRect/>
            <a:stretch>
              <a:fillRect/>
            </a:stretch>
          </p:blipFill>
          <p:spPr bwMode="auto">
            <a:xfrm>
              <a:off x="1776" y="1784"/>
              <a:ext cx="412" cy="376"/>
            </a:xfrm>
            <a:prstGeom prst="rect">
              <a:avLst/>
            </a:prstGeom>
            <a:grpFill/>
            <a:ln w="9525">
              <a:noFill/>
              <a:miter lim="800000"/>
              <a:headEnd/>
              <a:tailEnd/>
            </a:ln>
          </p:spPr>
        </p:pic>
        <p:grpSp>
          <p:nvGrpSpPr>
            <p:cNvPr id="18448" name="Group 158"/>
            <p:cNvGrpSpPr>
              <a:grpSpLocks/>
            </p:cNvGrpSpPr>
            <p:nvPr/>
          </p:nvGrpSpPr>
          <p:grpSpPr bwMode="auto">
            <a:xfrm>
              <a:off x="158" y="2568"/>
              <a:ext cx="790" cy="590"/>
              <a:chOff x="3168" y="1968"/>
              <a:chExt cx="744" cy="449"/>
            </a:xfrm>
            <a:grpFill/>
          </p:grpSpPr>
          <p:pic>
            <p:nvPicPr>
              <p:cNvPr id="18575" name="Picture 159"/>
              <p:cNvPicPr>
                <a:picLocks noChangeArrowheads="1"/>
              </p:cNvPicPr>
              <p:nvPr/>
            </p:nvPicPr>
            <p:blipFill>
              <a:blip r:embed="rId9" cstate="print"/>
              <a:srcRect/>
              <a:stretch>
                <a:fillRect/>
              </a:stretch>
            </p:blipFill>
            <p:spPr bwMode="auto">
              <a:xfrm>
                <a:off x="3168" y="1968"/>
                <a:ext cx="744" cy="449"/>
              </a:xfrm>
              <a:prstGeom prst="rect">
                <a:avLst/>
              </a:prstGeom>
              <a:grpFill/>
              <a:ln w="9525">
                <a:noFill/>
                <a:miter lim="800000"/>
                <a:headEnd/>
                <a:tailEnd/>
              </a:ln>
            </p:spPr>
          </p:pic>
          <p:sp>
            <p:nvSpPr>
              <p:cNvPr id="18576" name="Text Box 160"/>
              <p:cNvSpPr txBox="1">
                <a:spLocks noChangeArrowheads="1"/>
              </p:cNvSpPr>
              <p:nvPr/>
            </p:nvSpPr>
            <p:spPr bwMode="auto">
              <a:xfrm>
                <a:off x="3339" y="1971"/>
                <a:ext cx="437" cy="398"/>
              </a:xfrm>
              <a:prstGeom prst="rect">
                <a:avLst/>
              </a:prstGeom>
              <a:grpFill/>
              <a:ln w="9525">
                <a:noFill/>
                <a:miter lim="800000"/>
                <a:headEnd/>
                <a:tailEnd/>
              </a:ln>
            </p:spPr>
            <p:txBody>
              <a:bodyPr wrap="none" anchor="ctr">
                <a:spAutoFit/>
              </a:bodyPr>
              <a:lstStyle/>
              <a:p>
                <a:pPr algn="ctr">
                  <a:lnSpc>
                    <a:spcPct val="100000"/>
                  </a:lnSpc>
                  <a:spcBef>
                    <a:spcPct val="0"/>
                  </a:spcBef>
                  <a:buFontTx/>
                  <a:buNone/>
                </a:pPr>
                <a:endParaRPr lang="es-ES_tradnl" i="0" dirty="0">
                  <a:solidFill>
                    <a:sysClr val="windowText" lastClr="000000"/>
                  </a:solidFill>
                  <a:latin typeface="Arial" panose="020B0604020202020204" pitchFamily="34" charset="0"/>
                  <a:cs typeface="Arial" panose="020B0604020202020204" pitchFamily="34" charset="0"/>
                </a:endParaRPr>
              </a:p>
              <a:p>
                <a:pPr algn="ctr">
                  <a:lnSpc>
                    <a:spcPct val="100000"/>
                  </a:lnSpc>
                  <a:spcBef>
                    <a:spcPct val="0"/>
                  </a:spcBef>
                  <a:buFontTx/>
                  <a:buNone/>
                </a:pPr>
                <a:r>
                  <a:rPr lang="es-ES_tradnl" i="0" dirty="0">
                    <a:solidFill>
                      <a:sysClr val="windowText" lastClr="000000"/>
                    </a:solidFill>
                    <a:latin typeface="Arial" panose="020B0604020202020204" pitchFamily="34" charset="0"/>
                    <a:cs typeface="Arial" panose="020B0604020202020204" pitchFamily="34" charset="0"/>
                  </a:rPr>
                  <a:t>ISP</a:t>
                </a:r>
              </a:p>
            </p:txBody>
          </p:sp>
        </p:grpSp>
        <p:pic>
          <p:nvPicPr>
            <p:cNvPr id="18449" name="Picture 161"/>
            <p:cNvPicPr>
              <a:picLocks noChangeArrowheads="1"/>
            </p:cNvPicPr>
            <p:nvPr/>
          </p:nvPicPr>
          <p:blipFill>
            <a:blip r:embed="rId10" cstate="print"/>
            <a:srcRect/>
            <a:stretch>
              <a:fillRect/>
            </a:stretch>
          </p:blipFill>
          <p:spPr bwMode="auto">
            <a:xfrm>
              <a:off x="3696" y="2243"/>
              <a:ext cx="480" cy="302"/>
            </a:xfrm>
            <a:prstGeom prst="rect">
              <a:avLst/>
            </a:prstGeom>
            <a:grpFill/>
            <a:ln w="12700">
              <a:noFill/>
              <a:miter lim="800000"/>
              <a:headEnd/>
              <a:tailEnd/>
            </a:ln>
          </p:spPr>
        </p:pic>
        <p:pic>
          <p:nvPicPr>
            <p:cNvPr id="18450" name="Picture 162"/>
            <p:cNvPicPr>
              <a:picLocks noChangeArrowheads="1"/>
            </p:cNvPicPr>
            <p:nvPr/>
          </p:nvPicPr>
          <p:blipFill>
            <a:blip r:embed="rId10" cstate="print"/>
            <a:srcRect/>
            <a:stretch>
              <a:fillRect/>
            </a:stretch>
          </p:blipFill>
          <p:spPr bwMode="auto">
            <a:xfrm>
              <a:off x="703" y="2795"/>
              <a:ext cx="480" cy="302"/>
            </a:xfrm>
            <a:prstGeom prst="rect">
              <a:avLst/>
            </a:prstGeom>
            <a:grpFill/>
            <a:ln w="12700">
              <a:noFill/>
              <a:miter lim="800000"/>
              <a:headEnd/>
              <a:tailEnd/>
            </a:ln>
          </p:spPr>
        </p:pic>
        <p:pic>
          <p:nvPicPr>
            <p:cNvPr id="18451" name="Picture 163"/>
            <p:cNvPicPr>
              <a:picLocks noChangeArrowheads="1"/>
            </p:cNvPicPr>
            <p:nvPr/>
          </p:nvPicPr>
          <p:blipFill>
            <a:blip r:embed="rId4" cstate="print"/>
            <a:srcRect/>
            <a:stretch>
              <a:fillRect/>
            </a:stretch>
          </p:blipFill>
          <p:spPr bwMode="auto">
            <a:xfrm>
              <a:off x="5088" y="2138"/>
              <a:ext cx="336" cy="333"/>
            </a:xfrm>
            <a:prstGeom prst="rect">
              <a:avLst/>
            </a:prstGeom>
            <a:grpFill/>
            <a:ln w="9525">
              <a:noFill/>
              <a:miter lim="800000"/>
              <a:headEnd/>
              <a:tailEnd/>
            </a:ln>
          </p:spPr>
        </p:pic>
        <p:pic>
          <p:nvPicPr>
            <p:cNvPr id="18452" name="Picture 164"/>
            <p:cNvPicPr>
              <a:picLocks noChangeAspect="1" noChangeArrowheads="1"/>
            </p:cNvPicPr>
            <p:nvPr/>
          </p:nvPicPr>
          <p:blipFill>
            <a:blip r:embed="rId11" cstate="print"/>
            <a:srcRect/>
            <a:stretch>
              <a:fillRect/>
            </a:stretch>
          </p:blipFill>
          <p:spPr bwMode="auto">
            <a:xfrm>
              <a:off x="4395" y="2510"/>
              <a:ext cx="378" cy="373"/>
            </a:xfrm>
            <a:prstGeom prst="rect">
              <a:avLst/>
            </a:prstGeom>
            <a:grpFill/>
            <a:ln w="9525">
              <a:noFill/>
              <a:miter lim="800000"/>
              <a:headEnd/>
              <a:tailEnd/>
            </a:ln>
          </p:spPr>
        </p:pic>
        <p:pic>
          <p:nvPicPr>
            <p:cNvPr id="18453" name="Picture 165"/>
            <p:cNvPicPr>
              <a:picLocks noChangeArrowheads="1"/>
            </p:cNvPicPr>
            <p:nvPr/>
          </p:nvPicPr>
          <p:blipFill>
            <a:blip r:embed="rId12" cstate="print"/>
            <a:srcRect/>
            <a:stretch>
              <a:fillRect/>
            </a:stretch>
          </p:blipFill>
          <p:spPr bwMode="auto">
            <a:xfrm>
              <a:off x="4877" y="2913"/>
              <a:ext cx="307" cy="495"/>
            </a:xfrm>
            <a:prstGeom prst="rect">
              <a:avLst/>
            </a:prstGeom>
            <a:grpFill/>
            <a:ln w="9525">
              <a:noFill/>
              <a:miter lim="800000"/>
              <a:headEnd/>
              <a:tailEnd/>
            </a:ln>
          </p:spPr>
        </p:pic>
        <p:pic>
          <p:nvPicPr>
            <p:cNvPr id="18454" name="Picture 166"/>
            <p:cNvPicPr>
              <a:picLocks noChangeArrowheads="1"/>
            </p:cNvPicPr>
            <p:nvPr/>
          </p:nvPicPr>
          <p:blipFill>
            <a:blip r:embed="rId12" cstate="print"/>
            <a:srcRect/>
            <a:stretch>
              <a:fillRect/>
            </a:stretch>
          </p:blipFill>
          <p:spPr bwMode="auto">
            <a:xfrm>
              <a:off x="4973" y="3009"/>
              <a:ext cx="307" cy="495"/>
            </a:xfrm>
            <a:prstGeom prst="rect">
              <a:avLst/>
            </a:prstGeom>
            <a:grpFill/>
            <a:ln w="9525">
              <a:noFill/>
              <a:miter lim="800000"/>
              <a:headEnd/>
              <a:tailEnd/>
            </a:ln>
          </p:spPr>
        </p:pic>
        <p:grpSp>
          <p:nvGrpSpPr>
            <p:cNvPr id="18455" name="Group 167"/>
            <p:cNvGrpSpPr>
              <a:grpSpLocks/>
            </p:cNvGrpSpPr>
            <p:nvPr/>
          </p:nvGrpSpPr>
          <p:grpSpPr bwMode="auto">
            <a:xfrm>
              <a:off x="3003" y="2159"/>
              <a:ext cx="549" cy="335"/>
              <a:chOff x="1104" y="1967"/>
              <a:chExt cx="456" cy="335"/>
            </a:xfrm>
            <a:grpFill/>
          </p:grpSpPr>
          <p:pic>
            <p:nvPicPr>
              <p:cNvPr id="18573" name="Picture 168"/>
              <p:cNvPicPr>
                <a:picLocks noChangeArrowheads="1"/>
              </p:cNvPicPr>
              <p:nvPr/>
            </p:nvPicPr>
            <p:blipFill>
              <a:blip r:embed="rId13" cstate="print"/>
              <a:srcRect/>
              <a:stretch>
                <a:fillRect/>
              </a:stretch>
            </p:blipFill>
            <p:spPr bwMode="auto">
              <a:xfrm>
                <a:off x="1104" y="2112"/>
                <a:ext cx="456" cy="190"/>
              </a:xfrm>
              <a:prstGeom prst="rect">
                <a:avLst/>
              </a:prstGeom>
              <a:grpFill/>
              <a:ln w="12700">
                <a:noFill/>
                <a:miter lim="800000"/>
                <a:headEnd/>
                <a:tailEnd/>
              </a:ln>
            </p:spPr>
          </p:pic>
          <p:sp>
            <p:nvSpPr>
              <p:cNvPr id="18574" name="Text Box 169"/>
              <p:cNvSpPr txBox="1">
                <a:spLocks noChangeArrowheads="1"/>
              </p:cNvSpPr>
              <p:nvPr/>
            </p:nvSpPr>
            <p:spPr bwMode="auto">
              <a:xfrm>
                <a:off x="1323" y="1967"/>
                <a:ext cx="105" cy="184"/>
              </a:xfrm>
              <a:prstGeom prst="rect">
                <a:avLst/>
              </a:prstGeom>
              <a:grpFill/>
              <a:ln w="9525">
                <a:noFill/>
                <a:miter lim="800000"/>
                <a:headEnd/>
                <a:tailEnd/>
              </a:ln>
            </p:spPr>
            <p:txBody>
              <a:bodyPr wrap="none" anchor="ctr">
                <a:spAutoFit/>
              </a:bodyPr>
              <a:lstStyle/>
              <a:p>
                <a:pPr algn="ctr">
                  <a:lnSpc>
                    <a:spcPct val="100000"/>
                  </a:lnSpc>
                  <a:spcBef>
                    <a:spcPct val="0"/>
                  </a:spcBef>
                  <a:buFontTx/>
                  <a:buNone/>
                </a:pPr>
                <a:endParaRPr lang="es-AR" sz="1300" i="0">
                  <a:solidFill>
                    <a:sysClr val="windowText" lastClr="000000"/>
                  </a:solidFill>
                  <a:latin typeface="Arial" panose="020B0604020202020204" pitchFamily="34" charset="0"/>
                  <a:cs typeface="Arial" panose="020B0604020202020204" pitchFamily="34" charset="0"/>
                </a:endParaRPr>
              </a:p>
            </p:txBody>
          </p:sp>
        </p:grpSp>
        <p:pic>
          <p:nvPicPr>
            <p:cNvPr id="18456" name="Picture 170"/>
            <p:cNvPicPr>
              <a:picLocks noChangeArrowheads="1"/>
            </p:cNvPicPr>
            <p:nvPr/>
          </p:nvPicPr>
          <p:blipFill>
            <a:blip r:embed="rId13" cstate="print"/>
            <a:srcRect/>
            <a:stretch>
              <a:fillRect/>
            </a:stretch>
          </p:blipFill>
          <p:spPr bwMode="auto">
            <a:xfrm>
              <a:off x="2404" y="1877"/>
              <a:ext cx="549" cy="190"/>
            </a:xfrm>
            <a:prstGeom prst="rect">
              <a:avLst/>
            </a:prstGeom>
            <a:grpFill/>
            <a:ln w="12700">
              <a:noFill/>
              <a:miter lim="800000"/>
              <a:headEnd/>
              <a:tailEnd/>
            </a:ln>
          </p:spPr>
        </p:pic>
        <p:pic>
          <p:nvPicPr>
            <p:cNvPr id="18457" name="Picture 171"/>
            <p:cNvPicPr>
              <a:picLocks noChangeArrowheads="1"/>
            </p:cNvPicPr>
            <p:nvPr/>
          </p:nvPicPr>
          <p:blipFill>
            <a:blip r:embed="rId13" cstate="print"/>
            <a:srcRect/>
            <a:stretch>
              <a:fillRect/>
            </a:stretch>
          </p:blipFill>
          <p:spPr bwMode="auto">
            <a:xfrm>
              <a:off x="2404" y="2736"/>
              <a:ext cx="549" cy="190"/>
            </a:xfrm>
            <a:prstGeom prst="rect">
              <a:avLst/>
            </a:prstGeom>
            <a:grpFill/>
            <a:ln w="12700">
              <a:noFill/>
              <a:miter lim="800000"/>
              <a:headEnd/>
              <a:tailEnd/>
            </a:ln>
          </p:spPr>
        </p:pic>
        <p:pic>
          <p:nvPicPr>
            <p:cNvPr id="18458" name="Picture 172"/>
            <p:cNvPicPr>
              <a:picLocks noChangeArrowheads="1"/>
            </p:cNvPicPr>
            <p:nvPr/>
          </p:nvPicPr>
          <p:blipFill>
            <a:blip r:embed="rId13" cstate="print"/>
            <a:srcRect/>
            <a:stretch>
              <a:fillRect/>
            </a:stretch>
          </p:blipFill>
          <p:spPr bwMode="auto">
            <a:xfrm>
              <a:off x="1707" y="2304"/>
              <a:ext cx="549" cy="190"/>
            </a:xfrm>
            <a:prstGeom prst="rect">
              <a:avLst/>
            </a:prstGeom>
            <a:grpFill/>
            <a:ln w="12700">
              <a:noFill/>
              <a:miter lim="800000"/>
              <a:headEnd/>
              <a:tailEnd/>
            </a:ln>
          </p:spPr>
        </p:pic>
        <p:grpSp>
          <p:nvGrpSpPr>
            <p:cNvPr id="18459" name="Group 173"/>
            <p:cNvGrpSpPr>
              <a:grpSpLocks/>
            </p:cNvGrpSpPr>
            <p:nvPr/>
          </p:nvGrpSpPr>
          <p:grpSpPr bwMode="auto">
            <a:xfrm>
              <a:off x="528" y="1276"/>
              <a:ext cx="744" cy="450"/>
              <a:chOff x="3360" y="2593"/>
              <a:chExt cx="744" cy="450"/>
            </a:xfrm>
            <a:grpFill/>
          </p:grpSpPr>
          <p:pic>
            <p:nvPicPr>
              <p:cNvPr id="18571" name="Picture 174"/>
              <p:cNvPicPr>
                <a:picLocks noChangeArrowheads="1"/>
              </p:cNvPicPr>
              <p:nvPr/>
            </p:nvPicPr>
            <p:blipFill>
              <a:blip r:embed="rId14" cstate="print"/>
              <a:srcRect/>
              <a:stretch>
                <a:fillRect/>
              </a:stretch>
            </p:blipFill>
            <p:spPr bwMode="auto">
              <a:xfrm>
                <a:off x="3360" y="2593"/>
                <a:ext cx="744" cy="450"/>
              </a:xfrm>
              <a:prstGeom prst="rect">
                <a:avLst/>
              </a:prstGeom>
              <a:grpFill/>
              <a:ln w="9525">
                <a:noFill/>
                <a:miter lim="800000"/>
                <a:headEnd/>
                <a:tailEnd/>
              </a:ln>
            </p:spPr>
          </p:pic>
          <p:sp>
            <p:nvSpPr>
              <p:cNvPr id="18572" name="Text Box 175"/>
              <p:cNvSpPr txBox="1">
                <a:spLocks noChangeArrowheads="1"/>
              </p:cNvSpPr>
              <p:nvPr/>
            </p:nvSpPr>
            <p:spPr bwMode="auto">
              <a:xfrm>
                <a:off x="3448" y="2688"/>
                <a:ext cx="629" cy="291"/>
              </a:xfrm>
              <a:prstGeom prst="rect">
                <a:avLst/>
              </a:prstGeom>
              <a:grpFill/>
              <a:ln w="9525">
                <a:noFill/>
                <a:miter lim="800000"/>
                <a:headEnd/>
                <a:tailEnd/>
              </a:ln>
            </p:spPr>
            <p:txBody>
              <a:bodyPr wrap="none" anchor="ctr">
                <a:spAutoFit/>
              </a:bodyPr>
              <a:lstStyle/>
              <a:p>
                <a:pPr algn="ctr">
                  <a:lnSpc>
                    <a:spcPct val="100000"/>
                  </a:lnSpc>
                  <a:spcBef>
                    <a:spcPct val="0"/>
                  </a:spcBef>
                  <a:buFontTx/>
                  <a:buNone/>
                </a:pPr>
                <a:r>
                  <a:rPr lang="es-ES_tradnl" i="0">
                    <a:solidFill>
                      <a:sysClr val="windowText" lastClr="000000"/>
                    </a:solidFill>
                    <a:latin typeface="Arial" panose="020B0604020202020204" pitchFamily="34" charset="0"/>
                    <a:cs typeface="Arial" panose="020B0604020202020204" pitchFamily="34" charset="0"/>
                  </a:rPr>
                  <a:t>ISDN</a:t>
                </a:r>
              </a:p>
            </p:txBody>
          </p:sp>
        </p:grpSp>
        <p:grpSp>
          <p:nvGrpSpPr>
            <p:cNvPr id="18460" name="Group 176"/>
            <p:cNvGrpSpPr>
              <a:grpSpLocks/>
            </p:cNvGrpSpPr>
            <p:nvPr/>
          </p:nvGrpSpPr>
          <p:grpSpPr bwMode="auto">
            <a:xfrm>
              <a:off x="392" y="3630"/>
              <a:ext cx="1259" cy="546"/>
              <a:chOff x="2967" y="1968"/>
              <a:chExt cx="1259" cy="449"/>
            </a:xfrm>
            <a:grpFill/>
          </p:grpSpPr>
          <p:pic>
            <p:nvPicPr>
              <p:cNvPr id="18569" name="Picture 177"/>
              <p:cNvPicPr>
                <a:picLocks noChangeArrowheads="1"/>
              </p:cNvPicPr>
              <p:nvPr/>
            </p:nvPicPr>
            <p:blipFill>
              <a:blip r:embed="rId9" cstate="print"/>
              <a:srcRect/>
              <a:stretch>
                <a:fillRect/>
              </a:stretch>
            </p:blipFill>
            <p:spPr bwMode="auto">
              <a:xfrm>
                <a:off x="3168" y="1968"/>
                <a:ext cx="744" cy="449"/>
              </a:xfrm>
              <a:prstGeom prst="rect">
                <a:avLst/>
              </a:prstGeom>
              <a:grpFill/>
              <a:ln w="9525">
                <a:noFill/>
                <a:miter lim="800000"/>
                <a:headEnd/>
                <a:tailEnd/>
              </a:ln>
            </p:spPr>
          </p:pic>
          <p:sp>
            <p:nvSpPr>
              <p:cNvPr id="18570" name="Text Box 178"/>
              <p:cNvSpPr txBox="1">
                <a:spLocks noChangeArrowheads="1"/>
              </p:cNvSpPr>
              <p:nvPr/>
            </p:nvSpPr>
            <p:spPr bwMode="auto">
              <a:xfrm>
                <a:off x="2967" y="2156"/>
                <a:ext cx="1259" cy="239"/>
              </a:xfrm>
              <a:prstGeom prst="rect">
                <a:avLst/>
              </a:prstGeom>
              <a:grpFill/>
              <a:ln w="9525">
                <a:noFill/>
                <a:miter lim="800000"/>
                <a:headEnd/>
                <a:tailEnd/>
              </a:ln>
            </p:spPr>
            <p:txBody>
              <a:bodyPr wrap="square" anchor="ctr">
                <a:spAutoFit/>
              </a:bodyPr>
              <a:lstStyle/>
              <a:p>
                <a:pPr algn="ctr">
                  <a:lnSpc>
                    <a:spcPct val="100000"/>
                  </a:lnSpc>
                  <a:spcBef>
                    <a:spcPct val="0"/>
                  </a:spcBef>
                  <a:buFontTx/>
                  <a:buNone/>
                </a:pPr>
                <a:r>
                  <a:rPr lang="es-ES_tradnl" i="0" dirty="0">
                    <a:solidFill>
                      <a:sysClr val="windowText" lastClr="000000"/>
                    </a:solidFill>
                    <a:latin typeface="Arial" panose="020B0604020202020204" pitchFamily="34" charset="0"/>
                    <a:cs typeface="Arial" panose="020B0604020202020204" pitchFamily="34" charset="0"/>
                  </a:rPr>
                  <a:t>FR/ATM</a:t>
                </a:r>
              </a:p>
            </p:txBody>
          </p:sp>
        </p:grpSp>
        <p:pic>
          <p:nvPicPr>
            <p:cNvPr id="18461" name="Picture 179"/>
            <p:cNvPicPr>
              <a:picLocks noChangeArrowheads="1"/>
            </p:cNvPicPr>
            <p:nvPr/>
          </p:nvPicPr>
          <p:blipFill>
            <a:blip r:embed="rId10" cstate="print"/>
            <a:srcRect/>
            <a:stretch>
              <a:fillRect/>
            </a:stretch>
          </p:blipFill>
          <p:spPr bwMode="auto">
            <a:xfrm>
              <a:off x="2640" y="3752"/>
              <a:ext cx="480" cy="302"/>
            </a:xfrm>
            <a:prstGeom prst="rect">
              <a:avLst/>
            </a:prstGeom>
            <a:grpFill/>
            <a:ln w="12700">
              <a:noFill/>
              <a:miter lim="800000"/>
              <a:headEnd/>
              <a:tailEnd/>
            </a:ln>
          </p:spPr>
        </p:pic>
        <p:cxnSp>
          <p:nvCxnSpPr>
            <p:cNvPr id="18462" name="AutoShape 180"/>
            <p:cNvCxnSpPr>
              <a:cxnSpLocks noChangeShapeType="1"/>
            </p:cNvCxnSpPr>
            <p:nvPr/>
          </p:nvCxnSpPr>
          <p:spPr bwMode="auto">
            <a:xfrm>
              <a:off x="1337" y="3903"/>
              <a:ext cx="1303" cy="0"/>
            </a:xfrm>
            <a:prstGeom prst="straightConnector1">
              <a:avLst/>
            </a:prstGeom>
            <a:grpFill/>
            <a:ln w="9525">
              <a:solidFill>
                <a:schemeClr val="tx1"/>
              </a:solidFill>
              <a:round/>
              <a:headEnd/>
              <a:tailEnd/>
            </a:ln>
          </p:spPr>
        </p:cxnSp>
        <p:cxnSp>
          <p:nvCxnSpPr>
            <p:cNvPr id="18463" name="AutoShape 181"/>
            <p:cNvCxnSpPr>
              <a:cxnSpLocks noChangeShapeType="1"/>
            </p:cNvCxnSpPr>
            <p:nvPr/>
          </p:nvCxnSpPr>
          <p:spPr bwMode="auto">
            <a:xfrm flipV="1">
              <a:off x="3120" y="2883"/>
              <a:ext cx="1464" cy="1020"/>
            </a:xfrm>
            <a:prstGeom prst="bentConnector2">
              <a:avLst/>
            </a:prstGeom>
            <a:grpFill/>
            <a:ln w="9525">
              <a:solidFill>
                <a:schemeClr val="tx1"/>
              </a:solidFill>
              <a:miter lim="800000"/>
              <a:headEnd/>
              <a:tailEnd/>
            </a:ln>
          </p:spPr>
        </p:cxnSp>
        <p:cxnSp>
          <p:nvCxnSpPr>
            <p:cNvPr id="18464" name="AutoShape 182"/>
            <p:cNvCxnSpPr>
              <a:cxnSpLocks noChangeShapeType="1"/>
            </p:cNvCxnSpPr>
            <p:nvPr/>
          </p:nvCxnSpPr>
          <p:spPr bwMode="auto">
            <a:xfrm rot="5400000">
              <a:off x="2583" y="2641"/>
              <a:ext cx="191" cy="0"/>
            </a:xfrm>
            <a:prstGeom prst="straightConnector1">
              <a:avLst/>
            </a:prstGeom>
            <a:grpFill/>
            <a:ln w="9525">
              <a:solidFill>
                <a:schemeClr val="tx1"/>
              </a:solidFill>
              <a:round/>
              <a:headEnd/>
              <a:tailEnd/>
            </a:ln>
          </p:spPr>
        </p:cxnSp>
        <p:cxnSp>
          <p:nvCxnSpPr>
            <p:cNvPr id="18465" name="AutoShape 183"/>
            <p:cNvCxnSpPr>
              <a:cxnSpLocks noChangeShapeType="1"/>
            </p:cNvCxnSpPr>
            <p:nvPr/>
          </p:nvCxnSpPr>
          <p:spPr bwMode="auto">
            <a:xfrm rot="5400000">
              <a:off x="2586" y="2160"/>
              <a:ext cx="186" cy="0"/>
            </a:xfrm>
            <a:prstGeom prst="straightConnector1">
              <a:avLst/>
            </a:prstGeom>
            <a:grpFill/>
            <a:ln w="9525">
              <a:solidFill>
                <a:schemeClr val="tx1"/>
              </a:solidFill>
              <a:round/>
              <a:headEnd/>
              <a:tailEnd/>
            </a:ln>
          </p:spPr>
        </p:cxnSp>
        <p:cxnSp>
          <p:nvCxnSpPr>
            <p:cNvPr id="18466" name="AutoShape 184"/>
            <p:cNvCxnSpPr>
              <a:cxnSpLocks noChangeShapeType="1"/>
            </p:cNvCxnSpPr>
            <p:nvPr/>
          </p:nvCxnSpPr>
          <p:spPr bwMode="auto">
            <a:xfrm rot="10800000">
              <a:off x="2899" y="2399"/>
              <a:ext cx="104" cy="0"/>
            </a:xfrm>
            <a:prstGeom prst="straightConnector1">
              <a:avLst/>
            </a:prstGeom>
            <a:grpFill/>
            <a:ln w="9525">
              <a:solidFill>
                <a:schemeClr val="tx1"/>
              </a:solidFill>
              <a:round/>
              <a:headEnd/>
              <a:tailEnd/>
            </a:ln>
          </p:spPr>
        </p:cxnSp>
        <p:cxnSp>
          <p:nvCxnSpPr>
            <p:cNvPr id="18467" name="AutoShape 185"/>
            <p:cNvCxnSpPr>
              <a:cxnSpLocks noChangeShapeType="1"/>
            </p:cNvCxnSpPr>
            <p:nvPr/>
          </p:nvCxnSpPr>
          <p:spPr bwMode="auto">
            <a:xfrm rot="10800000">
              <a:off x="2256" y="2399"/>
              <a:ext cx="203" cy="0"/>
            </a:xfrm>
            <a:prstGeom prst="straightConnector1">
              <a:avLst/>
            </a:prstGeom>
            <a:grpFill/>
            <a:ln w="9525">
              <a:solidFill>
                <a:schemeClr val="tx1"/>
              </a:solidFill>
              <a:round/>
              <a:headEnd/>
              <a:tailEnd/>
            </a:ln>
          </p:spPr>
        </p:cxnSp>
        <p:cxnSp>
          <p:nvCxnSpPr>
            <p:cNvPr id="18468" name="AutoShape 186"/>
            <p:cNvCxnSpPr>
              <a:cxnSpLocks noChangeShapeType="1"/>
            </p:cNvCxnSpPr>
            <p:nvPr/>
          </p:nvCxnSpPr>
          <p:spPr bwMode="auto">
            <a:xfrm rot="-5400000">
              <a:off x="1910" y="2232"/>
              <a:ext cx="144" cy="0"/>
            </a:xfrm>
            <a:prstGeom prst="straightConnector1">
              <a:avLst/>
            </a:prstGeom>
            <a:grpFill/>
            <a:ln w="9525">
              <a:solidFill>
                <a:schemeClr val="tx1"/>
              </a:solidFill>
              <a:round/>
              <a:headEnd/>
              <a:tailEnd/>
            </a:ln>
          </p:spPr>
        </p:cxnSp>
        <p:cxnSp>
          <p:nvCxnSpPr>
            <p:cNvPr id="18469" name="AutoShape 187"/>
            <p:cNvCxnSpPr>
              <a:cxnSpLocks noChangeShapeType="1"/>
            </p:cNvCxnSpPr>
            <p:nvPr/>
          </p:nvCxnSpPr>
          <p:spPr bwMode="auto">
            <a:xfrm>
              <a:off x="2188" y="1972"/>
              <a:ext cx="216" cy="0"/>
            </a:xfrm>
            <a:prstGeom prst="straightConnector1">
              <a:avLst/>
            </a:prstGeom>
            <a:grpFill/>
            <a:ln w="9525">
              <a:solidFill>
                <a:schemeClr val="tx1"/>
              </a:solidFill>
              <a:round/>
              <a:headEnd/>
              <a:tailEnd/>
            </a:ln>
          </p:spPr>
        </p:cxnSp>
        <p:cxnSp>
          <p:nvCxnSpPr>
            <p:cNvPr id="18470" name="AutoShape 188"/>
            <p:cNvCxnSpPr>
              <a:cxnSpLocks noChangeShapeType="1"/>
            </p:cNvCxnSpPr>
            <p:nvPr/>
          </p:nvCxnSpPr>
          <p:spPr bwMode="auto">
            <a:xfrm rot="5400000" flipH="1">
              <a:off x="2197" y="1394"/>
              <a:ext cx="474" cy="491"/>
            </a:xfrm>
            <a:prstGeom prst="bentConnector2">
              <a:avLst/>
            </a:prstGeom>
            <a:grpFill/>
            <a:ln w="9525">
              <a:solidFill>
                <a:schemeClr val="tx1"/>
              </a:solidFill>
              <a:miter lim="800000"/>
              <a:headEnd/>
              <a:tailEnd/>
            </a:ln>
          </p:spPr>
        </p:cxnSp>
        <p:pic>
          <p:nvPicPr>
            <p:cNvPr id="18471" name="Picture 189"/>
            <p:cNvPicPr>
              <a:picLocks noChangeArrowheads="1"/>
            </p:cNvPicPr>
            <p:nvPr/>
          </p:nvPicPr>
          <p:blipFill>
            <a:blip r:embed="rId10" cstate="print"/>
            <a:srcRect/>
            <a:stretch>
              <a:fillRect/>
            </a:stretch>
          </p:blipFill>
          <p:spPr bwMode="auto">
            <a:xfrm>
              <a:off x="1097" y="2243"/>
              <a:ext cx="480" cy="302"/>
            </a:xfrm>
            <a:prstGeom prst="rect">
              <a:avLst/>
            </a:prstGeom>
            <a:grpFill/>
            <a:ln w="12700">
              <a:noFill/>
              <a:miter lim="800000"/>
              <a:headEnd/>
              <a:tailEnd/>
            </a:ln>
          </p:spPr>
        </p:pic>
        <p:cxnSp>
          <p:nvCxnSpPr>
            <p:cNvPr id="18472" name="AutoShape 190"/>
            <p:cNvCxnSpPr>
              <a:cxnSpLocks noChangeShapeType="1"/>
            </p:cNvCxnSpPr>
            <p:nvPr/>
          </p:nvCxnSpPr>
          <p:spPr bwMode="auto">
            <a:xfrm rot="10800000">
              <a:off x="1577" y="2394"/>
              <a:ext cx="130" cy="5"/>
            </a:xfrm>
            <a:prstGeom prst="bentConnector3">
              <a:avLst>
                <a:gd name="adj1" fmla="val 50000"/>
              </a:avLst>
            </a:prstGeom>
            <a:grpFill/>
            <a:ln w="9525">
              <a:solidFill>
                <a:schemeClr val="tx1"/>
              </a:solidFill>
              <a:miter lim="800000"/>
              <a:headEnd/>
              <a:tailEnd/>
            </a:ln>
          </p:spPr>
        </p:cxnSp>
        <p:cxnSp>
          <p:nvCxnSpPr>
            <p:cNvPr id="18473" name="AutoShape 191"/>
            <p:cNvCxnSpPr>
              <a:cxnSpLocks noChangeShapeType="1"/>
            </p:cNvCxnSpPr>
            <p:nvPr/>
          </p:nvCxnSpPr>
          <p:spPr bwMode="auto">
            <a:xfrm flipH="1" flipV="1">
              <a:off x="4176" y="2394"/>
              <a:ext cx="219" cy="303"/>
            </a:xfrm>
            <a:prstGeom prst="straightConnector1">
              <a:avLst/>
            </a:prstGeom>
            <a:grpFill/>
            <a:ln w="9525">
              <a:solidFill>
                <a:schemeClr val="tx1"/>
              </a:solidFill>
              <a:round/>
              <a:headEnd/>
              <a:tailEnd/>
            </a:ln>
          </p:spPr>
        </p:cxnSp>
        <p:cxnSp>
          <p:nvCxnSpPr>
            <p:cNvPr id="18474" name="AutoShape 192"/>
            <p:cNvCxnSpPr>
              <a:cxnSpLocks noChangeShapeType="1"/>
            </p:cNvCxnSpPr>
            <p:nvPr/>
          </p:nvCxnSpPr>
          <p:spPr bwMode="auto">
            <a:xfrm rot="10800000" flipV="1">
              <a:off x="3552" y="2394"/>
              <a:ext cx="144" cy="5"/>
            </a:xfrm>
            <a:prstGeom prst="bentConnector3">
              <a:avLst>
                <a:gd name="adj1" fmla="val 50000"/>
              </a:avLst>
            </a:prstGeom>
            <a:grpFill/>
            <a:ln w="9525">
              <a:solidFill>
                <a:schemeClr val="tx1"/>
              </a:solidFill>
              <a:miter lim="800000"/>
              <a:headEnd/>
              <a:tailEnd/>
            </a:ln>
          </p:spPr>
        </p:cxnSp>
        <p:pic>
          <p:nvPicPr>
            <p:cNvPr id="18475" name="Picture 193"/>
            <p:cNvPicPr>
              <a:picLocks noChangeArrowheads="1"/>
            </p:cNvPicPr>
            <p:nvPr/>
          </p:nvPicPr>
          <p:blipFill>
            <a:blip r:embed="rId12" cstate="print"/>
            <a:srcRect/>
            <a:stretch>
              <a:fillRect/>
            </a:stretch>
          </p:blipFill>
          <p:spPr bwMode="auto">
            <a:xfrm>
              <a:off x="2525" y="3025"/>
              <a:ext cx="307" cy="495"/>
            </a:xfrm>
            <a:prstGeom prst="rect">
              <a:avLst/>
            </a:prstGeom>
            <a:grpFill/>
            <a:ln w="9525">
              <a:noFill/>
              <a:miter lim="800000"/>
              <a:headEnd/>
              <a:tailEnd/>
            </a:ln>
          </p:spPr>
        </p:pic>
        <p:pic>
          <p:nvPicPr>
            <p:cNvPr id="18476" name="Picture 194"/>
            <p:cNvPicPr>
              <a:picLocks noChangeArrowheads="1"/>
            </p:cNvPicPr>
            <p:nvPr/>
          </p:nvPicPr>
          <p:blipFill>
            <a:blip r:embed="rId12" cstate="print"/>
            <a:srcRect/>
            <a:stretch>
              <a:fillRect/>
            </a:stretch>
          </p:blipFill>
          <p:spPr bwMode="auto">
            <a:xfrm>
              <a:off x="2621" y="3121"/>
              <a:ext cx="307" cy="495"/>
            </a:xfrm>
            <a:prstGeom prst="rect">
              <a:avLst/>
            </a:prstGeom>
            <a:grpFill/>
            <a:ln w="9525">
              <a:noFill/>
              <a:miter lim="800000"/>
              <a:headEnd/>
              <a:tailEnd/>
            </a:ln>
          </p:spPr>
        </p:pic>
        <p:pic>
          <p:nvPicPr>
            <p:cNvPr id="18477" name="Picture 195" descr="NetRanger"/>
            <p:cNvPicPr>
              <a:picLocks noChangeAspect="1" noChangeArrowheads="1"/>
            </p:cNvPicPr>
            <p:nvPr/>
          </p:nvPicPr>
          <p:blipFill>
            <a:blip r:embed="rId7" cstate="print"/>
            <a:srcRect/>
            <a:stretch>
              <a:fillRect/>
            </a:stretch>
          </p:blipFill>
          <p:spPr bwMode="auto">
            <a:xfrm>
              <a:off x="2389" y="3439"/>
              <a:ext cx="365" cy="209"/>
            </a:xfrm>
            <a:prstGeom prst="rect">
              <a:avLst/>
            </a:prstGeom>
            <a:grpFill/>
            <a:ln w="9525">
              <a:noFill/>
              <a:miter lim="800000"/>
              <a:headEnd/>
              <a:tailEnd/>
            </a:ln>
          </p:spPr>
        </p:pic>
        <p:cxnSp>
          <p:nvCxnSpPr>
            <p:cNvPr id="18478" name="AutoShape 196"/>
            <p:cNvCxnSpPr>
              <a:cxnSpLocks noChangeShapeType="1"/>
            </p:cNvCxnSpPr>
            <p:nvPr/>
          </p:nvCxnSpPr>
          <p:spPr bwMode="auto">
            <a:xfrm rot="5400000">
              <a:off x="2629" y="2976"/>
              <a:ext cx="99" cy="0"/>
            </a:xfrm>
            <a:prstGeom prst="straightConnector1">
              <a:avLst/>
            </a:prstGeom>
            <a:grpFill/>
            <a:ln w="9525">
              <a:solidFill>
                <a:schemeClr val="tx1"/>
              </a:solidFill>
              <a:round/>
              <a:headEnd/>
              <a:tailEnd/>
            </a:ln>
          </p:spPr>
        </p:cxnSp>
        <p:cxnSp>
          <p:nvCxnSpPr>
            <p:cNvPr id="18479" name="AutoShape 197"/>
            <p:cNvCxnSpPr>
              <a:cxnSpLocks noChangeShapeType="1"/>
            </p:cNvCxnSpPr>
            <p:nvPr/>
          </p:nvCxnSpPr>
          <p:spPr bwMode="auto">
            <a:xfrm>
              <a:off x="4773" y="2808"/>
              <a:ext cx="258" cy="216"/>
            </a:xfrm>
            <a:prstGeom prst="bentConnector2">
              <a:avLst/>
            </a:prstGeom>
            <a:grpFill/>
            <a:ln w="9525">
              <a:solidFill>
                <a:schemeClr val="tx1"/>
              </a:solidFill>
              <a:miter lim="800000"/>
              <a:headEnd/>
              <a:tailEnd/>
            </a:ln>
          </p:spPr>
        </p:cxnSp>
        <p:cxnSp>
          <p:nvCxnSpPr>
            <p:cNvPr id="18480" name="AutoShape 198"/>
            <p:cNvCxnSpPr>
              <a:cxnSpLocks noChangeShapeType="1"/>
            </p:cNvCxnSpPr>
            <p:nvPr/>
          </p:nvCxnSpPr>
          <p:spPr bwMode="auto">
            <a:xfrm flipV="1">
              <a:off x="4773" y="2696"/>
              <a:ext cx="247" cy="1"/>
            </a:xfrm>
            <a:prstGeom prst="bentConnector3">
              <a:avLst>
                <a:gd name="adj1" fmla="val 49796"/>
              </a:avLst>
            </a:prstGeom>
            <a:grpFill/>
            <a:ln w="9525">
              <a:solidFill>
                <a:schemeClr val="tx1"/>
              </a:solidFill>
              <a:miter lim="800000"/>
              <a:headEnd/>
              <a:tailEnd/>
            </a:ln>
          </p:spPr>
        </p:cxnSp>
        <p:cxnSp>
          <p:nvCxnSpPr>
            <p:cNvPr id="18481" name="AutoShape 199"/>
            <p:cNvCxnSpPr>
              <a:cxnSpLocks noChangeShapeType="1"/>
              <a:stCxn id="18568" idx="2"/>
            </p:cNvCxnSpPr>
            <p:nvPr/>
          </p:nvCxnSpPr>
          <p:spPr bwMode="auto">
            <a:xfrm rot="5400000" flipH="1">
              <a:off x="5217" y="2510"/>
              <a:ext cx="168" cy="91"/>
            </a:xfrm>
            <a:prstGeom prst="bentConnector3">
              <a:avLst>
                <a:gd name="adj1" fmla="val -85460"/>
              </a:avLst>
            </a:prstGeom>
            <a:grpFill/>
            <a:ln w="9525">
              <a:solidFill>
                <a:schemeClr val="tx1"/>
              </a:solidFill>
              <a:miter lim="800000"/>
              <a:headEnd/>
              <a:tailEnd/>
            </a:ln>
          </p:spPr>
        </p:cxnSp>
        <p:cxnSp>
          <p:nvCxnSpPr>
            <p:cNvPr id="18482" name="AutoShape 200"/>
            <p:cNvCxnSpPr>
              <a:cxnSpLocks noChangeShapeType="1"/>
            </p:cNvCxnSpPr>
            <p:nvPr/>
          </p:nvCxnSpPr>
          <p:spPr bwMode="auto">
            <a:xfrm rot="5400000" flipH="1">
              <a:off x="5044" y="2349"/>
              <a:ext cx="296" cy="207"/>
            </a:xfrm>
            <a:prstGeom prst="bentConnector4">
              <a:avLst>
                <a:gd name="adj1" fmla="val 21958"/>
                <a:gd name="adj2" fmla="val 169565"/>
              </a:avLst>
            </a:prstGeom>
            <a:grpFill/>
            <a:ln w="9525">
              <a:solidFill>
                <a:schemeClr val="tx1"/>
              </a:solidFill>
              <a:miter lim="800000"/>
              <a:headEnd/>
              <a:tailEnd/>
            </a:ln>
          </p:spPr>
        </p:cxnSp>
        <p:grpSp>
          <p:nvGrpSpPr>
            <p:cNvPr id="18483" name="Group 201"/>
            <p:cNvGrpSpPr>
              <a:grpSpLocks/>
            </p:cNvGrpSpPr>
            <p:nvPr/>
          </p:nvGrpSpPr>
          <p:grpSpPr bwMode="auto">
            <a:xfrm>
              <a:off x="5020" y="2456"/>
              <a:ext cx="549" cy="335"/>
              <a:chOff x="1104" y="1967"/>
              <a:chExt cx="456" cy="335"/>
            </a:xfrm>
            <a:grpFill/>
          </p:grpSpPr>
          <p:pic>
            <p:nvPicPr>
              <p:cNvPr id="18567" name="Picture 202"/>
              <p:cNvPicPr>
                <a:picLocks noChangeArrowheads="1"/>
              </p:cNvPicPr>
              <p:nvPr/>
            </p:nvPicPr>
            <p:blipFill>
              <a:blip r:embed="rId13" cstate="print"/>
              <a:srcRect/>
              <a:stretch>
                <a:fillRect/>
              </a:stretch>
            </p:blipFill>
            <p:spPr bwMode="auto">
              <a:xfrm>
                <a:off x="1104" y="2112"/>
                <a:ext cx="456" cy="190"/>
              </a:xfrm>
              <a:prstGeom prst="rect">
                <a:avLst/>
              </a:prstGeom>
              <a:grpFill/>
              <a:ln w="12700">
                <a:noFill/>
                <a:miter lim="800000"/>
                <a:headEnd/>
                <a:tailEnd/>
              </a:ln>
            </p:spPr>
          </p:pic>
          <p:sp>
            <p:nvSpPr>
              <p:cNvPr id="18568" name="Text Box 203"/>
              <p:cNvSpPr txBox="1">
                <a:spLocks noChangeArrowheads="1"/>
              </p:cNvSpPr>
              <p:nvPr/>
            </p:nvSpPr>
            <p:spPr bwMode="auto">
              <a:xfrm>
                <a:off x="1323" y="1967"/>
                <a:ext cx="105" cy="184"/>
              </a:xfrm>
              <a:prstGeom prst="rect">
                <a:avLst/>
              </a:prstGeom>
              <a:grpFill/>
              <a:ln w="9525">
                <a:noFill/>
                <a:miter lim="800000"/>
                <a:headEnd/>
                <a:tailEnd/>
              </a:ln>
            </p:spPr>
            <p:txBody>
              <a:bodyPr wrap="none" anchor="ctr">
                <a:spAutoFit/>
              </a:bodyPr>
              <a:lstStyle/>
              <a:p>
                <a:pPr algn="ctr">
                  <a:lnSpc>
                    <a:spcPct val="100000"/>
                  </a:lnSpc>
                  <a:spcBef>
                    <a:spcPct val="0"/>
                  </a:spcBef>
                  <a:buFontTx/>
                  <a:buNone/>
                </a:pPr>
                <a:endParaRPr lang="es-AR" sz="1300" i="0">
                  <a:solidFill>
                    <a:sysClr val="windowText" lastClr="000000"/>
                  </a:solidFill>
                  <a:latin typeface="Arial" panose="020B0604020202020204" pitchFamily="34" charset="0"/>
                  <a:cs typeface="Arial" panose="020B0604020202020204" pitchFamily="34" charset="0"/>
                </a:endParaRPr>
              </a:p>
            </p:txBody>
          </p:sp>
        </p:grpSp>
        <p:cxnSp>
          <p:nvCxnSpPr>
            <p:cNvPr id="18484" name="AutoShape 204"/>
            <p:cNvCxnSpPr>
              <a:cxnSpLocks noChangeShapeType="1"/>
            </p:cNvCxnSpPr>
            <p:nvPr/>
          </p:nvCxnSpPr>
          <p:spPr bwMode="auto">
            <a:xfrm flipH="1" flipV="1">
              <a:off x="4578" y="1959"/>
              <a:ext cx="6" cy="551"/>
            </a:xfrm>
            <a:prstGeom prst="straightConnector1">
              <a:avLst/>
            </a:prstGeom>
            <a:grpFill/>
            <a:ln w="9525">
              <a:solidFill>
                <a:schemeClr val="tx1"/>
              </a:solidFill>
              <a:round/>
              <a:headEnd/>
              <a:tailEnd/>
            </a:ln>
          </p:spPr>
        </p:cxnSp>
        <p:cxnSp>
          <p:nvCxnSpPr>
            <p:cNvPr id="18485" name="AutoShape 205"/>
            <p:cNvCxnSpPr>
              <a:cxnSpLocks noChangeShapeType="1"/>
            </p:cNvCxnSpPr>
            <p:nvPr/>
          </p:nvCxnSpPr>
          <p:spPr bwMode="auto">
            <a:xfrm rot="-5400000">
              <a:off x="4194" y="2871"/>
              <a:ext cx="279" cy="123"/>
            </a:xfrm>
            <a:prstGeom prst="bentConnector2">
              <a:avLst/>
            </a:prstGeom>
            <a:grpFill/>
            <a:ln w="9525">
              <a:solidFill>
                <a:schemeClr val="tx1"/>
              </a:solidFill>
              <a:miter lim="800000"/>
              <a:headEnd/>
              <a:tailEnd/>
            </a:ln>
          </p:spPr>
        </p:cxnSp>
        <p:pic>
          <p:nvPicPr>
            <p:cNvPr id="18486" name="Picture 206" descr="NetRanger"/>
            <p:cNvPicPr>
              <a:picLocks noChangeAspect="1" noChangeArrowheads="1"/>
            </p:cNvPicPr>
            <p:nvPr/>
          </p:nvPicPr>
          <p:blipFill>
            <a:blip r:embed="rId7" cstate="print"/>
            <a:srcRect/>
            <a:stretch>
              <a:fillRect/>
            </a:stretch>
          </p:blipFill>
          <p:spPr bwMode="auto">
            <a:xfrm>
              <a:off x="4032" y="2976"/>
              <a:ext cx="479" cy="274"/>
            </a:xfrm>
            <a:prstGeom prst="rect">
              <a:avLst/>
            </a:prstGeom>
            <a:grpFill/>
            <a:ln w="9525">
              <a:noFill/>
              <a:miter lim="800000"/>
              <a:headEnd/>
              <a:tailEnd/>
            </a:ln>
          </p:spPr>
        </p:pic>
        <p:cxnSp>
          <p:nvCxnSpPr>
            <p:cNvPr id="18487" name="AutoShape 207"/>
            <p:cNvCxnSpPr>
              <a:cxnSpLocks noChangeShapeType="1"/>
            </p:cNvCxnSpPr>
            <p:nvPr/>
          </p:nvCxnSpPr>
          <p:spPr bwMode="auto">
            <a:xfrm flipH="1" flipV="1">
              <a:off x="1289" y="1185"/>
              <a:ext cx="487" cy="89"/>
            </a:xfrm>
            <a:prstGeom prst="straightConnector1">
              <a:avLst/>
            </a:prstGeom>
            <a:grpFill/>
            <a:ln w="9525">
              <a:solidFill>
                <a:schemeClr val="tx1"/>
              </a:solidFill>
              <a:round/>
              <a:headEnd/>
              <a:tailEnd/>
            </a:ln>
          </p:spPr>
        </p:cxnSp>
        <p:cxnSp>
          <p:nvCxnSpPr>
            <p:cNvPr id="18488" name="AutoShape 208"/>
            <p:cNvCxnSpPr>
              <a:cxnSpLocks noChangeShapeType="1"/>
            </p:cNvCxnSpPr>
            <p:nvPr/>
          </p:nvCxnSpPr>
          <p:spPr bwMode="auto">
            <a:xfrm flipH="1">
              <a:off x="1272" y="1390"/>
              <a:ext cx="504" cy="111"/>
            </a:xfrm>
            <a:prstGeom prst="straightConnector1">
              <a:avLst/>
            </a:prstGeom>
            <a:grpFill/>
            <a:ln w="9525">
              <a:solidFill>
                <a:schemeClr val="tx1"/>
              </a:solidFill>
              <a:round/>
              <a:headEnd/>
              <a:tailEnd/>
            </a:ln>
          </p:spPr>
        </p:cxnSp>
        <p:pic>
          <p:nvPicPr>
            <p:cNvPr id="18489" name="Picture 209" descr="NetRanger"/>
            <p:cNvPicPr>
              <a:picLocks noChangeAspect="1" noChangeArrowheads="1"/>
            </p:cNvPicPr>
            <p:nvPr/>
          </p:nvPicPr>
          <p:blipFill>
            <a:blip r:embed="rId7" cstate="print"/>
            <a:srcRect/>
            <a:stretch>
              <a:fillRect/>
            </a:stretch>
          </p:blipFill>
          <p:spPr bwMode="auto">
            <a:xfrm>
              <a:off x="1742" y="2694"/>
              <a:ext cx="479" cy="274"/>
            </a:xfrm>
            <a:prstGeom prst="rect">
              <a:avLst/>
            </a:prstGeom>
            <a:grpFill/>
            <a:ln w="9525">
              <a:noFill/>
              <a:miter lim="800000"/>
              <a:headEnd/>
              <a:tailEnd/>
            </a:ln>
          </p:spPr>
        </p:pic>
        <p:cxnSp>
          <p:nvCxnSpPr>
            <p:cNvPr id="18490" name="AutoShape 210"/>
            <p:cNvCxnSpPr>
              <a:cxnSpLocks noChangeShapeType="1"/>
            </p:cNvCxnSpPr>
            <p:nvPr/>
          </p:nvCxnSpPr>
          <p:spPr bwMode="auto">
            <a:xfrm>
              <a:off x="2221" y="2831"/>
              <a:ext cx="183" cy="0"/>
            </a:xfrm>
            <a:prstGeom prst="straightConnector1">
              <a:avLst/>
            </a:prstGeom>
            <a:grpFill/>
            <a:ln w="9525">
              <a:solidFill>
                <a:schemeClr val="tx1"/>
              </a:solidFill>
              <a:round/>
              <a:headEnd/>
              <a:tailEnd/>
            </a:ln>
          </p:spPr>
        </p:cxnSp>
        <p:cxnSp>
          <p:nvCxnSpPr>
            <p:cNvPr id="18491" name="AutoShape 211"/>
            <p:cNvCxnSpPr>
              <a:cxnSpLocks noChangeShapeType="1"/>
            </p:cNvCxnSpPr>
            <p:nvPr/>
          </p:nvCxnSpPr>
          <p:spPr bwMode="auto">
            <a:xfrm>
              <a:off x="3278" y="2160"/>
              <a:ext cx="0" cy="144"/>
            </a:xfrm>
            <a:prstGeom prst="straightConnector1">
              <a:avLst/>
            </a:prstGeom>
            <a:grpFill/>
            <a:ln w="9525">
              <a:solidFill>
                <a:schemeClr val="tx1"/>
              </a:solidFill>
              <a:round/>
              <a:headEnd/>
              <a:tailEnd/>
            </a:ln>
          </p:spPr>
        </p:cxnSp>
        <p:sp>
          <p:nvSpPr>
            <p:cNvPr id="18492" name="Text Box 212"/>
            <p:cNvSpPr txBox="1">
              <a:spLocks noChangeArrowheads="1"/>
            </p:cNvSpPr>
            <p:nvPr/>
          </p:nvSpPr>
          <p:spPr bwMode="auto">
            <a:xfrm>
              <a:off x="2941" y="2969"/>
              <a:ext cx="1119" cy="737"/>
            </a:xfrm>
            <a:prstGeom prst="rect">
              <a:avLst/>
            </a:prstGeom>
            <a:grpFill/>
            <a:ln w="9525">
              <a:noFill/>
              <a:miter lim="800000"/>
              <a:headEnd/>
              <a:tailEnd/>
            </a:ln>
          </p:spPr>
          <p:txBody>
            <a:bodyPr wrap="none">
              <a:spAutoFit/>
            </a:bodyPr>
            <a:lstStyle/>
            <a:p>
              <a:pPr>
                <a:lnSpc>
                  <a:spcPct val="100000"/>
                </a:lnSpc>
                <a:spcBef>
                  <a:spcPct val="0"/>
                </a:spcBef>
                <a:buFontTx/>
                <a:buNone/>
              </a:pPr>
              <a:r>
                <a:rPr lang="es-MX" sz="1400" i="0" u="sng">
                  <a:solidFill>
                    <a:sysClr val="windowText" lastClr="000000"/>
                  </a:solidFill>
                  <a:latin typeface="Arial" panose="020B0604020202020204" pitchFamily="34" charset="0"/>
                  <a:cs typeface="Arial" panose="020B0604020202020204" pitchFamily="34" charset="0"/>
                </a:rPr>
                <a:t>Servicios Públicos</a:t>
              </a:r>
            </a:p>
            <a:p>
              <a:pPr>
                <a:lnSpc>
                  <a:spcPct val="100000"/>
                </a:lnSpc>
                <a:spcBef>
                  <a:spcPct val="0"/>
                </a:spcBef>
              </a:pPr>
              <a:r>
                <a:rPr lang="es-MX" sz="1400" i="0">
                  <a:solidFill>
                    <a:sysClr val="windowText" lastClr="000000"/>
                  </a:solidFill>
                  <a:latin typeface="Arial" panose="020B0604020202020204" pitchFamily="34" charset="0"/>
                  <a:cs typeface="Arial" panose="020B0604020202020204" pitchFamily="34" charset="0"/>
                </a:rPr>
                <a:t>DNS</a:t>
              </a:r>
            </a:p>
            <a:p>
              <a:pPr>
                <a:lnSpc>
                  <a:spcPct val="100000"/>
                </a:lnSpc>
                <a:spcBef>
                  <a:spcPct val="0"/>
                </a:spcBef>
              </a:pPr>
              <a:r>
                <a:rPr lang="es-MX" sz="1400" i="0">
                  <a:solidFill>
                    <a:sysClr val="windowText" lastClr="000000"/>
                  </a:solidFill>
                  <a:latin typeface="Arial" panose="020B0604020202020204" pitchFamily="34" charset="0"/>
                  <a:cs typeface="Arial" panose="020B0604020202020204" pitchFamily="34" charset="0"/>
                </a:rPr>
                <a:t>HTTP</a:t>
              </a:r>
            </a:p>
            <a:p>
              <a:pPr>
                <a:lnSpc>
                  <a:spcPct val="100000"/>
                </a:lnSpc>
                <a:spcBef>
                  <a:spcPct val="0"/>
                </a:spcBef>
              </a:pPr>
              <a:r>
                <a:rPr lang="es-MX" sz="1400" i="0">
                  <a:solidFill>
                    <a:sysClr val="windowText" lastClr="000000"/>
                  </a:solidFill>
                  <a:latin typeface="Arial" panose="020B0604020202020204" pitchFamily="34" charset="0"/>
                  <a:cs typeface="Arial" panose="020B0604020202020204" pitchFamily="34" charset="0"/>
                </a:rPr>
                <a:t>FTP</a:t>
              </a:r>
            </a:p>
            <a:p>
              <a:pPr>
                <a:lnSpc>
                  <a:spcPct val="100000"/>
                </a:lnSpc>
                <a:spcBef>
                  <a:spcPct val="0"/>
                </a:spcBef>
              </a:pPr>
              <a:r>
                <a:rPr lang="es-MX" sz="1400" i="0">
                  <a:solidFill>
                    <a:sysClr val="windowText" lastClr="000000"/>
                  </a:solidFill>
                  <a:latin typeface="Arial" panose="020B0604020202020204" pitchFamily="34" charset="0"/>
                  <a:cs typeface="Arial" panose="020B0604020202020204" pitchFamily="34" charset="0"/>
                </a:rPr>
                <a:t>SMTP</a:t>
              </a:r>
              <a:endParaRPr lang="es-AR" sz="1400" i="0">
                <a:solidFill>
                  <a:sysClr val="windowText" lastClr="000000"/>
                </a:solidFill>
                <a:latin typeface="Arial" panose="020B0604020202020204" pitchFamily="34" charset="0"/>
                <a:cs typeface="Arial" panose="020B0604020202020204" pitchFamily="34" charset="0"/>
              </a:endParaRPr>
            </a:p>
          </p:txBody>
        </p:sp>
        <p:sp>
          <p:nvSpPr>
            <p:cNvPr id="18493" name="Text Box 213"/>
            <p:cNvSpPr txBox="1">
              <a:spLocks noChangeArrowheads="1"/>
            </p:cNvSpPr>
            <p:nvPr/>
          </p:nvSpPr>
          <p:spPr bwMode="auto">
            <a:xfrm>
              <a:off x="3811" y="1214"/>
              <a:ext cx="1335" cy="194"/>
            </a:xfrm>
            <a:prstGeom prst="rect">
              <a:avLst/>
            </a:prstGeom>
            <a:grpFill/>
            <a:ln w="9525">
              <a:noFill/>
              <a:miter lim="800000"/>
              <a:headEnd/>
              <a:tailEnd/>
            </a:ln>
          </p:spPr>
          <p:txBody>
            <a:bodyPr wrap="none">
              <a:spAutoFit/>
            </a:bodyPr>
            <a:lstStyle/>
            <a:p>
              <a:pPr algn="ctr">
                <a:lnSpc>
                  <a:spcPct val="100000"/>
                </a:lnSpc>
                <a:spcBef>
                  <a:spcPct val="0"/>
                </a:spcBef>
                <a:buFontTx/>
                <a:buNone/>
              </a:pPr>
              <a:r>
                <a:rPr lang="es-MX" sz="1400" i="0" u="sng" dirty="0">
                  <a:solidFill>
                    <a:sysClr val="windowText" lastClr="000000"/>
                  </a:solidFill>
                  <a:latin typeface="Arial" panose="020B0604020202020204" pitchFamily="34" charset="0"/>
                  <a:cs typeface="Arial" panose="020B0604020202020204" pitchFamily="34" charset="0"/>
                </a:rPr>
                <a:t>Servidores de Gestión</a:t>
              </a:r>
              <a:endParaRPr lang="es-AR" sz="1400" i="0" u="sng" dirty="0">
                <a:solidFill>
                  <a:sysClr val="windowText" lastClr="000000"/>
                </a:solidFill>
                <a:latin typeface="Arial" panose="020B0604020202020204" pitchFamily="34" charset="0"/>
                <a:cs typeface="Arial" panose="020B0604020202020204" pitchFamily="34" charset="0"/>
              </a:endParaRPr>
            </a:p>
          </p:txBody>
        </p:sp>
        <p:sp>
          <p:nvSpPr>
            <p:cNvPr id="18494" name="Text Box 214"/>
            <p:cNvSpPr txBox="1">
              <a:spLocks noChangeArrowheads="1"/>
            </p:cNvSpPr>
            <p:nvPr/>
          </p:nvSpPr>
          <p:spPr bwMode="auto">
            <a:xfrm>
              <a:off x="4810" y="1738"/>
              <a:ext cx="818" cy="330"/>
            </a:xfrm>
            <a:prstGeom prst="rect">
              <a:avLst/>
            </a:prstGeom>
            <a:grpFill/>
            <a:ln w="9525">
              <a:noFill/>
              <a:miter lim="800000"/>
              <a:headEnd/>
              <a:tailEnd/>
            </a:ln>
          </p:spPr>
          <p:txBody>
            <a:bodyPr wrap="none">
              <a:spAutoFit/>
            </a:bodyPr>
            <a:lstStyle/>
            <a:p>
              <a:pPr algn="ctr">
                <a:lnSpc>
                  <a:spcPct val="100000"/>
                </a:lnSpc>
                <a:spcBef>
                  <a:spcPct val="0"/>
                </a:spcBef>
                <a:buFontTx/>
                <a:buNone/>
              </a:pPr>
              <a:r>
                <a:rPr lang="es-MX" sz="1400" i="0" u="sng">
                  <a:solidFill>
                    <a:sysClr val="windowText" lastClr="000000"/>
                  </a:solidFill>
                  <a:latin typeface="Arial" panose="020B0604020202020204" pitchFamily="34" charset="0"/>
                  <a:cs typeface="Arial" panose="020B0604020202020204" pitchFamily="34" charset="0"/>
                </a:rPr>
                <a:t>Usuarios </a:t>
              </a:r>
            </a:p>
            <a:p>
              <a:pPr algn="ctr">
                <a:lnSpc>
                  <a:spcPct val="100000"/>
                </a:lnSpc>
                <a:spcBef>
                  <a:spcPct val="0"/>
                </a:spcBef>
                <a:buFontTx/>
                <a:buNone/>
              </a:pPr>
              <a:r>
                <a:rPr lang="es-MX" sz="1400" i="0" u="sng">
                  <a:solidFill>
                    <a:sysClr val="windowText" lastClr="000000"/>
                  </a:solidFill>
                  <a:latin typeface="Arial" panose="020B0604020202020204" pitchFamily="34" charset="0"/>
                  <a:cs typeface="Arial" panose="020B0604020202020204" pitchFamily="34" charset="0"/>
                </a:rPr>
                <a:t>Corporativos</a:t>
              </a:r>
              <a:endParaRPr lang="es-AR" sz="1400" i="0" u="sng">
                <a:solidFill>
                  <a:sysClr val="windowText" lastClr="000000"/>
                </a:solidFill>
                <a:latin typeface="Arial" panose="020B0604020202020204" pitchFamily="34" charset="0"/>
                <a:cs typeface="Arial" panose="020B0604020202020204" pitchFamily="34" charset="0"/>
              </a:endParaRPr>
            </a:p>
          </p:txBody>
        </p:sp>
        <p:sp>
          <p:nvSpPr>
            <p:cNvPr id="18495" name="Text Box 215"/>
            <p:cNvSpPr txBox="1">
              <a:spLocks noChangeArrowheads="1"/>
            </p:cNvSpPr>
            <p:nvPr/>
          </p:nvSpPr>
          <p:spPr bwMode="auto">
            <a:xfrm>
              <a:off x="4695" y="3456"/>
              <a:ext cx="818" cy="330"/>
            </a:xfrm>
            <a:prstGeom prst="rect">
              <a:avLst/>
            </a:prstGeom>
            <a:grpFill/>
            <a:ln w="9525">
              <a:noFill/>
              <a:miter lim="800000"/>
              <a:headEnd/>
              <a:tailEnd/>
            </a:ln>
          </p:spPr>
          <p:txBody>
            <a:bodyPr wrap="none">
              <a:spAutoFit/>
            </a:bodyPr>
            <a:lstStyle/>
            <a:p>
              <a:pPr algn="ctr">
                <a:lnSpc>
                  <a:spcPct val="100000"/>
                </a:lnSpc>
                <a:spcBef>
                  <a:spcPct val="0"/>
                </a:spcBef>
                <a:buFontTx/>
                <a:buNone/>
              </a:pPr>
              <a:r>
                <a:rPr lang="es-MX" sz="1400" i="0" u="sng">
                  <a:solidFill>
                    <a:sysClr val="windowText" lastClr="000000"/>
                  </a:solidFill>
                  <a:latin typeface="Arial" panose="020B0604020202020204" pitchFamily="34" charset="0"/>
                  <a:cs typeface="Arial" panose="020B0604020202020204" pitchFamily="34" charset="0"/>
                </a:rPr>
                <a:t>Servidores </a:t>
              </a:r>
            </a:p>
            <a:p>
              <a:pPr algn="ctr">
                <a:lnSpc>
                  <a:spcPct val="100000"/>
                </a:lnSpc>
                <a:spcBef>
                  <a:spcPct val="0"/>
                </a:spcBef>
                <a:buFontTx/>
                <a:buNone/>
              </a:pPr>
              <a:r>
                <a:rPr lang="es-MX" sz="1400" i="0" u="sng">
                  <a:solidFill>
                    <a:sysClr val="windowText" lastClr="000000"/>
                  </a:solidFill>
                  <a:latin typeface="Arial" panose="020B0604020202020204" pitchFamily="34" charset="0"/>
                  <a:cs typeface="Arial" panose="020B0604020202020204" pitchFamily="34" charset="0"/>
                </a:rPr>
                <a:t>Corporativos</a:t>
              </a:r>
            </a:p>
          </p:txBody>
        </p:sp>
        <p:cxnSp>
          <p:nvCxnSpPr>
            <p:cNvPr id="18496" name="AutoShape 216"/>
            <p:cNvCxnSpPr>
              <a:cxnSpLocks noChangeShapeType="1"/>
            </p:cNvCxnSpPr>
            <p:nvPr/>
          </p:nvCxnSpPr>
          <p:spPr bwMode="auto">
            <a:xfrm flipH="1">
              <a:off x="1183" y="2545"/>
              <a:ext cx="154" cy="401"/>
            </a:xfrm>
            <a:prstGeom prst="straightConnector1">
              <a:avLst/>
            </a:prstGeom>
            <a:grpFill/>
            <a:ln w="9525">
              <a:solidFill>
                <a:schemeClr val="tx1"/>
              </a:solidFill>
              <a:round/>
              <a:headEnd/>
              <a:tailEnd/>
            </a:ln>
          </p:spPr>
        </p:cxnSp>
        <p:sp>
          <p:nvSpPr>
            <p:cNvPr id="487641" name="Line 217"/>
            <p:cNvSpPr>
              <a:spLocks noChangeShapeType="1"/>
            </p:cNvSpPr>
            <p:nvPr/>
          </p:nvSpPr>
          <p:spPr bwMode="auto">
            <a:xfrm>
              <a:off x="3517" y="2007"/>
              <a:ext cx="242" cy="153"/>
            </a:xfrm>
            <a:prstGeom prst="line">
              <a:avLst/>
            </a:prstGeom>
            <a:grpFill/>
            <a:ln w="38100" cmpd="dbl">
              <a:solidFill>
                <a:schemeClr val="accent2"/>
              </a:solidFill>
              <a:round/>
              <a:headEnd/>
              <a:tailEnd type="triangle" w="med" len="med"/>
            </a:ln>
            <a:effectLst/>
          </p:spPr>
          <p:txBody>
            <a:bodyPr wrap="none" anchor="ct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42" name="Line 218"/>
            <p:cNvSpPr>
              <a:spLocks noChangeShapeType="1"/>
            </p:cNvSpPr>
            <p:nvPr/>
          </p:nvSpPr>
          <p:spPr bwMode="auto">
            <a:xfrm>
              <a:off x="4269" y="3173"/>
              <a:ext cx="242" cy="153"/>
            </a:xfrm>
            <a:prstGeom prst="line">
              <a:avLst/>
            </a:prstGeom>
            <a:grpFill/>
            <a:ln w="38100" cmpd="dbl">
              <a:solidFill>
                <a:schemeClr val="accent2"/>
              </a:solidFill>
              <a:round/>
              <a:headEnd/>
              <a:tailEnd type="triangle" w="med" len="med"/>
            </a:ln>
            <a:effectLst/>
          </p:spPr>
          <p:txBody>
            <a:bodyPr wrap="none" anchor="ct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43" name="Line 219"/>
            <p:cNvSpPr>
              <a:spLocks noChangeShapeType="1"/>
            </p:cNvSpPr>
            <p:nvPr/>
          </p:nvSpPr>
          <p:spPr bwMode="auto">
            <a:xfrm>
              <a:off x="2100" y="2913"/>
              <a:ext cx="242" cy="153"/>
            </a:xfrm>
            <a:prstGeom prst="line">
              <a:avLst/>
            </a:prstGeom>
            <a:grpFill/>
            <a:ln w="38100" cmpd="dbl">
              <a:solidFill>
                <a:schemeClr val="accent2"/>
              </a:solidFill>
              <a:round/>
              <a:headEnd/>
              <a:tailEnd type="triangle" w="med" len="med"/>
            </a:ln>
            <a:effectLst/>
          </p:spPr>
          <p:txBody>
            <a:bodyPr wrap="none" anchor="ct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8500" name="Text Box 220"/>
            <p:cNvSpPr txBox="1">
              <a:spLocks noChangeArrowheads="1"/>
            </p:cNvSpPr>
            <p:nvPr/>
          </p:nvSpPr>
          <p:spPr bwMode="auto">
            <a:xfrm>
              <a:off x="2013" y="3463"/>
              <a:ext cx="426" cy="194"/>
            </a:xfrm>
            <a:prstGeom prst="rect">
              <a:avLst/>
            </a:prstGeom>
            <a:grpFill/>
            <a:ln w="9525">
              <a:noFill/>
              <a:miter lim="800000"/>
              <a:headEnd/>
              <a:tailEnd/>
            </a:ln>
          </p:spPr>
          <p:txBody>
            <a:bodyPr wrap="none">
              <a:spAutoFit/>
            </a:bodyPr>
            <a:lstStyle/>
            <a:p>
              <a:pPr algn="ctr">
                <a:lnSpc>
                  <a:spcPct val="100000"/>
                </a:lnSpc>
                <a:spcBef>
                  <a:spcPct val="0"/>
                </a:spcBef>
                <a:buFontTx/>
                <a:buNone/>
              </a:pPr>
              <a:r>
                <a:rPr lang="es-MX" sz="1400" i="0">
                  <a:solidFill>
                    <a:sysClr val="windowText" lastClr="000000"/>
                  </a:solidFill>
                  <a:latin typeface="Arial" panose="020B0604020202020204" pitchFamily="34" charset="0"/>
                  <a:cs typeface="Arial" panose="020B0604020202020204" pitchFamily="34" charset="0"/>
                </a:rPr>
                <a:t>HIDS</a:t>
              </a:r>
              <a:endParaRPr lang="es-AR" sz="1400" i="0">
                <a:solidFill>
                  <a:sysClr val="windowText" lastClr="000000"/>
                </a:solidFill>
                <a:latin typeface="Arial" panose="020B0604020202020204" pitchFamily="34" charset="0"/>
                <a:cs typeface="Arial" panose="020B0604020202020204" pitchFamily="34" charset="0"/>
              </a:endParaRPr>
            </a:p>
          </p:txBody>
        </p:sp>
        <p:sp>
          <p:nvSpPr>
            <p:cNvPr id="18501" name="Text Box 221"/>
            <p:cNvSpPr txBox="1">
              <a:spLocks noChangeArrowheads="1"/>
            </p:cNvSpPr>
            <p:nvPr/>
          </p:nvSpPr>
          <p:spPr bwMode="auto">
            <a:xfrm>
              <a:off x="1772" y="2929"/>
              <a:ext cx="419" cy="194"/>
            </a:xfrm>
            <a:prstGeom prst="rect">
              <a:avLst/>
            </a:prstGeom>
            <a:grpFill/>
            <a:ln w="9525">
              <a:noFill/>
              <a:miter lim="800000"/>
              <a:headEnd/>
              <a:tailEnd/>
            </a:ln>
          </p:spPr>
          <p:txBody>
            <a:bodyPr wrap="none">
              <a:spAutoFit/>
            </a:bodyPr>
            <a:lstStyle/>
            <a:p>
              <a:pPr algn="ctr">
                <a:lnSpc>
                  <a:spcPct val="100000"/>
                </a:lnSpc>
                <a:spcBef>
                  <a:spcPct val="0"/>
                </a:spcBef>
                <a:buFontTx/>
                <a:buNone/>
              </a:pPr>
              <a:r>
                <a:rPr lang="es-MX" sz="1400" i="0">
                  <a:solidFill>
                    <a:sysClr val="windowText" lastClr="000000"/>
                  </a:solidFill>
                  <a:latin typeface="Arial" panose="020B0604020202020204" pitchFamily="34" charset="0"/>
                  <a:cs typeface="Arial" panose="020B0604020202020204" pitchFamily="34" charset="0"/>
                </a:rPr>
                <a:t>NIDS</a:t>
              </a:r>
              <a:endParaRPr lang="es-AR" sz="1400" i="0">
                <a:solidFill>
                  <a:sysClr val="windowText" lastClr="000000"/>
                </a:solidFill>
                <a:latin typeface="Arial" panose="020B0604020202020204" pitchFamily="34" charset="0"/>
                <a:cs typeface="Arial" panose="020B0604020202020204" pitchFamily="34" charset="0"/>
              </a:endParaRPr>
            </a:p>
          </p:txBody>
        </p:sp>
        <p:sp>
          <p:nvSpPr>
            <p:cNvPr id="18502" name="Text Box 222"/>
            <p:cNvSpPr txBox="1">
              <a:spLocks noChangeArrowheads="1"/>
            </p:cNvSpPr>
            <p:nvPr/>
          </p:nvSpPr>
          <p:spPr bwMode="auto">
            <a:xfrm>
              <a:off x="3068" y="1727"/>
              <a:ext cx="419" cy="194"/>
            </a:xfrm>
            <a:prstGeom prst="rect">
              <a:avLst/>
            </a:prstGeom>
            <a:grpFill/>
            <a:ln w="9525">
              <a:noFill/>
              <a:miter lim="800000"/>
              <a:headEnd/>
              <a:tailEnd/>
            </a:ln>
          </p:spPr>
          <p:txBody>
            <a:bodyPr wrap="none">
              <a:spAutoFit/>
            </a:bodyPr>
            <a:lstStyle/>
            <a:p>
              <a:pPr algn="ctr">
                <a:lnSpc>
                  <a:spcPct val="100000"/>
                </a:lnSpc>
                <a:spcBef>
                  <a:spcPct val="0"/>
                </a:spcBef>
                <a:buFontTx/>
                <a:buNone/>
              </a:pPr>
              <a:r>
                <a:rPr lang="es-MX" sz="1400" i="0">
                  <a:solidFill>
                    <a:sysClr val="windowText" lastClr="000000"/>
                  </a:solidFill>
                  <a:latin typeface="Arial" panose="020B0604020202020204" pitchFamily="34" charset="0"/>
                  <a:cs typeface="Arial" panose="020B0604020202020204" pitchFamily="34" charset="0"/>
                </a:rPr>
                <a:t>NIDS</a:t>
              </a:r>
              <a:endParaRPr lang="es-AR" sz="1400" i="0">
                <a:solidFill>
                  <a:sysClr val="windowText" lastClr="000000"/>
                </a:solidFill>
                <a:latin typeface="Arial" panose="020B0604020202020204" pitchFamily="34" charset="0"/>
                <a:cs typeface="Arial" panose="020B0604020202020204" pitchFamily="34" charset="0"/>
              </a:endParaRPr>
            </a:p>
          </p:txBody>
        </p:sp>
        <p:sp>
          <p:nvSpPr>
            <p:cNvPr id="18503" name="Text Box 223"/>
            <p:cNvSpPr txBox="1">
              <a:spLocks noChangeArrowheads="1"/>
            </p:cNvSpPr>
            <p:nvPr/>
          </p:nvSpPr>
          <p:spPr bwMode="auto">
            <a:xfrm>
              <a:off x="3970" y="3216"/>
              <a:ext cx="419" cy="194"/>
            </a:xfrm>
            <a:prstGeom prst="rect">
              <a:avLst/>
            </a:prstGeom>
            <a:grpFill/>
            <a:ln w="9525">
              <a:noFill/>
              <a:miter lim="800000"/>
              <a:headEnd/>
              <a:tailEnd/>
            </a:ln>
          </p:spPr>
          <p:txBody>
            <a:bodyPr wrap="none">
              <a:spAutoFit/>
            </a:bodyPr>
            <a:lstStyle/>
            <a:p>
              <a:pPr algn="ctr">
                <a:lnSpc>
                  <a:spcPct val="100000"/>
                </a:lnSpc>
                <a:spcBef>
                  <a:spcPct val="0"/>
                </a:spcBef>
                <a:buFontTx/>
                <a:buNone/>
              </a:pPr>
              <a:r>
                <a:rPr lang="es-MX" sz="1400" i="0">
                  <a:solidFill>
                    <a:sysClr val="windowText" lastClr="000000"/>
                  </a:solidFill>
                  <a:latin typeface="Arial" panose="020B0604020202020204" pitchFamily="34" charset="0"/>
                  <a:cs typeface="Arial" panose="020B0604020202020204" pitchFamily="34" charset="0"/>
                </a:rPr>
                <a:t>NIDS</a:t>
              </a:r>
              <a:endParaRPr lang="es-AR" sz="1400" i="0">
                <a:solidFill>
                  <a:sysClr val="windowText" lastClr="000000"/>
                </a:solidFill>
                <a:latin typeface="Arial" panose="020B0604020202020204" pitchFamily="34" charset="0"/>
                <a:cs typeface="Arial" panose="020B0604020202020204" pitchFamily="34" charset="0"/>
              </a:endParaRPr>
            </a:p>
          </p:txBody>
        </p:sp>
        <p:sp>
          <p:nvSpPr>
            <p:cNvPr id="18504" name="Text Box 224"/>
            <p:cNvSpPr txBox="1">
              <a:spLocks noChangeArrowheads="1"/>
            </p:cNvSpPr>
            <p:nvPr/>
          </p:nvSpPr>
          <p:spPr bwMode="auto">
            <a:xfrm>
              <a:off x="1431" y="1584"/>
              <a:ext cx="1152" cy="194"/>
            </a:xfrm>
            <a:prstGeom prst="rect">
              <a:avLst/>
            </a:prstGeom>
            <a:grpFill/>
            <a:ln w="9525">
              <a:noFill/>
              <a:miter lim="800000"/>
              <a:headEnd/>
              <a:tailEnd/>
            </a:ln>
          </p:spPr>
          <p:txBody>
            <a:bodyPr wrap="none">
              <a:spAutoFit/>
            </a:bodyPr>
            <a:lstStyle/>
            <a:p>
              <a:pPr algn="ctr">
                <a:lnSpc>
                  <a:spcPct val="100000"/>
                </a:lnSpc>
                <a:spcBef>
                  <a:spcPct val="0"/>
                </a:spcBef>
                <a:buFontTx/>
                <a:buNone/>
              </a:pPr>
              <a:r>
                <a:rPr lang="es-MX" sz="1400" i="0" u="sng">
                  <a:solidFill>
                    <a:sysClr val="windowText" lastClr="000000"/>
                  </a:solidFill>
                  <a:latin typeface="Arial" panose="020B0604020202020204" pitchFamily="34" charset="0"/>
                  <a:cs typeface="Arial" panose="020B0604020202020204" pitchFamily="34" charset="0"/>
                </a:rPr>
                <a:t>Concentrador VPN</a:t>
              </a:r>
              <a:endParaRPr lang="es-AR" sz="1400" i="0" u="sng">
                <a:solidFill>
                  <a:sysClr val="windowText" lastClr="000000"/>
                </a:solidFill>
                <a:latin typeface="Arial" panose="020B0604020202020204" pitchFamily="34" charset="0"/>
                <a:cs typeface="Arial" panose="020B0604020202020204" pitchFamily="34" charset="0"/>
              </a:endParaRPr>
            </a:p>
          </p:txBody>
        </p:sp>
        <p:sp>
          <p:nvSpPr>
            <p:cNvPr id="18505" name="Text Box 225"/>
            <p:cNvSpPr txBox="1">
              <a:spLocks noChangeArrowheads="1"/>
            </p:cNvSpPr>
            <p:nvPr/>
          </p:nvSpPr>
          <p:spPr bwMode="auto">
            <a:xfrm>
              <a:off x="1486" y="1008"/>
              <a:ext cx="1179" cy="194"/>
            </a:xfrm>
            <a:prstGeom prst="rect">
              <a:avLst/>
            </a:prstGeom>
            <a:grpFill/>
            <a:ln w="9525">
              <a:noFill/>
              <a:miter lim="800000"/>
              <a:headEnd/>
              <a:tailEnd/>
            </a:ln>
          </p:spPr>
          <p:txBody>
            <a:bodyPr wrap="none">
              <a:spAutoFit/>
            </a:bodyPr>
            <a:lstStyle/>
            <a:p>
              <a:pPr algn="ctr">
                <a:lnSpc>
                  <a:spcPct val="100000"/>
                </a:lnSpc>
                <a:spcBef>
                  <a:spcPct val="0"/>
                </a:spcBef>
                <a:buFontTx/>
                <a:buNone/>
              </a:pPr>
              <a:r>
                <a:rPr lang="es-MX" sz="1400" i="0" u="sng">
                  <a:solidFill>
                    <a:sysClr val="windowText" lastClr="000000"/>
                  </a:solidFill>
                  <a:latin typeface="Arial" panose="020B0604020202020204" pitchFamily="34" charset="0"/>
                  <a:cs typeface="Arial" panose="020B0604020202020204" pitchFamily="34" charset="0"/>
                </a:rPr>
                <a:t>Servidor de Acceso</a:t>
              </a:r>
              <a:endParaRPr lang="es-AR" sz="1400" i="0" u="sng">
                <a:solidFill>
                  <a:sysClr val="windowText" lastClr="000000"/>
                </a:solidFill>
                <a:latin typeface="Arial" panose="020B0604020202020204" pitchFamily="34" charset="0"/>
                <a:cs typeface="Arial" panose="020B0604020202020204" pitchFamily="34" charset="0"/>
              </a:endParaRPr>
            </a:p>
          </p:txBody>
        </p:sp>
        <p:pic>
          <p:nvPicPr>
            <p:cNvPr id="18506" name="Picture 226"/>
            <p:cNvPicPr>
              <a:picLocks noChangeArrowheads="1"/>
            </p:cNvPicPr>
            <p:nvPr/>
          </p:nvPicPr>
          <p:blipFill>
            <a:blip r:embed="rId12" cstate="print"/>
            <a:srcRect/>
            <a:stretch>
              <a:fillRect/>
            </a:stretch>
          </p:blipFill>
          <p:spPr bwMode="auto">
            <a:xfrm>
              <a:off x="4349" y="1440"/>
              <a:ext cx="307" cy="495"/>
            </a:xfrm>
            <a:prstGeom prst="rect">
              <a:avLst/>
            </a:prstGeom>
            <a:grpFill/>
            <a:ln w="9525">
              <a:noFill/>
              <a:miter lim="800000"/>
              <a:headEnd/>
              <a:tailEnd/>
            </a:ln>
          </p:spPr>
        </p:pic>
        <p:pic>
          <p:nvPicPr>
            <p:cNvPr id="18507" name="Picture 227"/>
            <p:cNvPicPr>
              <a:picLocks noChangeArrowheads="1"/>
            </p:cNvPicPr>
            <p:nvPr/>
          </p:nvPicPr>
          <p:blipFill>
            <a:blip r:embed="rId12" cstate="print"/>
            <a:srcRect/>
            <a:stretch>
              <a:fillRect/>
            </a:stretch>
          </p:blipFill>
          <p:spPr bwMode="auto">
            <a:xfrm>
              <a:off x="4445" y="1536"/>
              <a:ext cx="307" cy="495"/>
            </a:xfrm>
            <a:prstGeom prst="rect">
              <a:avLst/>
            </a:prstGeom>
            <a:grpFill/>
            <a:ln w="9525">
              <a:noFill/>
              <a:miter lim="800000"/>
              <a:headEnd/>
              <a:tailEnd/>
            </a:ln>
          </p:spPr>
        </p:pic>
        <p:pic>
          <p:nvPicPr>
            <p:cNvPr id="18508" name="Picture 228" descr="NetRanger"/>
            <p:cNvPicPr>
              <a:picLocks noChangeAspect="1" noChangeArrowheads="1"/>
            </p:cNvPicPr>
            <p:nvPr/>
          </p:nvPicPr>
          <p:blipFill>
            <a:blip r:embed="rId7" cstate="print"/>
            <a:srcRect/>
            <a:stretch>
              <a:fillRect/>
            </a:stretch>
          </p:blipFill>
          <p:spPr bwMode="auto">
            <a:xfrm>
              <a:off x="4213" y="1854"/>
              <a:ext cx="365" cy="209"/>
            </a:xfrm>
            <a:prstGeom prst="rect">
              <a:avLst/>
            </a:prstGeom>
            <a:grpFill/>
            <a:ln w="9525">
              <a:noFill/>
              <a:miter lim="800000"/>
              <a:headEnd/>
              <a:tailEnd/>
            </a:ln>
          </p:spPr>
        </p:pic>
        <p:sp>
          <p:nvSpPr>
            <p:cNvPr id="18509" name="Text Box 229"/>
            <p:cNvSpPr txBox="1">
              <a:spLocks noChangeArrowheads="1"/>
            </p:cNvSpPr>
            <p:nvPr/>
          </p:nvSpPr>
          <p:spPr bwMode="auto">
            <a:xfrm>
              <a:off x="3997" y="1694"/>
              <a:ext cx="426" cy="194"/>
            </a:xfrm>
            <a:prstGeom prst="rect">
              <a:avLst/>
            </a:prstGeom>
            <a:grpFill/>
            <a:ln w="9525">
              <a:noFill/>
              <a:miter lim="800000"/>
              <a:headEnd/>
              <a:tailEnd/>
            </a:ln>
          </p:spPr>
          <p:txBody>
            <a:bodyPr wrap="none">
              <a:spAutoFit/>
            </a:bodyPr>
            <a:lstStyle/>
            <a:p>
              <a:pPr algn="ctr">
                <a:lnSpc>
                  <a:spcPct val="100000"/>
                </a:lnSpc>
                <a:spcBef>
                  <a:spcPct val="0"/>
                </a:spcBef>
                <a:buFontTx/>
                <a:buNone/>
              </a:pPr>
              <a:r>
                <a:rPr lang="es-MX" sz="1400" i="0">
                  <a:solidFill>
                    <a:sysClr val="windowText" lastClr="000000"/>
                  </a:solidFill>
                  <a:latin typeface="Arial" panose="020B0604020202020204" pitchFamily="34" charset="0"/>
                  <a:cs typeface="Arial" panose="020B0604020202020204" pitchFamily="34" charset="0"/>
                </a:rPr>
                <a:t>HIDS</a:t>
              </a:r>
              <a:endParaRPr lang="es-AR" sz="1400" i="0">
                <a:solidFill>
                  <a:sysClr val="windowText" lastClr="000000"/>
                </a:solidFill>
                <a:latin typeface="Arial" panose="020B0604020202020204" pitchFamily="34" charset="0"/>
                <a:cs typeface="Arial" panose="020B0604020202020204" pitchFamily="34" charset="0"/>
              </a:endParaRPr>
            </a:p>
          </p:txBody>
        </p:sp>
        <p:sp>
          <p:nvSpPr>
            <p:cNvPr id="18510" name="Rectangle 230"/>
            <p:cNvSpPr>
              <a:spLocks noChangeArrowheads="1"/>
            </p:cNvSpPr>
            <p:nvPr/>
          </p:nvSpPr>
          <p:spPr bwMode="auto">
            <a:xfrm>
              <a:off x="748" y="1888"/>
              <a:ext cx="563" cy="191"/>
            </a:xfrm>
            <a:prstGeom prst="rect">
              <a:avLst/>
            </a:prstGeom>
            <a:grpFill/>
            <a:ln w="9525">
              <a:noFill/>
              <a:miter lim="800000"/>
              <a:headEnd/>
              <a:tailEnd/>
            </a:ln>
          </p:spPr>
          <p:txBody>
            <a:bodyPr lIns="103548" tIns="51774" rIns="103548" bIns="51774">
              <a:spAutoFit/>
            </a:bodyPr>
            <a:lstStyle/>
            <a:p>
              <a:pPr defTabSz="1028700">
                <a:lnSpc>
                  <a:spcPct val="100000"/>
                </a:lnSpc>
                <a:spcBef>
                  <a:spcPct val="50000"/>
                </a:spcBef>
                <a:buFontTx/>
                <a:buNone/>
              </a:pPr>
              <a:r>
                <a:rPr lang="en-US" sz="1300" i="0">
                  <a:solidFill>
                    <a:sysClr val="windowText" lastClr="000000"/>
                  </a:solidFill>
                  <a:latin typeface="Arial" panose="020B0604020202020204" pitchFamily="34" charset="0"/>
                  <a:cs typeface="Arial" panose="020B0604020202020204" pitchFamily="34" charset="0"/>
                </a:rPr>
                <a:t>Laptop</a:t>
              </a:r>
            </a:p>
          </p:txBody>
        </p:sp>
        <p:pic>
          <p:nvPicPr>
            <p:cNvPr id="18511" name="Picture 231"/>
            <p:cNvPicPr>
              <a:picLocks noChangeArrowheads="1"/>
            </p:cNvPicPr>
            <p:nvPr/>
          </p:nvPicPr>
          <p:blipFill>
            <a:blip r:embed="rId15" cstate="print"/>
            <a:srcRect/>
            <a:stretch>
              <a:fillRect/>
            </a:stretch>
          </p:blipFill>
          <p:spPr bwMode="auto">
            <a:xfrm>
              <a:off x="408" y="1872"/>
              <a:ext cx="408" cy="435"/>
            </a:xfrm>
            <a:prstGeom prst="rect">
              <a:avLst/>
            </a:prstGeom>
            <a:grpFill/>
            <a:ln w="9525">
              <a:noFill/>
              <a:miter lim="800000"/>
              <a:headEnd/>
              <a:tailEnd/>
            </a:ln>
          </p:spPr>
        </p:pic>
        <p:sp>
          <p:nvSpPr>
            <p:cNvPr id="487656" name="Line 232"/>
            <p:cNvSpPr>
              <a:spLocks noChangeShapeType="1"/>
            </p:cNvSpPr>
            <p:nvPr/>
          </p:nvSpPr>
          <p:spPr bwMode="auto">
            <a:xfrm flipH="1">
              <a:off x="567" y="1551"/>
              <a:ext cx="182" cy="201"/>
            </a:xfrm>
            <a:prstGeom prst="line">
              <a:avLst/>
            </a:prstGeom>
            <a:grpFill/>
            <a:ln w="38100">
              <a:solidFill>
                <a:srgbClr val="CF0E30"/>
              </a:solidFill>
              <a:prstDash val="sysDot"/>
              <a:round/>
              <a:headEnd type="none" w="sm" len="sm"/>
              <a:tailEnd type="none" w="sm" len="sm"/>
            </a:ln>
            <a:effectLst>
              <a:outerShdw dist="17961" dir="2700000" algn="ctr" rotWithShape="0">
                <a:schemeClr val="tx1"/>
              </a:outerShdw>
            </a:effectLst>
          </p:spPr>
          <p:txBody>
            <a:bodyPr wrap="none" anchor="ct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8513" name="Picture 233"/>
            <p:cNvPicPr>
              <a:picLocks noChangeArrowheads="1"/>
            </p:cNvPicPr>
            <p:nvPr/>
          </p:nvPicPr>
          <p:blipFill>
            <a:blip r:embed="rId16" cstate="print"/>
            <a:srcRect/>
            <a:stretch>
              <a:fillRect/>
            </a:stretch>
          </p:blipFill>
          <p:spPr bwMode="auto">
            <a:xfrm>
              <a:off x="340" y="1752"/>
              <a:ext cx="336" cy="232"/>
            </a:xfrm>
            <a:prstGeom prst="rect">
              <a:avLst/>
            </a:prstGeom>
            <a:grpFill/>
            <a:ln w="9525">
              <a:noFill/>
              <a:miter lim="800000"/>
              <a:headEnd/>
              <a:tailEnd/>
            </a:ln>
          </p:spPr>
        </p:pic>
        <p:sp>
          <p:nvSpPr>
            <p:cNvPr id="18514" name="Rectangle 234"/>
            <p:cNvSpPr>
              <a:spLocks noChangeArrowheads="1"/>
            </p:cNvSpPr>
            <p:nvPr/>
          </p:nvSpPr>
          <p:spPr bwMode="auto">
            <a:xfrm>
              <a:off x="657" y="1706"/>
              <a:ext cx="534" cy="191"/>
            </a:xfrm>
            <a:prstGeom prst="rect">
              <a:avLst/>
            </a:prstGeom>
            <a:grpFill/>
            <a:ln w="9525">
              <a:noFill/>
              <a:miter lim="800000"/>
              <a:headEnd/>
              <a:tailEnd/>
            </a:ln>
          </p:spPr>
          <p:txBody>
            <a:bodyPr lIns="103548" tIns="51774" rIns="103548" bIns="51774">
              <a:spAutoFit/>
            </a:bodyPr>
            <a:lstStyle/>
            <a:p>
              <a:pPr defTabSz="1028700">
                <a:lnSpc>
                  <a:spcPct val="100000"/>
                </a:lnSpc>
                <a:spcBef>
                  <a:spcPct val="50000"/>
                </a:spcBef>
                <a:buFontTx/>
                <a:buNone/>
              </a:pPr>
              <a:r>
                <a:rPr lang="en-US" sz="1300" i="0">
                  <a:solidFill>
                    <a:sysClr val="windowText" lastClr="000000"/>
                  </a:solidFill>
                  <a:latin typeface="Arial" panose="020B0604020202020204" pitchFamily="34" charset="0"/>
                  <a:cs typeface="Arial" panose="020B0604020202020204" pitchFamily="34" charset="0"/>
                </a:rPr>
                <a:t>Modem</a:t>
              </a:r>
            </a:p>
          </p:txBody>
        </p:sp>
        <p:grpSp>
          <p:nvGrpSpPr>
            <p:cNvPr id="18515" name="Group 235"/>
            <p:cNvGrpSpPr>
              <a:grpSpLocks/>
            </p:cNvGrpSpPr>
            <p:nvPr/>
          </p:nvGrpSpPr>
          <p:grpSpPr bwMode="auto">
            <a:xfrm>
              <a:off x="0" y="2296"/>
              <a:ext cx="480" cy="394"/>
              <a:chOff x="3593" y="866"/>
              <a:chExt cx="1108" cy="1356"/>
            </a:xfrm>
            <a:grpFill/>
          </p:grpSpPr>
          <p:sp>
            <p:nvSpPr>
              <p:cNvPr id="487660" name="Freeform 236"/>
              <p:cNvSpPr>
                <a:spLocks/>
              </p:cNvSpPr>
              <p:nvPr/>
            </p:nvSpPr>
            <p:spPr bwMode="auto">
              <a:xfrm>
                <a:off x="3593" y="876"/>
                <a:ext cx="1071" cy="1115"/>
              </a:xfrm>
              <a:custGeom>
                <a:avLst/>
                <a:gdLst/>
                <a:ahLst/>
                <a:cxnLst>
                  <a:cxn ang="0">
                    <a:pos x="676" y="115"/>
                  </a:cxn>
                  <a:cxn ang="0">
                    <a:pos x="596" y="196"/>
                  </a:cxn>
                  <a:cxn ang="0">
                    <a:pos x="578" y="314"/>
                  </a:cxn>
                  <a:cxn ang="0">
                    <a:pos x="570" y="780"/>
                  </a:cxn>
                  <a:cxn ang="0">
                    <a:pos x="588" y="1073"/>
                  </a:cxn>
                  <a:cxn ang="0">
                    <a:pos x="602" y="1145"/>
                  </a:cxn>
                  <a:cxn ang="0">
                    <a:pos x="673" y="1177"/>
                  </a:cxn>
                  <a:cxn ang="0">
                    <a:pos x="931" y="1233"/>
                  </a:cxn>
                  <a:cxn ang="0">
                    <a:pos x="883" y="1273"/>
                  </a:cxn>
                  <a:cxn ang="0">
                    <a:pos x="546" y="1332"/>
                  </a:cxn>
                  <a:cxn ang="0">
                    <a:pos x="507" y="1657"/>
                  </a:cxn>
                  <a:cxn ang="0">
                    <a:pos x="314" y="1617"/>
                  </a:cxn>
                  <a:cxn ang="0">
                    <a:pos x="163" y="1684"/>
                  </a:cxn>
                  <a:cxn ang="0">
                    <a:pos x="0" y="1798"/>
                  </a:cxn>
                  <a:cxn ang="0">
                    <a:pos x="23" y="1838"/>
                  </a:cxn>
                  <a:cxn ang="0">
                    <a:pos x="104" y="1996"/>
                  </a:cxn>
                  <a:cxn ang="0">
                    <a:pos x="664" y="2231"/>
                  </a:cxn>
                  <a:cxn ang="0">
                    <a:pos x="830" y="2231"/>
                  </a:cxn>
                  <a:cxn ang="0">
                    <a:pos x="1171" y="1963"/>
                  </a:cxn>
                  <a:cxn ang="0">
                    <a:pos x="1269" y="1973"/>
                  </a:cxn>
                  <a:cxn ang="0">
                    <a:pos x="1466" y="1877"/>
                  </a:cxn>
                  <a:cxn ang="0">
                    <a:pos x="1836" y="1807"/>
                  </a:cxn>
                  <a:cxn ang="0">
                    <a:pos x="1906" y="1459"/>
                  </a:cxn>
                  <a:cxn ang="0">
                    <a:pos x="1678" y="1334"/>
                  </a:cxn>
                  <a:cxn ang="0">
                    <a:pos x="1792" y="1218"/>
                  </a:cxn>
                  <a:cxn ang="0">
                    <a:pos x="2111" y="1159"/>
                  </a:cxn>
                  <a:cxn ang="0">
                    <a:pos x="2139" y="1038"/>
                  </a:cxn>
                  <a:cxn ang="0">
                    <a:pos x="2126" y="673"/>
                  </a:cxn>
                  <a:cxn ang="0">
                    <a:pos x="2071" y="576"/>
                  </a:cxn>
                  <a:cxn ang="0">
                    <a:pos x="1795" y="373"/>
                  </a:cxn>
                  <a:cxn ang="0">
                    <a:pos x="1767" y="251"/>
                  </a:cxn>
                  <a:cxn ang="0">
                    <a:pos x="1652" y="101"/>
                  </a:cxn>
                  <a:cxn ang="0">
                    <a:pos x="1444" y="0"/>
                  </a:cxn>
                  <a:cxn ang="0">
                    <a:pos x="1228" y="15"/>
                  </a:cxn>
                  <a:cxn ang="0">
                    <a:pos x="676" y="115"/>
                  </a:cxn>
                  <a:cxn ang="0">
                    <a:pos x="676" y="115"/>
                  </a:cxn>
                </a:cxnLst>
                <a:rect l="0" t="0" r="r" b="b"/>
                <a:pathLst>
                  <a:path w="2139" h="2231">
                    <a:moveTo>
                      <a:pt x="676" y="115"/>
                    </a:moveTo>
                    <a:lnTo>
                      <a:pt x="596" y="196"/>
                    </a:lnTo>
                    <a:lnTo>
                      <a:pt x="578" y="314"/>
                    </a:lnTo>
                    <a:lnTo>
                      <a:pt x="570" y="780"/>
                    </a:lnTo>
                    <a:lnTo>
                      <a:pt x="588" y="1073"/>
                    </a:lnTo>
                    <a:lnTo>
                      <a:pt x="602" y="1145"/>
                    </a:lnTo>
                    <a:lnTo>
                      <a:pt x="673" y="1177"/>
                    </a:lnTo>
                    <a:lnTo>
                      <a:pt x="931" y="1233"/>
                    </a:lnTo>
                    <a:lnTo>
                      <a:pt x="883" y="1273"/>
                    </a:lnTo>
                    <a:lnTo>
                      <a:pt x="546" y="1332"/>
                    </a:lnTo>
                    <a:lnTo>
                      <a:pt x="507" y="1657"/>
                    </a:lnTo>
                    <a:lnTo>
                      <a:pt x="314" y="1617"/>
                    </a:lnTo>
                    <a:lnTo>
                      <a:pt x="163" y="1684"/>
                    </a:lnTo>
                    <a:lnTo>
                      <a:pt x="0" y="1798"/>
                    </a:lnTo>
                    <a:lnTo>
                      <a:pt x="23" y="1838"/>
                    </a:lnTo>
                    <a:lnTo>
                      <a:pt x="104" y="1996"/>
                    </a:lnTo>
                    <a:lnTo>
                      <a:pt x="664" y="2231"/>
                    </a:lnTo>
                    <a:lnTo>
                      <a:pt x="830" y="2231"/>
                    </a:lnTo>
                    <a:lnTo>
                      <a:pt x="1171" y="1963"/>
                    </a:lnTo>
                    <a:lnTo>
                      <a:pt x="1269" y="1973"/>
                    </a:lnTo>
                    <a:lnTo>
                      <a:pt x="1466" y="1877"/>
                    </a:lnTo>
                    <a:lnTo>
                      <a:pt x="1836" y="1807"/>
                    </a:lnTo>
                    <a:lnTo>
                      <a:pt x="1906" y="1459"/>
                    </a:lnTo>
                    <a:lnTo>
                      <a:pt x="1678" y="1334"/>
                    </a:lnTo>
                    <a:lnTo>
                      <a:pt x="1792" y="1218"/>
                    </a:lnTo>
                    <a:lnTo>
                      <a:pt x="2111" y="1159"/>
                    </a:lnTo>
                    <a:lnTo>
                      <a:pt x="2139" y="1038"/>
                    </a:lnTo>
                    <a:lnTo>
                      <a:pt x="2126" y="673"/>
                    </a:lnTo>
                    <a:lnTo>
                      <a:pt x="2071" y="576"/>
                    </a:lnTo>
                    <a:lnTo>
                      <a:pt x="1795" y="373"/>
                    </a:lnTo>
                    <a:lnTo>
                      <a:pt x="1767" y="251"/>
                    </a:lnTo>
                    <a:lnTo>
                      <a:pt x="1652" y="101"/>
                    </a:lnTo>
                    <a:lnTo>
                      <a:pt x="1444" y="0"/>
                    </a:lnTo>
                    <a:lnTo>
                      <a:pt x="1228" y="15"/>
                    </a:lnTo>
                    <a:lnTo>
                      <a:pt x="676" y="115"/>
                    </a:lnTo>
                    <a:lnTo>
                      <a:pt x="676" y="115"/>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61" name="Freeform 237"/>
              <p:cNvSpPr>
                <a:spLocks/>
              </p:cNvSpPr>
              <p:nvPr/>
            </p:nvSpPr>
            <p:spPr bwMode="auto">
              <a:xfrm>
                <a:off x="4064" y="1644"/>
                <a:ext cx="637" cy="403"/>
              </a:xfrm>
              <a:custGeom>
                <a:avLst/>
                <a:gdLst/>
                <a:ahLst/>
                <a:cxnLst>
                  <a:cxn ang="0">
                    <a:pos x="1135" y="417"/>
                  </a:cxn>
                  <a:cxn ang="0">
                    <a:pos x="1127" y="457"/>
                  </a:cxn>
                  <a:cxn ang="0">
                    <a:pos x="1107" y="488"/>
                  </a:cxn>
                  <a:cxn ang="0">
                    <a:pos x="1077" y="509"/>
                  </a:cxn>
                  <a:cxn ang="0">
                    <a:pos x="1039" y="522"/>
                  </a:cxn>
                  <a:cxn ang="0">
                    <a:pos x="846" y="539"/>
                  </a:cxn>
                  <a:cxn ang="0">
                    <a:pos x="667" y="574"/>
                  </a:cxn>
                  <a:cxn ang="0">
                    <a:pos x="590" y="602"/>
                  </a:cxn>
                  <a:cxn ang="0">
                    <a:pos x="517" y="635"/>
                  </a:cxn>
                  <a:cxn ang="0">
                    <a:pos x="445" y="673"/>
                  </a:cxn>
                  <a:cxn ang="0">
                    <a:pos x="371" y="712"/>
                  </a:cxn>
                  <a:cxn ang="0">
                    <a:pos x="291" y="753"/>
                  </a:cxn>
                  <a:cxn ang="0">
                    <a:pos x="204" y="794"/>
                  </a:cxn>
                  <a:cxn ang="0">
                    <a:pos x="139" y="809"/>
                  </a:cxn>
                  <a:cxn ang="0">
                    <a:pos x="83" y="797"/>
                  </a:cxn>
                  <a:cxn ang="0">
                    <a:pos x="6" y="718"/>
                  </a:cxn>
                  <a:cxn ang="0">
                    <a:pos x="0" y="608"/>
                  </a:cxn>
                  <a:cxn ang="0">
                    <a:pos x="29" y="558"/>
                  </a:cxn>
                  <a:cxn ang="0">
                    <a:pos x="53" y="537"/>
                  </a:cxn>
                  <a:cxn ang="0">
                    <a:pos x="83" y="521"/>
                  </a:cxn>
                  <a:cxn ang="0">
                    <a:pos x="136" y="494"/>
                  </a:cxn>
                  <a:cxn ang="0">
                    <a:pos x="187" y="463"/>
                  </a:cxn>
                  <a:cxn ang="0">
                    <a:pos x="238" y="429"/>
                  </a:cxn>
                  <a:cxn ang="0">
                    <a:pos x="290" y="391"/>
                  </a:cxn>
                  <a:cxn ang="0">
                    <a:pos x="339" y="350"/>
                  </a:cxn>
                  <a:cxn ang="0">
                    <a:pos x="391" y="310"/>
                  </a:cxn>
                  <a:cxn ang="0">
                    <a:pos x="440" y="267"/>
                  </a:cxn>
                  <a:cxn ang="0">
                    <a:pos x="490" y="225"/>
                  </a:cxn>
                  <a:cxn ang="0">
                    <a:pos x="542" y="184"/>
                  </a:cxn>
                  <a:cxn ang="0">
                    <a:pos x="593" y="145"/>
                  </a:cxn>
                  <a:cxn ang="0">
                    <a:pos x="646" y="109"/>
                  </a:cxn>
                  <a:cxn ang="0">
                    <a:pos x="697" y="77"/>
                  </a:cxn>
                  <a:cxn ang="0">
                    <a:pos x="751" y="49"/>
                  </a:cxn>
                  <a:cxn ang="0">
                    <a:pos x="806" y="26"/>
                  </a:cxn>
                  <a:cxn ang="0">
                    <a:pos x="917" y="0"/>
                  </a:cxn>
                  <a:cxn ang="0">
                    <a:pos x="1045" y="27"/>
                  </a:cxn>
                  <a:cxn ang="0">
                    <a:pos x="1145" y="49"/>
                  </a:cxn>
                  <a:cxn ang="0">
                    <a:pos x="1224" y="68"/>
                  </a:cxn>
                  <a:cxn ang="0">
                    <a:pos x="1273" y="124"/>
                  </a:cxn>
                  <a:cxn ang="0">
                    <a:pos x="1275" y="180"/>
                  </a:cxn>
                  <a:cxn ang="0">
                    <a:pos x="1260" y="207"/>
                  </a:cxn>
                  <a:cxn ang="0">
                    <a:pos x="1231" y="233"/>
                  </a:cxn>
                  <a:cxn ang="0">
                    <a:pos x="1192" y="258"/>
                  </a:cxn>
                  <a:cxn ang="0">
                    <a:pos x="1141" y="282"/>
                  </a:cxn>
                  <a:cxn ang="0">
                    <a:pos x="1135" y="417"/>
                  </a:cxn>
                  <a:cxn ang="0">
                    <a:pos x="1135" y="417"/>
                  </a:cxn>
                </a:cxnLst>
                <a:rect l="0" t="0" r="r" b="b"/>
                <a:pathLst>
                  <a:path w="1275" h="809">
                    <a:moveTo>
                      <a:pt x="1135" y="417"/>
                    </a:moveTo>
                    <a:lnTo>
                      <a:pt x="1127" y="457"/>
                    </a:lnTo>
                    <a:lnTo>
                      <a:pt x="1107" y="488"/>
                    </a:lnTo>
                    <a:lnTo>
                      <a:pt x="1077" y="509"/>
                    </a:lnTo>
                    <a:lnTo>
                      <a:pt x="1039" y="522"/>
                    </a:lnTo>
                    <a:lnTo>
                      <a:pt x="846" y="539"/>
                    </a:lnTo>
                    <a:lnTo>
                      <a:pt x="667" y="574"/>
                    </a:lnTo>
                    <a:lnTo>
                      <a:pt x="590" y="602"/>
                    </a:lnTo>
                    <a:lnTo>
                      <a:pt x="517" y="635"/>
                    </a:lnTo>
                    <a:lnTo>
                      <a:pt x="445" y="673"/>
                    </a:lnTo>
                    <a:lnTo>
                      <a:pt x="371" y="712"/>
                    </a:lnTo>
                    <a:lnTo>
                      <a:pt x="291" y="753"/>
                    </a:lnTo>
                    <a:lnTo>
                      <a:pt x="204" y="794"/>
                    </a:lnTo>
                    <a:lnTo>
                      <a:pt x="139" y="809"/>
                    </a:lnTo>
                    <a:lnTo>
                      <a:pt x="83" y="797"/>
                    </a:lnTo>
                    <a:lnTo>
                      <a:pt x="6" y="718"/>
                    </a:lnTo>
                    <a:lnTo>
                      <a:pt x="0" y="608"/>
                    </a:lnTo>
                    <a:lnTo>
                      <a:pt x="29" y="558"/>
                    </a:lnTo>
                    <a:lnTo>
                      <a:pt x="53" y="537"/>
                    </a:lnTo>
                    <a:lnTo>
                      <a:pt x="83" y="521"/>
                    </a:lnTo>
                    <a:lnTo>
                      <a:pt x="136" y="494"/>
                    </a:lnTo>
                    <a:lnTo>
                      <a:pt x="187" y="463"/>
                    </a:lnTo>
                    <a:lnTo>
                      <a:pt x="238" y="429"/>
                    </a:lnTo>
                    <a:lnTo>
                      <a:pt x="290" y="391"/>
                    </a:lnTo>
                    <a:lnTo>
                      <a:pt x="339" y="350"/>
                    </a:lnTo>
                    <a:lnTo>
                      <a:pt x="391" y="310"/>
                    </a:lnTo>
                    <a:lnTo>
                      <a:pt x="440" y="267"/>
                    </a:lnTo>
                    <a:lnTo>
                      <a:pt x="490" y="225"/>
                    </a:lnTo>
                    <a:lnTo>
                      <a:pt x="542" y="184"/>
                    </a:lnTo>
                    <a:lnTo>
                      <a:pt x="593" y="145"/>
                    </a:lnTo>
                    <a:lnTo>
                      <a:pt x="646" y="109"/>
                    </a:lnTo>
                    <a:lnTo>
                      <a:pt x="697" y="77"/>
                    </a:lnTo>
                    <a:lnTo>
                      <a:pt x="751" y="49"/>
                    </a:lnTo>
                    <a:lnTo>
                      <a:pt x="806" y="26"/>
                    </a:lnTo>
                    <a:lnTo>
                      <a:pt x="917" y="0"/>
                    </a:lnTo>
                    <a:lnTo>
                      <a:pt x="1045" y="27"/>
                    </a:lnTo>
                    <a:lnTo>
                      <a:pt x="1145" y="49"/>
                    </a:lnTo>
                    <a:lnTo>
                      <a:pt x="1224" y="68"/>
                    </a:lnTo>
                    <a:lnTo>
                      <a:pt x="1273" y="124"/>
                    </a:lnTo>
                    <a:lnTo>
                      <a:pt x="1275" y="180"/>
                    </a:lnTo>
                    <a:lnTo>
                      <a:pt x="1260" y="207"/>
                    </a:lnTo>
                    <a:lnTo>
                      <a:pt x="1231" y="233"/>
                    </a:lnTo>
                    <a:lnTo>
                      <a:pt x="1192" y="258"/>
                    </a:lnTo>
                    <a:lnTo>
                      <a:pt x="1141" y="282"/>
                    </a:lnTo>
                    <a:lnTo>
                      <a:pt x="1135" y="417"/>
                    </a:lnTo>
                    <a:lnTo>
                      <a:pt x="1135" y="417"/>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62" name="Freeform 238"/>
              <p:cNvSpPr>
                <a:spLocks/>
              </p:cNvSpPr>
              <p:nvPr/>
            </p:nvSpPr>
            <p:spPr bwMode="auto">
              <a:xfrm>
                <a:off x="4249" y="1988"/>
                <a:ext cx="199" cy="234"/>
              </a:xfrm>
              <a:custGeom>
                <a:avLst/>
                <a:gdLst/>
                <a:ahLst/>
                <a:cxnLst>
                  <a:cxn ang="0">
                    <a:pos x="371" y="273"/>
                  </a:cxn>
                  <a:cxn ang="0">
                    <a:pos x="312" y="364"/>
                  </a:cxn>
                  <a:cxn ang="0">
                    <a:pos x="285" y="401"/>
                  </a:cxn>
                  <a:cxn ang="0">
                    <a:pos x="239" y="441"/>
                  </a:cxn>
                  <a:cxn ang="0">
                    <a:pos x="181" y="469"/>
                  </a:cxn>
                  <a:cxn ang="0">
                    <a:pos x="122" y="471"/>
                  </a:cxn>
                  <a:cxn ang="0">
                    <a:pos x="70" y="450"/>
                  </a:cxn>
                  <a:cxn ang="0">
                    <a:pos x="31" y="411"/>
                  </a:cxn>
                  <a:cxn ang="0">
                    <a:pos x="0" y="306"/>
                  </a:cxn>
                  <a:cxn ang="0">
                    <a:pos x="16" y="251"/>
                  </a:cxn>
                  <a:cxn ang="0">
                    <a:pos x="60" y="201"/>
                  </a:cxn>
                  <a:cxn ang="0">
                    <a:pos x="75" y="168"/>
                  </a:cxn>
                  <a:cxn ang="0">
                    <a:pos x="54" y="131"/>
                  </a:cxn>
                  <a:cxn ang="0">
                    <a:pos x="39" y="53"/>
                  </a:cxn>
                  <a:cxn ang="0">
                    <a:pos x="64" y="27"/>
                  </a:cxn>
                  <a:cxn ang="0">
                    <a:pos x="95" y="12"/>
                  </a:cxn>
                  <a:cxn ang="0">
                    <a:pos x="163" y="0"/>
                  </a:cxn>
                  <a:cxn ang="0">
                    <a:pos x="300" y="47"/>
                  </a:cxn>
                  <a:cxn ang="0">
                    <a:pos x="390" y="153"/>
                  </a:cxn>
                  <a:cxn ang="0">
                    <a:pos x="398" y="213"/>
                  </a:cxn>
                  <a:cxn ang="0">
                    <a:pos x="371" y="273"/>
                  </a:cxn>
                  <a:cxn ang="0">
                    <a:pos x="371" y="273"/>
                  </a:cxn>
                </a:cxnLst>
                <a:rect l="0" t="0" r="r" b="b"/>
                <a:pathLst>
                  <a:path w="398" h="471">
                    <a:moveTo>
                      <a:pt x="371" y="273"/>
                    </a:moveTo>
                    <a:lnTo>
                      <a:pt x="312" y="364"/>
                    </a:lnTo>
                    <a:lnTo>
                      <a:pt x="285" y="401"/>
                    </a:lnTo>
                    <a:lnTo>
                      <a:pt x="239" y="441"/>
                    </a:lnTo>
                    <a:lnTo>
                      <a:pt x="181" y="469"/>
                    </a:lnTo>
                    <a:lnTo>
                      <a:pt x="122" y="471"/>
                    </a:lnTo>
                    <a:lnTo>
                      <a:pt x="70" y="450"/>
                    </a:lnTo>
                    <a:lnTo>
                      <a:pt x="31" y="411"/>
                    </a:lnTo>
                    <a:lnTo>
                      <a:pt x="0" y="306"/>
                    </a:lnTo>
                    <a:lnTo>
                      <a:pt x="16" y="251"/>
                    </a:lnTo>
                    <a:lnTo>
                      <a:pt x="60" y="201"/>
                    </a:lnTo>
                    <a:lnTo>
                      <a:pt x="75" y="168"/>
                    </a:lnTo>
                    <a:lnTo>
                      <a:pt x="54" y="131"/>
                    </a:lnTo>
                    <a:lnTo>
                      <a:pt x="39" y="53"/>
                    </a:lnTo>
                    <a:lnTo>
                      <a:pt x="64" y="27"/>
                    </a:lnTo>
                    <a:lnTo>
                      <a:pt x="95" y="12"/>
                    </a:lnTo>
                    <a:lnTo>
                      <a:pt x="163" y="0"/>
                    </a:lnTo>
                    <a:lnTo>
                      <a:pt x="300" y="47"/>
                    </a:lnTo>
                    <a:lnTo>
                      <a:pt x="390" y="153"/>
                    </a:lnTo>
                    <a:lnTo>
                      <a:pt x="398" y="213"/>
                    </a:lnTo>
                    <a:lnTo>
                      <a:pt x="371" y="273"/>
                    </a:lnTo>
                    <a:lnTo>
                      <a:pt x="371" y="273"/>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63" name="Freeform 239"/>
              <p:cNvSpPr>
                <a:spLocks/>
              </p:cNvSpPr>
              <p:nvPr/>
            </p:nvSpPr>
            <p:spPr bwMode="auto">
              <a:xfrm>
                <a:off x="4020" y="1052"/>
                <a:ext cx="295" cy="385"/>
              </a:xfrm>
              <a:custGeom>
                <a:avLst/>
                <a:gdLst/>
                <a:ahLst/>
                <a:cxnLst>
                  <a:cxn ang="0">
                    <a:pos x="98" y="18"/>
                  </a:cxn>
                  <a:cxn ang="0">
                    <a:pos x="238" y="0"/>
                  </a:cxn>
                  <a:cxn ang="0">
                    <a:pos x="377" y="6"/>
                  </a:cxn>
                  <a:cxn ang="0">
                    <a:pos x="531" y="12"/>
                  </a:cxn>
                  <a:cxn ang="0">
                    <a:pos x="575" y="32"/>
                  </a:cxn>
                  <a:cxn ang="0">
                    <a:pos x="590" y="98"/>
                  </a:cxn>
                  <a:cxn ang="0">
                    <a:pos x="572" y="376"/>
                  </a:cxn>
                  <a:cxn ang="0">
                    <a:pos x="587" y="477"/>
                  </a:cxn>
                  <a:cxn ang="0">
                    <a:pos x="587" y="543"/>
                  </a:cxn>
                  <a:cxn ang="0">
                    <a:pos x="587" y="588"/>
                  </a:cxn>
                  <a:cxn ang="0">
                    <a:pos x="578" y="656"/>
                  </a:cxn>
                  <a:cxn ang="0">
                    <a:pos x="554" y="706"/>
                  </a:cxn>
                  <a:cxn ang="0">
                    <a:pos x="513" y="741"/>
                  </a:cxn>
                  <a:cxn ang="0">
                    <a:pos x="462" y="762"/>
                  </a:cxn>
                  <a:cxn ang="0">
                    <a:pos x="336" y="773"/>
                  </a:cxn>
                  <a:cxn ang="0">
                    <a:pos x="193" y="762"/>
                  </a:cxn>
                  <a:cxn ang="0">
                    <a:pos x="128" y="735"/>
                  </a:cxn>
                  <a:cxn ang="0">
                    <a:pos x="118" y="685"/>
                  </a:cxn>
                  <a:cxn ang="0">
                    <a:pos x="142" y="623"/>
                  </a:cxn>
                  <a:cxn ang="0">
                    <a:pos x="181" y="560"/>
                  </a:cxn>
                  <a:cxn ang="0">
                    <a:pos x="127" y="513"/>
                  </a:cxn>
                  <a:cxn ang="0">
                    <a:pos x="98" y="459"/>
                  </a:cxn>
                  <a:cxn ang="0">
                    <a:pos x="99" y="398"/>
                  </a:cxn>
                  <a:cxn ang="0">
                    <a:pos x="137" y="338"/>
                  </a:cxn>
                  <a:cxn ang="0">
                    <a:pos x="48" y="273"/>
                  </a:cxn>
                  <a:cxn ang="0">
                    <a:pos x="0" y="169"/>
                  </a:cxn>
                  <a:cxn ang="0">
                    <a:pos x="10" y="71"/>
                  </a:cxn>
                  <a:cxn ang="0">
                    <a:pos x="44" y="36"/>
                  </a:cxn>
                  <a:cxn ang="0">
                    <a:pos x="98" y="18"/>
                  </a:cxn>
                  <a:cxn ang="0">
                    <a:pos x="98" y="18"/>
                  </a:cxn>
                </a:cxnLst>
                <a:rect l="0" t="0" r="r" b="b"/>
                <a:pathLst>
                  <a:path w="590" h="773">
                    <a:moveTo>
                      <a:pt x="98" y="18"/>
                    </a:moveTo>
                    <a:lnTo>
                      <a:pt x="238" y="0"/>
                    </a:lnTo>
                    <a:lnTo>
                      <a:pt x="377" y="6"/>
                    </a:lnTo>
                    <a:lnTo>
                      <a:pt x="531" y="12"/>
                    </a:lnTo>
                    <a:lnTo>
                      <a:pt x="575" y="32"/>
                    </a:lnTo>
                    <a:lnTo>
                      <a:pt x="590" y="98"/>
                    </a:lnTo>
                    <a:lnTo>
                      <a:pt x="572" y="376"/>
                    </a:lnTo>
                    <a:lnTo>
                      <a:pt x="587" y="477"/>
                    </a:lnTo>
                    <a:lnTo>
                      <a:pt x="587" y="543"/>
                    </a:lnTo>
                    <a:lnTo>
                      <a:pt x="587" y="588"/>
                    </a:lnTo>
                    <a:lnTo>
                      <a:pt x="578" y="656"/>
                    </a:lnTo>
                    <a:lnTo>
                      <a:pt x="554" y="706"/>
                    </a:lnTo>
                    <a:lnTo>
                      <a:pt x="513" y="741"/>
                    </a:lnTo>
                    <a:lnTo>
                      <a:pt x="462" y="762"/>
                    </a:lnTo>
                    <a:lnTo>
                      <a:pt x="336" y="773"/>
                    </a:lnTo>
                    <a:lnTo>
                      <a:pt x="193" y="762"/>
                    </a:lnTo>
                    <a:lnTo>
                      <a:pt x="128" y="735"/>
                    </a:lnTo>
                    <a:lnTo>
                      <a:pt x="118" y="685"/>
                    </a:lnTo>
                    <a:lnTo>
                      <a:pt x="142" y="623"/>
                    </a:lnTo>
                    <a:lnTo>
                      <a:pt x="181" y="560"/>
                    </a:lnTo>
                    <a:lnTo>
                      <a:pt x="127" y="513"/>
                    </a:lnTo>
                    <a:lnTo>
                      <a:pt x="98" y="459"/>
                    </a:lnTo>
                    <a:lnTo>
                      <a:pt x="99" y="398"/>
                    </a:lnTo>
                    <a:lnTo>
                      <a:pt x="137" y="338"/>
                    </a:lnTo>
                    <a:lnTo>
                      <a:pt x="48" y="273"/>
                    </a:lnTo>
                    <a:lnTo>
                      <a:pt x="0" y="169"/>
                    </a:lnTo>
                    <a:lnTo>
                      <a:pt x="10" y="71"/>
                    </a:lnTo>
                    <a:lnTo>
                      <a:pt x="44" y="36"/>
                    </a:lnTo>
                    <a:lnTo>
                      <a:pt x="98" y="18"/>
                    </a:lnTo>
                    <a:lnTo>
                      <a:pt x="98" y="18"/>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64" name="Freeform 240"/>
              <p:cNvSpPr>
                <a:spLocks/>
              </p:cNvSpPr>
              <p:nvPr/>
            </p:nvSpPr>
            <p:spPr bwMode="auto">
              <a:xfrm>
                <a:off x="3872" y="1630"/>
                <a:ext cx="404" cy="138"/>
              </a:xfrm>
              <a:custGeom>
                <a:avLst/>
                <a:gdLst/>
                <a:ahLst/>
                <a:cxnLst>
                  <a:cxn ang="0">
                    <a:pos x="88" y="0"/>
                  </a:cxn>
                  <a:cxn ang="0">
                    <a:pos x="433" y="70"/>
                  </a:cxn>
                  <a:cxn ang="0">
                    <a:pos x="515" y="94"/>
                  </a:cxn>
                  <a:cxn ang="0">
                    <a:pos x="596" y="121"/>
                  </a:cxn>
                  <a:cxn ang="0">
                    <a:pos x="679" y="151"/>
                  </a:cxn>
                  <a:cxn ang="0">
                    <a:pos x="768" y="186"/>
                  </a:cxn>
                  <a:cxn ang="0">
                    <a:pos x="807" y="217"/>
                  </a:cxn>
                  <a:cxn ang="0">
                    <a:pos x="801" y="252"/>
                  </a:cxn>
                  <a:cxn ang="0">
                    <a:pos x="762" y="275"/>
                  </a:cxn>
                  <a:cxn ang="0">
                    <a:pos x="705" y="269"/>
                  </a:cxn>
                  <a:cxn ang="0">
                    <a:pos x="620" y="237"/>
                  </a:cxn>
                  <a:cxn ang="0">
                    <a:pos x="537" y="211"/>
                  </a:cxn>
                  <a:cxn ang="0">
                    <a:pos x="379" y="174"/>
                  </a:cxn>
                  <a:cxn ang="0">
                    <a:pos x="217" y="147"/>
                  </a:cxn>
                  <a:cxn ang="0">
                    <a:pos x="42" y="124"/>
                  </a:cxn>
                  <a:cxn ang="0">
                    <a:pos x="0" y="98"/>
                  </a:cxn>
                  <a:cxn ang="0">
                    <a:pos x="0" y="53"/>
                  </a:cxn>
                  <a:cxn ang="0">
                    <a:pos x="32" y="12"/>
                  </a:cxn>
                  <a:cxn ang="0">
                    <a:pos x="88" y="0"/>
                  </a:cxn>
                  <a:cxn ang="0">
                    <a:pos x="88" y="0"/>
                  </a:cxn>
                </a:cxnLst>
                <a:rect l="0" t="0" r="r" b="b"/>
                <a:pathLst>
                  <a:path w="807" h="275">
                    <a:moveTo>
                      <a:pt x="88" y="0"/>
                    </a:moveTo>
                    <a:lnTo>
                      <a:pt x="433" y="70"/>
                    </a:lnTo>
                    <a:lnTo>
                      <a:pt x="515" y="94"/>
                    </a:lnTo>
                    <a:lnTo>
                      <a:pt x="596" y="121"/>
                    </a:lnTo>
                    <a:lnTo>
                      <a:pt x="679" y="151"/>
                    </a:lnTo>
                    <a:lnTo>
                      <a:pt x="768" y="186"/>
                    </a:lnTo>
                    <a:lnTo>
                      <a:pt x="807" y="217"/>
                    </a:lnTo>
                    <a:lnTo>
                      <a:pt x="801" y="252"/>
                    </a:lnTo>
                    <a:lnTo>
                      <a:pt x="762" y="275"/>
                    </a:lnTo>
                    <a:lnTo>
                      <a:pt x="705" y="269"/>
                    </a:lnTo>
                    <a:lnTo>
                      <a:pt x="620" y="237"/>
                    </a:lnTo>
                    <a:lnTo>
                      <a:pt x="537" y="211"/>
                    </a:lnTo>
                    <a:lnTo>
                      <a:pt x="379" y="174"/>
                    </a:lnTo>
                    <a:lnTo>
                      <a:pt x="217" y="147"/>
                    </a:lnTo>
                    <a:lnTo>
                      <a:pt x="42" y="124"/>
                    </a:lnTo>
                    <a:lnTo>
                      <a:pt x="0" y="98"/>
                    </a:lnTo>
                    <a:lnTo>
                      <a:pt x="0" y="53"/>
                    </a:lnTo>
                    <a:lnTo>
                      <a:pt x="32" y="12"/>
                    </a:lnTo>
                    <a:lnTo>
                      <a:pt x="88" y="0"/>
                    </a:lnTo>
                    <a:lnTo>
                      <a:pt x="88" y="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65" name="Freeform 241"/>
              <p:cNvSpPr>
                <a:spLocks/>
              </p:cNvSpPr>
              <p:nvPr/>
            </p:nvSpPr>
            <p:spPr bwMode="auto">
              <a:xfrm>
                <a:off x="3925" y="1406"/>
                <a:ext cx="471" cy="127"/>
              </a:xfrm>
              <a:custGeom>
                <a:avLst/>
                <a:gdLst/>
                <a:ahLst/>
                <a:cxnLst>
                  <a:cxn ang="0">
                    <a:pos x="74" y="0"/>
                  </a:cxn>
                  <a:cxn ang="0">
                    <a:pos x="284" y="39"/>
                  </a:cxn>
                  <a:cxn ang="0">
                    <a:pos x="377" y="64"/>
                  </a:cxn>
                  <a:cxn ang="0">
                    <a:pos x="468" y="88"/>
                  </a:cxn>
                  <a:cxn ang="0">
                    <a:pos x="557" y="107"/>
                  </a:cxn>
                  <a:cxn ang="0">
                    <a:pos x="651" y="121"/>
                  </a:cxn>
                  <a:cxn ang="0">
                    <a:pos x="860" y="113"/>
                  </a:cxn>
                  <a:cxn ang="0">
                    <a:pos x="916" y="127"/>
                  </a:cxn>
                  <a:cxn ang="0">
                    <a:pos x="940" y="172"/>
                  </a:cxn>
                  <a:cxn ang="0">
                    <a:pos x="931" y="222"/>
                  </a:cxn>
                  <a:cxn ang="0">
                    <a:pos x="912" y="242"/>
                  </a:cxn>
                  <a:cxn ang="0">
                    <a:pos x="883" y="252"/>
                  </a:cxn>
                  <a:cxn ang="0">
                    <a:pos x="663" y="260"/>
                  </a:cxn>
                  <a:cxn ang="0">
                    <a:pos x="471" y="225"/>
                  </a:cxn>
                  <a:cxn ang="0">
                    <a:pos x="377" y="199"/>
                  </a:cxn>
                  <a:cxn ang="0">
                    <a:pos x="279" y="174"/>
                  </a:cxn>
                  <a:cxn ang="0">
                    <a:pos x="175" y="149"/>
                  </a:cxn>
                  <a:cxn ang="0">
                    <a:pos x="59" y="133"/>
                  </a:cxn>
                  <a:cxn ang="0">
                    <a:pos x="12" y="106"/>
                  </a:cxn>
                  <a:cxn ang="0">
                    <a:pos x="0" y="59"/>
                  </a:cxn>
                  <a:cxn ang="0">
                    <a:pos x="21" y="15"/>
                  </a:cxn>
                  <a:cxn ang="0">
                    <a:pos x="74" y="0"/>
                  </a:cxn>
                  <a:cxn ang="0">
                    <a:pos x="74" y="0"/>
                  </a:cxn>
                </a:cxnLst>
                <a:rect l="0" t="0" r="r" b="b"/>
                <a:pathLst>
                  <a:path w="940" h="260">
                    <a:moveTo>
                      <a:pt x="74" y="0"/>
                    </a:moveTo>
                    <a:lnTo>
                      <a:pt x="284" y="39"/>
                    </a:lnTo>
                    <a:lnTo>
                      <a:pt x="377" y="64"/>
                    </a:lnTo>
                    <a:lnTo>
                      <a:pt x="468" y="88"/>
                    </a:lnTo>
                    <a:lnTo>
                      <a:pt x="557" y="107"/>
                    </a:lnTo>
                    <a:lnTo>
                      <a:pt x="651" y="121"/>
                    </a:lnTo>
                    <a:lnTo>
                      <a:pt x="860" y="113"/>
                    </a:lnTo>
                    <a:lnTo>
                      <a:pt x="916" y="127"/>
                    </a:lnTo>
                    <a:lnTo>
                      <a:pt x="940" y="172"/>
                    </a:lnTo>
                    <a:lnTo>
                      <a:pt x="931" y="222"/>
                    </a:lnTo>
                    <a:lnTo>
                      <a:pt x="912" y="242"/>
                    </a:lnTo>
                    <a:lnTo>
                      <a:pt x="883" y="252"/>
                    </a:lnTo>
                    <a:lnTo>
                      <a:pt x="663" y="260"/>
                    </a:lnTo>
                    <a:lnTo>
                      <a:pt x="471" y="225"/>
                    </a:lnTo>
                    <a:lnTo>
                      <a:pt x="377" y="199"/>
                    </a:lnTo>
                    <a:lnTo>
                      <a:pt x="279" y="174"/>
                    </a:lnTo>
                    <a:lnTo>
                      <a:pt x="175" y="149"/>
                    </a:lnTo>
                    <a:lnTo>
                      <a:pt x="59" y="133"/>
                    </a:lnTo>
                    <a:lnTo>
                      <a:pt x="12" y="106"/>
                    </a:lnTo>
                    <a:lnTo>
                      <a:pt x="0" y="59"/>
                    </a:lnTo>
                    <a:lnTo>
                      <a:pt x="21" y="15"/>
                    </a:lnTo>
                    <a:lnTo>
                      <a:pt x="74" y="0"/>
                    </a:lnTo>
                    <a:lnTo>
                      <a:pt x="74" y="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66" name="Freeform 242"/>
              <p:cNvSpPr>
                <a:spLocks/>
              </p:cNvSpPr>
              <p:nvPr/>
            </p:nvSpPr>
            <p:spPr bwMode="auto">
              <a:xfrm>
                <a:off x="4101" y="1974"/>
                <a:ext cx="275" cy="165"/>
              </a:xfrm>
              <a:custGeom>
                <a:avLst/>
                <a:gdLst/>
                <a:ahLst/>
                <a:cxnLst>
                  <a:cxn ang="0">
                    <a:pos x="171" y="6"/>
                  </a:cxn>
                  <a:cxn ang="0">
                    <a:pos x="311" y="0"/>
                  </a:cxn>
                  <a:cxn ang="0">
                    <a:pos x="439" y="42"/>
                  </a:cxn>
                  <a:cxn ang="0">
                    <a:pos x="524" y="119"/>
                  </a:cxn>
                  <a:cxn ang="0">
                    <a:pos x="550" y="165"/>
                  </a:cxn>
                  <a:cxn ang="0">
                    <a:pos x="547" y="208"/>
                  </a:cxn>
                  <a:cxn ang="0">
                    <a:pos x="516" y="245"/>
                  </a:cxn>
                  <a:cxn ang="0">
                    <a:pos x="476" y="276"/>
                  </a:cxn>
                  <a:cxn ang="0">
                    <a:pos x="432" y="301"/>
                  </a:cxn>
                  <a:cxn ang="0">
                    <a:pos x="388" y="324"/>
                  </a:cxn>
                  <a:cxn ang="0">
                    <a:pos x="292" y="331"/>
                  </a:cxn>
                  <a:cxn ang="0">
                    <a:pos x="169" y="298"/>
                  </a:cxn>
                  <a:cxn ang="0">
                    <a:pos x="80" y="256"/>
                  </a:cxn>
                  <a:cxn ang="0">
                    <a:pos x="67" y="238"/>
                  </a:cxn>
                  <a:cxn ang="0">
                    <a:pos x="85" y="227"/>
                  </a:cxn>
                  <a:cxn ang="0">
                    <a:pos x="227" y="197"/>
                  </a:cxn>
                  <a:cxn ang="0">
                    <a:pos x="279" y="172"/>
                  </a:cxn>
                  <a:cxn ang="0">
                    <a:pos x="281" y="144"/>
                  </a:cxn>
                  <a:cxn ang="0">
                    <a:pos x="270" y="111"/>
                  </a:cxn>
                  <a:cxn ang="0">
                    <a:pos x="219" y="104"/>
                  </a:cxn>
                  <a:cxn ang="0">
                    <a:pos x="154" y="116"/>
                  </a:cxn>
                  <a:cxn ang="0">
                    <a:pos x="86" y="134"/>
                  </a:cxn>
                  <a:cxn ang="0">
                    <a:pos x="27" y="144"/>
                  </a:cxn>
                  <a:cxn ang="0">
                    <a:pos x="5" y="138"/>
                  </a:cxn>
                  <a:cxn ang="0">
                    <a:pos x="0" y="123"/>
                  </a:cxn>
                  <a:cxn ang="0">
                    <a:pos x="9" y="102"/>
                  </a:cxn>
                  <a:cxn ang="0">
                    <a:pos x="32" y="76"/>
                  </a:cxn>
                  <a:cxn ang="0">
                    <a:pos x="62" y="51"/>
                  </a:cxn>
                  <a:cxn ang="0">
                    <a:pos x="98" y="28"/>
                  </a:cxn>
                  <a:cxn ang="0">
                    <a:pos x="171" y="6"/>
                  </a:cxn>
                  <a:cxn ang="0">
                    <a:pos x="171" y="6"/>
                  </a:cxn>
                </a:cxnLst>
                <a:rect l="0" t="0" r="r" b="b"/>
                <a:pathLst>
                  <a:path w="550" h="331">
                    <a:moveTo>
                      <a:pt x="171" y="6"/>
                    </a:moveTo>
                    <a:lnTo>
                      <a:pt x="311" y="0"/>
                    </a:lnTo>
                    <a:lnTo>
                      <a:pt x="439" y="42"/>
                    </a:lnTo>
                    <a:lnTo>
                      <a:pt x="524" y="119"/>
                    </a:lnTo>
                    <a:lnTo>
                      <a:pt x="550" y="165"/>
                    </a:lnTo>
                    <a:lnTo>
                      <a:pt x="547" y="208"/>
                    </a:lnTo>
                    <a:lnTo>
                      <a:pt x="516" y="245"/>
                    </a:lnTo>
                    <a:lnTo>
                      <a:pt x="476" y="276"/>
                    </a:lnTo>
                    <a:lnTo>
                      <a:pt x="432" y="301"/>
                    </a:lnTo>
                    <a:lnTo>
                      <a:pt x="388" y="324"/>
                    </a:lnTo>
                    <a:lnTo>
                      <a:pt x="292" y="331"/>
                    </a:lnTo>
                    <a:lnTo>
                      <a:pt x="169" y="298"/>
                    </a:lnTo>
                    <a:lnTo>
                      <a:pt x="80" y="256"/>
                    </a:lnTo>
                    <a:lnTo>
                      <a:pt x="67" y="238"/>
                    </a:lnTo>
                    <a:lnTo>
                      <a:pt x="85" y="227"/>
                    </a:lnTo>
                    <a:lnTo>
                      <a:pt x="227" y="197"/>
                    </a:lnTo>
                    <a:lnTo>
                      <a:pt x="279" y="172"/>
                    </a:lnTo>
                    <a:lnTo>
                      <a:pt x="281" y="144"/>
                    </a:lnTo>
                    <a:lnTo>
                      <a:pt x="270" y="111"/>
                    </a:lnTo>
                    <a:lnTo>
                      <a:pt x="219" y="104"/>
                    </a:lnTo>
                    <a:lnTo>
                      <a:pt x="154" y="116"/>
                    </a:lnTo>
                    <a:lnTo>
                      <a:pt x="86" y="134"/>
                    </a:lnTo>
                    <a:lnTo>
                      <a:pt x="27" y="144"/>
                    </a:lnTo>
                    <a:lnTo>
                      <a:pt x="5" y="138"/>
                    </a:lnTo>
                    <a:lnTo>
                      <a:pt x="0" y="123"/>
                    </a:lnTo>
                    <a:lnTo>
                      <a:pt x="9" y="102"/>
                    </a:lnTo>
                    <a:lnTo>
                      <a:pt x="32" y="76"/>
                    </a:lnTo>
                    <a:lnTo>
                      <a:pt x="62" y="51"/>
                    </a:lnTo>
                    <a:lnTo>
                      <a:pt x="98" y="28"/>
                    </a:lnTo>
                    <a:lnTo>
                      <a:pt x="171" y="6"/>
                    </a:lnTo>
                    <a:lnTo>
                      <a:pt x="171" y="6"/>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67" name="Freeform 243"/>
              <p:cNvSpPr>
                <a:spLocks/>
              </p:cNvSpPr>
              <p:nvPr/>
            </p:nvSpPr>
            <p:spPr bwMode="auto">
              <a:xfrm>
                <a:off x="3907" y="914"/>
                <a:ext cx="529" cy="599"/>
              </a:xfrm>
              <a:custGeom>
                <a:avLst/>
                <a:gdLst/>
                <a:ahLst/>
                <a:cxnLst>
                  <a:cxn ang="0">
                    <a:pos x="505" y="1050"/>
                  </a:cxn>
                  <a:cxn ang="0">
                    <a:pos x="659" y="1067"/>
                  </a:cxn>
                  <a:cxn ang="0">
                    <a:pos x="730" y="1077"/>
                  </a:cxn>
                  <a:cxn ang="0">
                    <a:pos x="814" y="1073"/>
                  </a:cxn>
                  <a:cxn ang="0">
                    <a:pos x="876" y="1023"/>
                  </a:cxn>
                  <a:cxn ang="0">
                    <a:pos x="888" y="926"/>
                  </a:cxn>
                  <a:cxn ang="0">
                    <a:pos x="869" y="732"/>
                  </a:cxn>
                  <a:cxn ang="0">
                    <a:pos x="872" y="471"/>
                  </a:cxn>
                  <a:cxn ang="0">
                    <a:pos x="860" y="341"/>
                  </a:cxn>
                  <a:cxn ang="0">
                    <a:pos x="828" y="216"/>
                  </a:cxn>
                  <a:cxn ang="0">
                    <a:pos x="795" y="190"/>
                  </a:cxn>
                  <a:cxn ang="0">
                    <a:pos x="728" y="174"/>
                  </a:cxn>
                  <a:cxn ang="0">
                    <a:pos x="534" y="163"/>
                  </a:cxn>
                  <a:cxn ang="0">
                    <a:pos x="330" y="180"/>
                  </a:cxn>
                  <a:cxn ang="0">
                    <a:pos x="200" y="214"/>
                  </a:cxn>
                  <a:cxn ang="0">
                    <a:pos x="163" y="340"/>
                  </a:cxn>
                  <a:cxn ang="0">
                    <a:pos x="147" y="585"/>
                  </a:cxn>
                  <a:cxn ang="0">
                    <a:pos x="153" y="1011"/>
                  </a:cxn>
                  <a:cxn ang="0">
                    <a:pos x="138" y="1065"/>
                  </a:cxn>
                  <a:cxn ang="0">
                    <a:pos x="119" y="1080"/>
                  </a:cxn>
                  <a:cxn ang="0">
                    <a:pos x="96" y="1088"/>
                  </a:cxn>
                  <a:cxn ang="0">
                    <a:pos x="51" y="1079"/>
                  </a:cxn>
                  <a:cxn ang="0">
                    <a:pos x="19" y="1032"/>
                  </a:cxn>
                  <a:cxn ang="0">
                    <a:pos x="3" y="874"/>
                  </a:cxn>
                  <a:cxn ang="0">
                    <a:pos x="7" y="711"/>
                  </a:cxn>
                  <a:cxn ang="0">
                    <a:pos x="18" y="385"/>
                  </a:cxn>
                  <a:cxn ang="0">
                    <a:pos x="0" y="248"/>
                  </a:cxn>
                  <a:cxn ang="0">
                    <a:pos x="9" y="196"/>
                  </a:cxn>
                  <a:cxn ang="0">
                    <a:pos x="51" y="154"/>
                  </a:cxn>
                  <a:cxn ang="0">
                    <a:pos x="86" y="134"/>
                  </a:cxn>
                  <a:cxn ang="0">
                    <a:pos x="134" y="113"/>
                  </a:cxn>
                  <a:cxn ang="0">
                    <a:pos x="190" y="94"/>
                  </a:cxn>
                  <a:cxn ang="0">
                    <a:pos x="256" y="73"/>
                  </a:cxn>
                  <a:cxn ang="0">
                    <a:pos x="404" y="36"/>
                  </a:cxn>
                  <a:cxn ang="0">
                    <a:pos x="564" y="11"/>
                  </a:cxn>
                  <a:cxn ang="0">
                    <a:pos x="718" y="0"/>
                  </a:cxn>
                  <a:cxn ang="0">
                    <a:pos x="855" y="8"/>
                  </a:cxn>
                  <a:cxn ang="0">
                    <a:pos x="958" y="42"/>
                  </a:cxn>
                  <a:cxn ang="0">
                    <a:pos x="1013" y="106"/>
                  </a:cxn>
                  <a:cxn ang="0">
                    <a:pos x="1045" y="257"/>
                  </a:cxn>
                  <a:cxn ang="0">
                    <a:pos x="1054" y="418"/>
                  </a:cxn>
                  <a:cxn ang="0">
                    <a:pos x="1047" y="733"/>
                  </a:cxn>
                  <a:cxn ang="0">
                    <a:pos x="1051" y="860"/>
                  </a:cxn>
                  <a:cxn ang="0">
                    <a:pos x="1045" y="1005"/>
                  </a:cxn>
                  <a:cxn ang="0">
                    <a:pos x="1030" y="1071"/>
                  </a:cxn>
                  <a:cxn ang="0">
                    <a:pos x="1003" y="1127"/>
                  </a:cxn>
                  <a:cxn ang="0">
                    <a:pos x="959" y="1169"/>
                  </a:cxn>
                  <a:cxn ang="0">
                    <a:pos x="896" y="1192"/>
                  </a:cxn>
                  <a:cxn ang="0">
                    <a:pos x="700" y="1199"/>
                  </a:cxn>
                  <a:cxn ang="0">
                    <a:pos x="502" y="1183"/>
                  </a:cxn>
                  <a:cxn ang="0">
                    <a:pos x="452" y="1159"/>
                  </a:cxn>
                  <a:cxn ang="0">
                    <a:pos x="437" y="1115"/>
                  </a:cxn>
                  <a:cxn ang="0">
                    <a:pos x="455" y="1071"/>
                  </a:cxn>
                  <a:cxn ang="0">
                    <a:pos x="476" y="1056"/>
                  </a:cxn>
                  <a:cxn ang="0">
                    <a:pos x="505" y="1050"/>
                  </a:cxn>
                  <a:cxn ang="0">
                    <a:pos x="505" y="1050"/>
                  </a:cxn>
                </a:cxnLst>
                <a:rect l="0" t="0" r="r" b="b"/>
                <a:pathLst>
                  <a:path w="1054" h="1199">
                    <a:moveTo>
                      <a:pt x="505" y="1050"/>
                    </a:moveTo>
                    <a:lnTo>
                      <a:pt x="659" y="1067"/>
                    </a:lnTo>
                    <a:lnTo>
                      <a:pt x="730" y="1077"/>
                    </a:lnTo>
                    <a:lnTo>
                      <a:pt x="814" y="1073"/>
                    </a:lnTo>
                    <a:lnTo>
                      <a:pt x="876" y="1023"/>
                    </a:lnTo>
                    <a:lnTo>
                      <a:pt x="888" y="926"/>
                    </a:lnTo>
                    <a:lnTo>
                      <a:pt x="869" y="732"/>
                    </a:lnTo>
                    <a:lnTo>
                      <a:pt x="872" y="471"/>
                    </a:lnTo>
                    <a:lnTo>
                      <a:pt x="860" y="341"/>
                    </a:lnTo>
                    <a:lnTo>
                      <a:pt x="828" y="216"/>
                    </a:lnTo>
                    <a:lnTo>
                      <a:pt x="795" y="190"/>
                    </a:lnTo>
                    <a:lnTo>
                      <a:pt x="728" y="174"/>
                    </a:lnTo>
                    <a:lnTo>
                      <a:pt x="534" y="163"/>
                    </a:lnTo>
                    <a:lnTo>
                      <a:pt x="330" y="180"/>
                    </a:lnTo>
                    <a:lnTo>
                      <a:pt x="200" y="214"/>
                    </a:lnTo>
                    <a:lnTo>
                      <a:pt x="163" y="340"/>
                    </a:lnTo>
                    <a:lnTo>
                      <a:pt x="147" y="585"/>
                    </a:lnTo>
                    <a:lnTo>
                      <a:pt x="153" y="1011"/>
                    </a:lnTo>
                    <a:lnTo>
                      <a:pt x="138" y="1065"/>
                    </a:lnTo>
                    <a:lnTo>
                      <a:pt x="119" y="1080"/>
                    </a:lnTo>
                    <a:lnTo>
                      <a:pt x="96" y="1088"/>
                    </a:lnTo>
                    <a:lnTo>
                      <a:pt x="51" y="1079"/>
                    </a:lnTo>
                    <a:lnTo>
                      <a:pt x="19" y="1032"/>
                    </a:lnTo>
                    <a:lnTo>
                      <a:pt x="3" y="874"/>
                    </a:lnTo>
                    <a:lnTo>
                      <a:pt x="7" y="711"/>
                    </a:lnTo>
                    <a:lnTo>
                      <a:pt x="18" y="385"/>
                    </a:lnTo>
                    <a:lnTo>
                      <a:pt x="0" y="248"/>
                    </a:lnTo>
                    <a:lnTo>
                      <a:pt x="9" y="196"/>
                    </a:lnTo>
                    <a:lnTo>
                      <a:pt x="51" y="154"/>
                    </a:lnTo>
                    <a:lnTo>
                      <a:pt x="86" y="134"/>
                    </a:lnTo>
                    <a:lnTo>
                      <a:pt x="134" y="113"/>
                    </a:lnTo>
                    <a:lnTo>
                      <a:pt x="190" y="94"/>
                    </a:lnTo>
                    <a:lnTo>
                      <a:pt x="256" y="73"/>
                    </a:lnTo>
                    <a:lnTo>
                      <a:pt x="404" y="36"/>
                    </a:lnTo>
                    <a:lnTo>
                      <a:pt x="564" y="11"/>
                    </a:lnTo>
                    <a:lnTo>
                      <a:pt x="718" y="0"/>
                    </a:lnTo>
                    <a:lnTo>
                      <a:pt x="855" y="8"/>
                    </a:lnTo>
                    <a:lnTo>
                      <a:pt x="958" y="42"/>
                    </a:lnTo>
                    <a:lnTo>
                      <a:pt x="1013" y="106"/>
                    </a:lnTo>
                    <a:lnTo>
                      <a:pt x="1045" y="257"/>
                    </a:lnTo>
                    <a:lnTo>
                      <a:pt x="1054" y="418"/>
                    </a:lnTo>
                    <a:lnTo>
                      <a:pt x="1047" y="733"/>
                    </a:lnTo>
                    <a:lnTo>
                      <a:pt x="1051" y="860"/>
                    </a:lnTo>
                    <a:lnTo>
                      <a:pt x="1045" y="1005"/>
                    </a:lnTo>
                    <a:lnTo>
                      <a:pt x="1030" y="1071"/>
                    </a:lnTo>
                    <a:lnTo>
                      <a:pt x="1003" y="1127"/>
                    </a:lnTo>
                    <a:lnTo>
                      <a:pt x="959" y="1169"/>
                    </a:lnTo>
                    <a:lnTo>
                      <a:pt x="896" y="1192"/>
                    </a:lnTo>
                    <a:lnTo>
                      <a:pt x="700" y="1199"/>
                    </a:lnTo>
                    <a:lnTo>
                      <a:pt x="502" y="1183"/>
                    </a:lnTo>
                    <a:lnTo>
                      <a:pt x="452" y="1159"/>
                    </a:lnTo>
                    <a:lnTo>
                      <a:pt x="437" y="1115"/>
                    </a:lnTo>
                    <a:lnTo>
                      <a:pt x="455" y="1071"/>
                    </a:lnTo>
                    <a:lnTo>
                      <a:pt x="476" y="1056"/>
                    </a:lnTo>
                    <a:lnTo>
                      <a:pt x="505" y="1050"/>
                    </a:lnTo>
                    <a:lnTo>
                      <a:pt x="505" y="105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68" name="Freeform 244"/>
              <p:cNvSpPr>
                <a:spLocks/>
              </p:cNvSpPr>
              <p:nvPr/>
            </p:nvSpPr>
            <p:spPr bwMode="auto">
              <a:xfrm>
                <a:off x="3692" y="1733"/>
                <a:ext cx="376" cy="151"/>
              </a:xfrm>
              <a:custGeom>
                <a:avLst/>
                <a:gdLst/>
                <a:ahLst/>
                <a:cxnLst>
                  <a:cxn ang="0">
                    <a:pos x="63" y="3"/>
                  </a:cxn>
                  <a:cxn ang="0">
                    <a:pos x="226" y="0"/>
                  </a:cxn>
                  <a:cxn ang="0">
                    <a:pos x="406" y="32"/>
                  </a:cxn>
                  <a:cxn ang="0">
                    <a:pos x="495" y="59"/>
                  </a:cxn>
                  <a:cxn ang="0">
                    <a:pos x="578" y="92"/>
                  </a:cxn>
                  <a:cxn ang="0">
                    <a:pos x="655" y="130"/>
                  </a:cxn>
                  <a:cxn ang="0">
                    <a:pos x="721" y="171"/>
                  </a:cxn>
                  <a:cxn ang="0">
                    <a:pos x="756" y="221"/>
                  </a:cxn>
                  <a:cxn ang="0">
                    <a:pos x="747" y="270"/>
                  </a:cxn>
                  <a:cxn ang="0">
                    <a:pos x="708" y="302"/>
                  </a:cxn>
                  <a:cxn ang="0">
                    <a:pos x="647" y="296"/>
                  </a:cxn>
                  <a:cxn ang="0">
                    <a:pos x="596" y="270"/>
                  </a:cxn>
                  <a:cxn ang="0">
                    <a:pos x="551" y="248"/>
                  </a:cxn>
                  <a:cxn ang="0">
                    <a:pos x="478" y="213"/>
                  </a:cxn>
                  <a:cxn ang="0">
                    <a:pos x="421" y="187"/>
                  </a:cxn>
                  <a:cxn ang="0">
                    <a:pos x="371" y="171"/>
                  </a:cxn>
                  <a:cxn ang="0">
                    <a:pos x="258" y="150"/>
                  </a:cxn>
                  <a:cxn ang="0">
                    <a:pos x="71" y="136"/>
                  </a:cxn>
                  <a:cxn ang="0">
                    <a:pos x="18" y="115"/>
                  </a:cxn>
                  <a:cxn ang="0">
                    <a:pos x="0" y="73"/>
                  </a:cxn>
                  <a:cxn ang="0">
                    <a:pos x="14" y="29"/>
                  </a:cxn>
                  <a:cxn ang="0">
                    <a:pos x="35" y="14"/>
                  </a:cxn>
                  <a:cxn ang="0">
                    <a:pos x="63" y="3"/>
                  </a:cxn>
                  <a:cxn ang="0">
                    <a:pos x="63" y="3"/>
                  </a:cxn>
                </a:cxnLst>
                <a:rect l="0" t="0" r="r" b="b"/>
                <a:pathLst>
                  <a:path w="756" h="302">
                    <a:moveTo>
                      <a:pt x="63" y="3"/>
                    </a:moveTo>
                    <a:lnTo>
                      <a:pt x="226" y="0"/>
                    </a:lnTo>
                    <a:lnTo>
                      <a:pt x="406" y="32"/>
                    </a:lnTo>
                    <a:lnTo>
                      <a:pt x="495" y="59"/>
                    </a:lnTo>
                    <a:lnTo>
                      <a:pt x="578" y="92"/>
                    </a:lnTo>
                    <a:lnTo>
                      <a:pt x="655" y="130"/>
                    </a:lnTo>
                    <a:lnTo>
                      <a:pt x="721" y="171"/>
                    </a:lnTo>
                    <a:lnTo>
                      <a:pt x="756" y="221"/>
                    </a:lnTo>
                    <a:lnTo>
                      <a:pt x="747" y="270"/>
                    </a:lnTo>
                    <a:lnTo>
                      <a:pt x="708" y="302"/>
                    </a:lnTo>
                    <a:lnTo>
                      <a:pt x="647" y="296"/>
                    </a:lnTo>
                    <a:lnTo>
                      <a:pt x="596" y="270"/>
                    </a:lnTo>
                    <a:lnTo>
                      <a:pt x="551" y="248"/>
                    </a:lnTo>
                    <a:lnTo>
                      <a:pt x="478" y="213"/>
                    </a:lnTo>
                    <a:lnTo>
                      <a:pt x="421" y="187"/>
                    </a:lnTo>
                    <a:lnTo>
                      <a:pt x="371" y="171"/>
                    </a:lnTo>
                    <a:lnTo>
                      <a:pt x="258" y="150"/>
                    </a:lnTo>
                    <a:lnTo>
                      <a:pt x="71" y="136"/>
                    </a:lnTo>
                    <a:lnTo>
                      <a:pt x="18" y="115"/>
                    </a:lnTo>
                    <a:lnTo>
                      <a:pt x="0" y="73"/>
                    </a:lnTo>
                    <a:lnTo>
                      <a:pt x="14" y="29"/>
                    </a:lnTo>
                    <a:lnTo>
                      <a:pt x="35" y="14"/>
                    </a:lnTo>
                    <a:lnTo>
                      <a:pt x="63" y="3"/>
                    </a:lnTo>
                    <a:lnTo>
                      <a:pt x="63" y="3"/>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69" name="Freeform 245"/>
              <p:cNvSpPr>
                <a:spLocks/>
              </p:cNvSpPr>
              <p:nvPr/>
            </p:nvSpPr>
            <p:spPr bwMode="auto">
              <a:xfrm>
                <a:off x="3676" y="1792"/>
                <a:ext cx="328" cy="172"/>
              </a:xfrm>
              <a:custGeom>
                <a:avLst/>
                <a:gdLst/>
                <a:ahLst/>
                <a:cxnLst>
                  <a:cxn ang="0">
                    <a:pos x="78" y="0"/>
                  </a:cxn>
                  <a:cxn ang="0">
                    <a:pos x="208" y="26"/>
                  </a:cxn>
                  <a:cxn ang="0">
                    <a:pos x="282" y="48"/>
                  </a:cxn>
                  <a:cxn ang="0">
                    <a:pos x="357" y="78"/>
                  </a:cxn>
                  <a:cxn ang="0">
                    <a:pos x="433" y="110"/>
                  </a:cxn>
                  <a:cxn ang="0">
                    <a:pos x="504" y="145"/>
                  </a:cxn>
                  <a:cxn ang="0">
                    <a:pos x="567" y="178"/>
                  </a:cxn>
                  <a:cxn ang="0">
                    <a:pos x="620" y="211"/>
                  </a:cxn>
                  <a:cxn ang="0">
                    <a:pos x="656" y="261"/>
                  </a:cxn>
                  <a:cxn ang="0">
                    <a:pos x="650" y="311"/>
                  </a:cxn>
                  <a:cxn ang="0">
                    <a:pos x="611" y="344"/>
                  </a:cxn>
                  <a:cxn ang="0">
                    <a:pos x="549" y="339"/>
                  </a:cxn>
                  <a:cxn ang="0">
                    <a:pos x="468" y="296"/>
                  </a:cxn>
                  <a:cxn ang="0">
                    <a:pos x="427" y="272"/>
                  </a:cxn>
                  <a:cxn ang="0">
                    <a:pos x="386" y="249"/>
                  </a:cxn>
                  <a:cxn ang="0">
                    <a:pos x="305" y="210"/>
                  </a:cxn>
                  <a:cxn ang="0">
                    <a:pos x="225" y="180"/>
                  </a:cxn>
                  <a:cxn ang="0">
                    <a:pos x="143" y="155"/>
                  </a:cxn>
                  <a:cxn ang="0">
                    <a:pos x="57" y="131"/>
                  </a:cxn>
                  <a:cxn ang="0">
                    <a:pos x="10" y="100"/>
                  </a:cxn>
                  <a:cxn ang="0">
                    <a:pos x="0" y="54"/>
                  </a:cxn>
                  <a:cxn ang="0">
                    <a:pos x="24" y="15"/>
                  </a:cxn>
                  <a:cxn ang="0">
                    <a:pos x="78" y="0"/>
                  </a:cxn>
                  <a:cxn ang="0">
                    <a:pos x="78" y="0"/>
                  </a:cxn>
                </a:cxnLst>
                <a:rect l="0" t="0" r="r" b="b"/>
                <a:pathLst>
                  <a:path w="656" h="344">
                    <a:moveTo>
                      <a:pt x="78" y="0"/>
                    </a:moveTo>
                    <a:lnTo>
                      <a:pt x="208" y="26"/>
                    </a:lnTo>
                    <a:lnTo>
                      <a:pt x="282" y="48"/>
                    </a:lnTo>
                    <a:lnTo>
                      <a:pt x="357" y="78"/>
                    </a:lnTo>
                    <a:lnTo>
                      <a:pt x="433" y="110"/>
                    </a:lnTo>
                    <a:lnTo>
                      <a:pt x="504" y="145"/>
                    </a:lnTo>
                    <a:lnTo>
                      <a:pt x="567" y="178"/>
                    </a:lnTo>
                    <a:lnTo>
                      <a:pt x="620" y="211"/>
                    </a:lnTo>
                    <a:lnTo>
                      <a:pt x="656" y="261"/>
                    </a:lnTo>
                    <a:lnTo>
                      <a:pt x="650" y="311"/>
                    </a:lnTo>
                    <a:lnTo>
                      <a:pt x="611" y="344"/>
                    </a:lnTo>
                    <a:lnTo>
                      <a:pt x="549" y="339"/>
                    </a:lnTo>
                    <a:lnTo>
                      <a:pt x="468" y="296"/>
                    </a:lnTo>
                    <a:lnTo>
                      <a:pt x="427" y="272"/>
                    </a:lnTo>
                    <a:lnTo>
                      <a:pt x="386" y="249"/>
                    </a:lnTo>
                    <a:lnTo>
                      <a:pt x="305" y="210"/>
                    </a:lnTo>
                    <a:lnTo>
                      <a:pt x="225" y="180"/>
                    </a:lnTo>
                    <a:lnTo>
                      <a:pt x="143" y="155"/>
                    </a:lnTo>
                    <a:lnTo>
                      <a:pt x="57" y="131"/>
                    </a:lnTo>
                    <a:lnTo>
                      <a:pt x="10" y="100"/>
                    </a:lnTo>
                    <a:lnTo>
                      <a:pt x="0" y="54"/>
                    </a:lnTo>
                    <a:lnTo>
                      <a:pt x="24" y="15"/>
                    </a:lnTo>
                    <a:lnTo>
                      <a:pt x="78" y="0"/>
                    </a:lnTo>
                    <a:lnTo>
                      <a:pt x="78" y="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70" name="Freeform 246"/>
              <p:cNvSpPr>
                <a:spLocks/>
              </p:cNvSpPr>
              <p:nvPr/>
            </p:nvSpPr>
            <p:spPr bwMode="auto">
              <a:xfrm>
                <a:off x="3868" y="1658"/>
                <a:ext cx="434" cy="186"/>
              </a:xfrm>
              <a:custGeom>
                <a:avLst/>
                <a:gdLst/>
                <a:ahLst/>
                <a:cxnLst>
                  <a:cxn ang="0">
                    <a:pos x="623" y="261"/>
                  </a:cxn>
                  <a:cxn ang="0">
                    <a:pos x="45" y="129"/>
                  </a:cxn>
                  <a:cxn ang="0">
                    <a:pos x="3" y="93"/>
                  </a:cxn>
                  <a:cxn ang="0">
                    <a:pos x="0" y="44"/>
                  </a:cxn>
                  <a:cxn ang="0">
                    <a:pos x="29" y="8"/>
                  </a:cxn>
                  <a:cxn ang="0">
                    <a:pos x="83" y="0"/>
                  </a:cxn>
                  <a:cxn ang="0">
                    <a:pos x="252" y="29"/>
                  </a:cxn>
                  <a:cxn ang="0">
                    <a:pos x="465" y="61"/>
                  </a:cxn>
                  <a:cxn ang="0">
                    <a:pos x="670" y="96"/>
                  </a:cxn>
                  <a:cxn ang="0">
                    <a:pos x="824" y="133"/>
                  </a:cxn>
                  <a:cxn ang="0">
                    <a:pos x="869" y="180"/>
                  </a:cxn>
                  <a:cxn ang="0">
                    <a:pos x="866" y="248"/>
                  </a:cxn>
                  <a:cxn ang="0">
                    <a:pos x="831" y="316"/>
                  </a:cxn>
                  <a:cxn ang="0">
                    <a:pos x="785" y="360"/>
                  </a:cxn>
                  <a:cxn ang="0">
                    <a:pos x="730" y="367"/>
                  </a:cxn>
                  <a:cxn ang="0">
                    <a:pos x="673" y="346"/>
                  </a:cxn>
                  <a:cxn ang="0">
                    <a:pos x="631" y="307"/>
                  </a:cxn>
                  <a:cxn ang="0">
                    <a:pos x="623" y="261"/>
                  </a:cxn>
                  <a:cxn ang="0">
                    <a:pos x="623" y="261"/>
                  </a:cxn>
                </a:cxnLst>
                <a:rect l="0" t="0" r="r" b="b"/>
                <a:pathLst>
                  <a:path w="869" h="367">
                    <a:moveTo>
                      <a:pt x="623" y="261"/>
                    </a:moveTo>
                    <a:lnTo>
                      <a:pt x="45" y="129"/>
                    </a:lnTo>
                    <a:lnTo>
                      <a:pt x="3" y="93"/>
                    </a:lnTo>
                    <a:lnTo>
                      <a:pt x="0" y="44"/>
                    </a:lnTo>
                    <a:lnTo>
                      <a:pt x="29" y="8"/>
                    </a:lnTo>
                    <a:lnTo>
                      <a:pt x="83" y="0"/>
                    </a:lnTo>
                    <a:lnTo>
                      <a:pt x="252" y="29"/>
                    </a:lnTo>
                    <a:lnTo>
                      <a:pt x="465" y="61"/>
                    </a:lnTo>
                    <a:lnTo>
                      <a:pt x="670" y="96"/>
                    </a:lnTo>
                    <a:lnTo>
                      <a:pt x="824" y="133"/>
                    </a:lnTo>
                    <a:lnTo>
                      <a:pt x="869" y="180"/>
                    </a:lnTo>
                    <a:lnTo>
                      <a:pt x="866" y="248"/>
                    </a:lnTo>
                    <a:lnTo>
                      <a:pt x="831" y="316"/>
                    </a:lnTo>
                    <a:lnTo>
                      <a:pt x="785" y="360"/>
                    </a:lnTo>
                    <a:lnTo>
                      <a:pt x="730" y="367"/>
                    </a:lnTo>
                    <a:lnTo>
                      <a:pt x="673" y="346"/>
                    </a:lnTo>
                    <a:lnTo>
                      <a:pt x="631" y="307"/>
                    </a:lnTo>
                    <a:lnTo>
                      <a:pt x="623" y="261"/>
                    </a:lnTo>
                    <a:lnTo>
                      <a:pt x="623" y="261"/>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71" name="Freeform 247"/>
              <p:cNvSpPr>
                <a:spLocks/>
              </p:cNvSpPr>
              <p:nvPr/>
            </p:nvSpPr>
            <p:spPr bwMode="auto">
              <a:xfrm>
                <a:off x="4396" y="1031"/>
                <a:ext cx="265" cy="234"/>
              </a:xfrm>
              <a:custGeom>
                <a:avLst/>
                <a:gdLst/>
                <a:ahLst/>
                <a:cxnLst>
                  <a:cxn ang="0">
                    <a:pos x="110" y="16"/>
                  </a:cxn>
                  <a:cxn ang="0">
                    <a:pos x="161" y="50"/>
                  </a:cxn>
                  <a:cxn ang="0">
                    <a:pos x="217" y="88"/>
                  </a:cxn>
                  <a:cxn ang="0">
                    <a:pos x="274" y="130"/>
                  </a:cxn>
                  <a:cxn ang="0">
                    <a:pos x="333" y="174"/>
                  </a:cxn>
                  <a:cxn ang="0">
                    <a:pos x="389" y="221"/>
                  </a:cxn>
                  <a:cxn ang="0">
                    <a:pos x="442" y="269"/>
                  </a:cxn>
                  <a:cxn ang="0">
                    <a:pos x="484" y="317"/>
                  </a:cxn>
                  <a:cxn ang="0">
                    <a:pos x="519" y="367"/>
                  </a:cxn>
                  <a:cxn ang="0">
                    <a:pos x="528" y="421"/>
                  </a:cxn>
                  <a:cxn ang="0">
                    <a:pos x="501" y="461"/>
                  </a:cxn>
                  <a:cxn ang="0">
                    <a:pos x="455" y="471"/>
                  </a:cxn>
                  <a:cxn ang="0">
                    <a:pos x="409" y="441"/>
                  </a:cxn>
                  <a:cxn ang="0">
                    <a:pos x="354" y="381"/>
                  </a:cxn>
                  <a:cxn ang="0">
                    <a:pos x="305" y="332"/>
                  </a:cxn>
                  <a:cxn ang="0">
                    <a:pos x="258" y="293"/>
                  </a:cxn>
                  <a:cxn ang="0">
                    <a:pos x="211" y="261"/>
                  </a:cxn>
                  <a:cxn ang="0">
                    <a:pos x="167" y="231"/>
                  </a:cxn>
                  <a:cxn ang="0">
                    <a:pos x="120" y="200"/>
                  </a:cxn>
                  <a:cxn ang="0">
                    <a:pos x="24" y="117"/>
                  </a:cxn>
                  <a:cxn ang="0">
                    <a:pos x="0" y="67"/>
                  </a:cxn>
                  <a:cxn ang="0">
                    <a:pos x="15" y="23"/>
                  </a:cxn>
                  <a:cxn ang="0">
                    <a:pos x="33" y="8"/>
                  </a:cxn>
                  <a:cxn ang="0">
                    <a:pos x="57" y="0"/>
                  </a:cxn>
                  <a:cxn ang="0">
                    <a:pos x="110" y="16"/>
                  </a:cxn>
                  <a:cxn ang="0">
                    <a:pos x="110" y="16"/>
                  </a:cxn>
                </a:cxnLst>
                <a:rect l="0" t="0" r="r" b="b"/>
                <a:pathLst>
                  <a:path w="528" h="471">
                    <a:moveTo>
                      <a:pt x="110" y="16"/>
                    </a:moveTo>
                    <a:lnTo>
                      <a:pt x="161" y="50"/>
                    </a:lnTo>
                    <a:lnTo>
                      <a:pt x="217" y="88"/>
                    </a:lnTo>
                    <a:lnTo>
                      <a:pt x="274" y="130"/>
                    </a:lnTo>
                    <a:lnTo>
                      <a:pt x="333" y="174"/>
                    </a:lnTo>
                    <a:lnTo>
                      <a:pt x="389" y="221"/>
                    </a:lnTo>
                    <a:lnTo>
                      <a:pt x="442" y="269"/>
                    </a:lnTo>
                    <a:lnTo>
                      <a:pt x="484" y="317"/>
                    </a:lnTo>
                    <a:lnTo>
                      <a:pt x="519" y="367"/>
                    </a:lnTo>
                    <a:lnTo>
                      <a:pt x="528" y="421"/>
                    </a:lnTo>
                    <a:lnTo>
                      <a:pt x="501" y="461"/>
                    </a:lnTo>
                    <a:lnTo>
                      <a:pt x="455" y="471"/>
                    </a:lnTo>
                    <a:lnTo>
                      <a:pt x="409" y="441"/>
                    </a:lnTo>
                    <a:lnTo>
                      <a:pt x="354" y="381"/>
                    </a:lnTo>
                    <a:lnTo>
                      <a:pt x="305" y="332"/>
                    </a:lnTo>
                    <a:lnTo>
                      <a:pt x="258" y="293"/>
                    </a:lnTo>
                    <a:lnTo>
                      <a:pt x="211" y="261"/>
                    </a:lnTo>
                    <a:lnTo>
                      <a:pt x="167" y="231"/>
                    </a:lnTo>
                    <a:lnTo>
                      <a:pt x="120" y="200"/>
                    </a:lnTo>
                    <a:lnTo>
                      <a:pt x="24" y="117"/>
                    </a:lnTo>
                    <a:lnTo>
                      <a:pt x="0" y="67"/>
                    </a:lnTo>
                    <a:lnTo>
                      <a:pt x="15" y="23"/>
                    </a:lnTo>
                    <a:lnTo>
                      <a:pt x="33" y="8"/>
                    </a:lnTo>
                    <a:lnTo>
                      <a:pt x="57" y="0"/>
                    </a:lnTo>
                    <a:lnTo>
                      <a:pt x="110" y="16"/>
                    </a:lnTo>
                    <a:lnTo>
                      <a:pt x="110" y="16"/>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72" name="Freeform 248"/>
              <p:cNvSpPr>
                <a:spLocks/>
              </p:cNvSpPr>
              <p:nvPr/>
            </p:nvSpPr>
            <p:spPr bwMode="auto">
              <a:xfrm>
                <a:off x="4359" y="935"/>
                <a:ext cx="125" cy="595"/>
              </a:xfrm>
              <a:custGeom>
                <a:avLst/>
                <a:gdLst/>
                <a:ahLst/>
                <a:cxnLst>
                  <a:cxn ang="0">
                    <a:pos x="128" y="45"/>
                  </a:cxn>
                  <a:cxn ang="0">
                    <a:pos x="161" y="296"/>
                  </a:cxn>
                  <a:cxn ang="0">
                    <a:pos x="185" y="427"/>
                  </a:cxn>
                  <a:cxn ang="0">
                    <a:pos x="217" y="547"/>
                  </a:cxn>
                  <a:cxn ang="0">
                    <a:pos x="247" y="798"/>
                  </a:cxn>
                  <a:cxn ang="0">
                    <a:pos x="219" y="980"/>
                  </a:cxn>
                  <a:cxn ang="0">
                    <a:pos x="191" y="1060"/>
                  </a:cxn>
                  <a:cxn ang="0">
                    <a:pos x="146" y="1149"/>
                  </a:cxn>
                  <a:cxn ang="0">
                    <a:pos x="96" y="1187"/>
                  </a:cxn>
                  <a:cxn ang="0">
                    <a:pos x="42" y="1178"/>
                  </a:cxn>
                  <a:cxn ang="0">
                    <a:pos x="6" y="1136"/>
                  </a:cxn>
                  <a:cxn ang="0">
                    <a:pos x="12" y="1074"/>
                  </a:cxn>
                  <a:cxn ang="0">
                    <a:pos x="42" y="997"/>
                  </a:cxn>
                  <a:cxn ang="0">
                    <a:pos x="48" y="922"/>
                  </a:cxn>
                  <a:cxn ang="0">
                    <a:pos x="47" y="757"/>
                  </a:cxn>
                  <a:cxn ang="0">
                    <a:pos x="51" y="638"/>
                  </a:cxn>
                  <a:cxn ang="0">
                    <a:pos x="47" y="532"/>
                  </a:cxn>
                  <a:cxn ang="0">
                    <a:pos x="22" y="309"/>
                  </a:cxn>
                  <a:cxn ang="0">
                    <a:pos x="0" y="83"/>
                  </a:cxn>
                  <a:cxn ang="0">
                    <a:pos x="6" y="29"/>
                  </a:cxn>
                  <a:cxn ang="0">
                    <a:pos x="22" y="12"/>
                  </a:cxn>
                  <a:cxn ang="0">
                    <a:pos x="45" y="0"/>
                  </a:cxn>
                  <a:cxn ang="0">
                    <a:pos x="93" y="3"/>
                  </a:cxn>
                  <a:cxn ang="0">
                    <a:pos x="128" y="45"/>
                  </a:cxn>
                  <a:cxn ang="0">
                    <a:pos x="128" y="45"/>
                  </a:cxn>
                </a:cxnLst>
                <a:rect l="0" t="0" r="r" b="b"/>
                <a:pathLst>
                  <a:path w="247" h="1187">
                    <a:moveTo>
                      <a:pt x="128" y="45"/>
                    </a:moveTo>
                    <a:lnTo>
                      <a:pt x="161" y="296"/>
                    </a:lnTo>
                    <a:lnTo>
                      <a:pt x="185" y="427"/>
                    </a:lnTo>
                    <a:lnTo>
                      <a:pt x="217" y="547"/>
                    </a:lnTo>
                    <a:lnTo>
                      <a:pt x="247" y="798"/>
                    </a:lnTo>
                    <a:lnTo>
                      <a:pt x="219" y="980"/>
                    </a:lnTo>
                    <a:lnTo>
                      <a:pt x="191" y="1060"/>
                    </a:lnTo>
                    <a:lnTo>
                      <a:pt x="146" y="1149"/>
                    </a:lnTo>
                    <a:lnTo>
                      <a:pt x="96" y="1187"/>
                    </a:lnTo>
                    <a:lnTo>
                      <a:pt x="42" y="1178"/>
                    </a:lnTo>
                    <a:lnTo>
                      <a:pt x="6" y="1136"/>
                    </a:lnTo>
                    <a:lnTo>
                      <a:pt x="12" y="1074"/>
                    </a:lnTo>
                    <a:lnTo>
                      <a:pt x="42" y="997"/>
                    </a:lnTo>
                    <a:lnTo>
                      <a:pt x="48" y="922"/>
                    </a:lnTo>
                    <a:lnTo>
                      <a:pt x="47" y="757"/>
                    </a:lnTo>
                    <a:lnTo>
                      <a:pt x="51" y="638"/>
                    </a:lnTo>
                    <a:lnTo>
                      <a:pt x="47" y="532"/>
                    </a:lnTo>
                    <a:lnTo>
                      <a:pt x="22" y="309"/>
                    </a:lnTo>
                    <a:lnTo>
                      <a:pt x="0" y="83"/>
                    </a:lnTo>
                    <a:lnTo>
                      <a:pt x="6" y="29"/>
                    </a:lnTo>
                    <a:lnTo>
                      <a:pt x="22" y="12"/>
                    </a:lnTo>
                    <a:lnTo>
                      <a:pt x="45" y="0"/>
                    </a:lnTo>
                    <a:lnTo>
                      <a:pt x="93" y="3"/>
                    </a:lnTo>
                    <a:lnTo>
                      <a:pt x="128" y="45"/>
                    </a:lnTo>
                    <a:lnTo>
                      <a:pt x="128" y="45"/>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73" name="Freeform 249"/>
              <p:cNvSpPr>
                <a:spLocks/>
              </p:cNvSpPr>
              <p:nvPr/>
            </p:nvSpPr>
            <p:spPr bwMode="auto">
              <a:xfrm>
                <a:off x="4055" y="1492"/>
                <a:ext cx="385" cy="134"/>
              </a:xfrm>
              <a:custGeom>
                <a:avLst/>
                <a:gdLst/>
                <a:ahLst/>
                <a:cxnLst>
                  <a:cxn ang="0">
                    <a:pos x="24" y="7"/>
                  </a:cxn>
                  <a:cxn ang="0">
                    <a:pos x="85" y="0"/>
                  </a:cxn>
                  <a:cxn ang="0">
                    <a:pos x="160" y="21"/>
                  </a:cxn>
                  <a:cxn ang="0">
                    <a:pos x="237" y="51"/>
                  </a:cxn>
                  <a:cxn ang="0">
                    <a:pos x="301" y="74"/>
                  </a:cxn>
                  <a:cxn ang="0">
                    <a:pos x="494" y="87"/>
                  </a:cxn>
                  <a:cxn ang="0">
                    <a:pos x="687" y="93"/>
                  </a:cxn>
                  <a:cxn ang="0">
                    <a:pos x="747" y="126"/>
                  </a:cxn>
                  <a:cxn ang="0">
                    <a:pos x="776" y="185"/>
                  </a:cxn>
                  <a:cxn ang="0">
                    <a:pos x="765" y="238"/>
                  </a:cxn>
                  <a:cxn ang="0">
                    <a:pos x="744" y="255"/>
                  </a:cxn>
                  <a:cxn ang="0">
                    <a:pos x="711" y="261"/>
                  </a:cxn>
                  <a:cxn ang="0">
                    <a:pos x="569" y="271"/>
                  </a:cxn>
                  <a:cxn ang="0">
                    <a:pos x="432" y="262"/>
                  </a:cxn>
                  <a:cxn ang="0">
                    <a:pos x="359" y="205"/>
                  </a:cxn>
                  <a:cxn ang="0">
                    <a:pos x="328" y="170"/>
                  </a:cxn>
                  <a:cxn ang="0">
                    <a:pos x="285" y="147"/>
                  </a:cxn>
                  <a:cxn ang="0">
                    <a:pos x="192" y="125"/>
                  </a:cxn>
                  <a:cxn ang="0">
                    <a:pos x="79" y="93"/>
                  </a:cxn>
                  <a:cxn ang="0">
                    <a:pos x="6" y="52"/>
                  </a:cxn>
                  <a:cxn ang="0">
                    <a:pos x="0" y="30"/>
                  </a:cxn>
                  <a:cxn ang="0">
                    <a:pos x="24" y="7"/>
                  </a:cxn>
                  <a:cxn ang="0">
                    <a:pos x="24" y="7"/>
                  </a:cxn>
                </a:cxnLst>
                <a:rect l="0" t="0" r="r" b="b"/>
                <a:pathLst>
                  <a:path w="776" h="271">
                    <a:moveTo>
                      <a:pt x="24" y="7"/>
                    </a:moveTo>
                    <a:lnTo>
                      <a:pt x="85" y="0"/>
                    </a:lnTo>
                    <a:lnTo>
                      <a:pt x="160" y="21"/>
                    </a:lnTo>
                    <a:lnTo>
                      <a:pt x="237" y="51"/>
                    </a:lnTo>
                    <a:lnTo>
                      <a:pt x="301" y="74"/>
                    </a:lnTo>
                    <a:lnTo>
                      <a:pt x="494" y="87"/>
                    </a:lnTo>
                    <a:lnTo>
                      <a:pt x="687" y="93"/>
                    </a:lnTo>
                    <a:lnTo>
                      <a:pt x="747" y="126"/>
                    </a:lnTo>
                    <a:lnTo>
                      <a:pt x="776" y="185"/>
                    </a:lnTo>
                    <a:lnTo>
                      <a:pt x="765" y="238"/>
                    </a:lnTo>
                    <a:lnTo>
                      <a:pt x="744" y="255"/>
                    </a:lnTo>
                    <a:lnTo>
                      <a:pt x="711" y="261"/>
                    </a:lnTo>
                    <a:lnTo>
                      <a:pt x="569" y="271"/>
                    </a:lnTo>
                    <a:lnTo>
                      <a:pt x="432" y="262"/>
                    </a:lnTo>
                    <a:lnTo>
                      <a:pt x="359" y="205"/>
                    </a:lnTo>
                    <a:lnTo>
                      <a:pt x="328" y="170"/>
                    </a:lnTo>
                    <a:lnTo>
                      <a:pt x="285" y="147"/>
                    </a:lnTo>
                    <a:lnTo>
                      <a:pt x="192" y="125"/>
                    </a:lnTo>
                    <a:lnTo>
                      <a:pt x="79" y="93"/>
                    </a:lnTo>
                    <a:lnTo>
                      <a:pt x="6" y="52"/>
                    </a:lnTo>
                    <a:lnTo>
                      <a:pt x="0" y="30"/>
                    </a:lnTo>
                    <a:lnTo>
                      <a:pt x="24" y="7"/>
                    </a:lnTo>
                    <a:lnTo>
                      <a:pt x="24" y="7"/>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74" name="Freeform 250"/>
              <p:cNvSpPr>
                <a:spLocks/>
              </p:cNvSpPr>
              <p:nvPr/>
            </p:nvSpPr>
            <p:spPr bwMode="auto">
              <a:xfrm>
                <a:off x="4186" y="1534"/>
                <a:ext cx="372" cy="344"/>
              </a:xfrm>
              <a:custGeom>
                <a:avLst/>
                <a:gdLst/>
                <a:ahLst/>
                <a:cxnLst>
                  <a:cxn ang="0">
                    <a:pos x="688" y="289"/>
                  </a:cxn>
                  <a:cxn ang="0">
                    <a:pos x="697" y="437"/>
                  </a:cxn>
                  <a:cxn ang="0">
                    <a:pos x="673" y="509"/>
                  </a:cxn>
                  <a:cxn ang="0">
                    <a:pos x="652" y="532"/>
                  </a:cxn>
                  <a:cxn ang="0">
                    <a:pos x="623" y="540"/>
                  </a:cxn>
                  <a:cxn ang="0">
                    <a:pos x="505" y="559"/>
                  </a:cxn>
                  <a:cxn ang="0">
                    <a:pos x="350" y="606"/>
                  </a:cxn>
                  <a:cxn ang="0">
                    <a:pos x="271" y="632"/>
                  </a:cxn>
                  <a:cxn ang="0">
                    <a:pos x="197" y="656"/>
                  </a:cxn>
                  <a:cxn ang="0">
                    <a:pos x="83" y="690"/>
                  </a:cxn>
                  <a:cxn ang="0">
                    <a:pos x="41" y="677"/>
                  </a:cxn>
                  <a:cxn ang="0">
                    <a:pos x="10" y="630"/>
                  </a:cxn>
                  <a:cxn ang="0">
                    <a:pos x="0" y="571"/>
                  </a:cxn>
                  <a:cxn ang="0">
                    <a:pos x="13" y="523"/>
                  </a:cxn>
                  <a:cxn ang="0">
                    <a:pos x="48" y="509"/>
                  </a:cxn>
                  <a:cxn ang="0">
                    <a:pos x="90" y="522"/>
                  </a:cxn>
                  <a:cxn ang="0">
                    <a:pos x="137" y="544"/>
                  </a:cxn>
                  <a:cxn ang="0">
                    <a:pos x="176" y="558"/>
                  </a:cxn>
                  <a:cxn ang="0">
                    <a:pos x="185" y="407"/>
                  </a:cxn>
                  <a:cxn ang="0">
                    <a:pos x="205" y="336"/>
                  </a:cxn>
                  <a:cxn ang="0">
                    <a:pos x="243" y="300"/>
                  </a:cxn>
                  <a:cxn ang="0">
                    <a:pos x="353" y="262"/>
                  </a:cxn>
                  <a:cxn ang="0">
                    <a:pos x="385" y="241"/>
                  </a:cxn>
                  <a:cxn ang="0">
                    <a:pos x="382" y="221"/>
                  </a:cxn>
                  <a:cxn ang="0">
                    <a:pos x="302" y="128"/>
                  </a:cxn>
                  <a:cxn ang="0">
                    <a:pos x="299" y="89"/>
                  </a:cxn>
                  <a:cxn ang="0">
                    <a:pos x="312" y="55"/>
                  </a:cxn>
                  <a:cxn ang="0">
                    <a:pos x="341" y="30"/>
                  </a:cxn>
                  <a:cxn ang="0">
                    <a:pos x="380" y="12"/>
                  </a:cxn>
                  <a:cxn ang="0">
                    <a:pos x="478" y="0"/>
                  </a:cxn>
                  <a:cxn ang="0">
                    <a:pos x="665" y="55"/>
                  </a:cxn>
                  <a:cxn ang="0">
                    <a:pos x="741" y="104"/>
                  </a:cxn>
                  <a:cxn ang="0">
                    <a:pos x="741" y="150"/>
                  </a:cxn>
                  <a:cxn ang="0">
                    <a:pos x="717" y="223"/>
                  </a:cxn>
                  <a:cxn ang="0">
                    <a:pos x="688" y="289"/>
                  </a:cxn>
                  <a:cxn ang="0">
                    <a:pos x="688" y="289"/>
                  </a:cxn>
                </a:cxnLst>
                <a:rect l="0" t="0" r="r" b="b"/>
                <a:pathLst>
                  <a:path w="741" h="690">
                    <a:moveTo>
                      <a:pt x="688" y="289"/>
                    </a:moveTo>
                    <a:lnTo>
                      <a:pt x="697" y="437"/>
                    </a:lnTo>
                    <a:lnTo>
                      <a:pt x="673" y="509"/>
                    </a:lnTo>
                    <a:lnTo>
                      <a:pt x="652" y="532"/>
                    </a:lnTo>
                    <a:lnTo>
                      <a:pt x="623" y="540"/>
                    </a:lnTo>
                    <a:lnTo>
                      <a:pt x="505" y="559"/>
                    </a:lnTo>
                    <a:lnTo>
                      <a:pt x="350" y="606"/>
                    </a:lnTo>
                    <a:lnTo>
                      <a:pt x="271" y="632"/>
                    </a:lnTo>
                    <a:lnTo>
                      <a:pt x="197" y="656"/>
                    </a:lnTo>
                    <a:lnTo>
                      <a:pt x="83" y="690"/>
                    </a:lnTo>
                    <a:lnTo>
                      <a:pt x="41" y="677"/>
                    </a:lnTo>
                    <a:lnTo>
                      <a:pt x="10" y="630"/>
                    </a:lnTo>
                    <a:lnTo>
                      <a:pt x="0" y="571"/>
                    </a:lnTo>
                    <a:lnTo>
                      <a:pt x="13" y="523"/>
                    </a:lnTo>
                    <a:lnTo>
                      <a:pt x="48" y="509"/>
                    </a:lnTo>
                    <a:lnTo>
                      <a:pt x="90" y="522"/>
                    </a:lnTo>
                    <a:lnTo>
                      <a:pt x="137" y="544"/>
                    </a:lnTo>
                    <a:lnTo>
                      <a:pt x="176" y="558"/>
                    </a:lnTo>
                    <a:lnTo>
                      <a:pt x="185" y="407"/>
                    </a:lnTo>
                    <a:lnTo>
                      <a:pt x="205" y="336"/>
                    </a:lnTo>
                    <a:lnTo>
                      <a:pt x="243" y="300"/>
                    </a:lnTo>
                    <a:lnTo>
                      <a:pt x="353" y="262"/>
                    </a:lnTo>
                    <a:lnTo>
                      <a:pt x="385" y="241"/>
                    </a:lnTo>
                    <a:lnTo>
                      <a:pt x="382" y="221"/>
                    </a:lnTo>
                    <a:lnTo>
                      <a:pt x="302" y="128"/>
                    </a:lnTo>
                    <a:lnTo>
                      <a:pt x="299" y="89"/>
                    </a:lnTo>
                    <a:lnTo>
                      <a:pt x="312" y="55"/>
                    </a:lnTo>
                    <a:lnTo>
                      <a:pt x="341" y="30"/>
                    </a:lnTo>
                    <a:lnTo>
                      <a:pt x="380" y="12"/>
                    </a:lnTo>
                    <a:lnTo>
                      <a:pt x="478" y="0"/>
                    </a:lnTo>
                    <a:lnTo>
                      <a:pt x="665" y="55"/>
                    </a:lnTo>
                    <a:lnTo>
                      <a:pt x="741" y="104"/>
                    </a:lnTo>
                    <a:lnTo>
                      <a:pt x="741" y="150"/>
                    </a:lnTo>
                    <a:lnTo>
                      <a:pt x="717" y="223"/>
                    </a:lnTo>
                    <a:lnTo>
                      <a:pt x="688" y="289"/>
                    </a:lnTo>
                    <a:lnTo>
                      <a:pt x="688" y="289"/>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75" name="Freeform 251"/>
              <p:cNvSpPr>
                <a:spLocks/>
              </p:cNvSpPr>
              <p:nvPr/>
            </p:nvSpPr>
            <p:spPr bwMode="auto">
              <a:xfrm>
                <a:off x="4475" y="1128"/>
                <a:ext cx="189" cy="365"/>
              </a:xfrm>
              <a:custGeom>
                <a:avLst/>
                <a:gdLst/>
                <a:ahLst/>
                <a:cxnLst>
                  <a:cxn ang="0">
                    <a:pos x="163" y="68"/>
                  </a:cxn>
                  <a:cxn ang="0">
                    <a:pos x="237" y="112"/>
                  </a:cxn>
                  <a:cxn ang="0">
                    <a:pos x="282" y="149"/>
                  </a:cxn>
                  <a:cxn ang="0">
                    <a:pos x="354" y="234"/>
                  </a:cxn>
                  <a:cxn ang="0">
                    <a:pos x="375" y="355"/>
                  </a:cxn>
                  <a:cxn ang="0">
                    <a:pos x="369" y="629"/>
                  </a:cxn>
                  <a:cxn ang="0">
                    <a:pos x="336" y="685"/>
                  </a:cxn>
                  <a:cxn ang="0">
                    <a:pos x="279" y="689"/>
                  </a:cxn>
                  <a:cxn ang="0">
                    <a:pos x="191" y="701"/>
                  </a:cxn>
                  <a:cxn ang="0">
                    <a:pos x="111" y="729"/>
                  </a:cxn>
                  <a:cxn ang="0">
                    <a:pos x="74" y="726"/>
                  </a:cxn>
                  <a:cxn ang="0">
                    <a:pos x="54" y="628"/>
                  </a:cxn>
                  <a:cxn ang="0">
                    <a:pos x="0" y="81"/>
                  </a:cxn>
                  <a:cxn ang="0">
                    <a:pos x="6" y="30"/>
                  </a:cxn>
                  <a:cxn ang="0">
                    <a:pos x="37" y="0"/>
                  </a:cxn>
                  <a:cxn ang="0">
                    <a:pos x="92" y="8"/>
                  </a:cxn>
                  <a:cxn ang="0">
                    <a:pos x="163" y="68"/>
                  </a:cxn>
                  <a:cxn ang="0">
                    <a:pos x="163" y="68"/>
                  </a:cxn>
                </a:cxnLst>
                <a:rect l="0" t="0" r="r" b="b"/>
                <a:pathLst>
                  <a:path w="375" h="729">
                    <a:moveTo>
                      <a:pt x="163" y="68"/>
                    </a:moveTo>
                    <a:lnTo>
                      <a:pt x="237" y="112"/>
                    </a:lnTo>
                    <a:lnTo>
                      <a:pt x="282" y="149"/>
                    </a:lnTo>
                    <a:lnTo>
                      <a:pt x="354" y="234"/>
                    </a:lnTo>
                    <a:lnTo>
                      <a:pt x="375" y="355"/>
                    </a:lnTo>
                    <a:lnTo>
                      <a:pt x="369" y="629"/>
                    </a:lnTo>
                    <a:lnTo>
                      <a:pt x="336" y="685"/>
                    </a:lnTo>
                    <a:lnTo>
                      <a:pt x="279" y="689"/>
                    </a:lnTo>
                    <a:lnTo>
                      <a:pt x="191" y="701"/>
                    </a:lnTo>
                    <a:lnTo>
                      <a:pt x="111" y="729"/>
                    </a:lnTo>
                    <a:lnTo>
                      <a:pt x="74" y="726"/>
                    </a:lnTo>
                    <a:lnTo>
                      <a:pt x="54" y="628"/>
                    </a:lnTo>
                    <a:lnTo>
                      <a:pt x="0" y="81"/>
                    </a:lnTo>
                    <a:lnTo>
                      <a:pt x="6" y="30"/>
                    </a:lnTo>
                    <a:lnTo>
                      <a:pt x="37" y="0"/>
                    </a:lnTo>
                    <a:lnTo>
                      <a:pt x="92" y="8"/>
                    </a:lnTo>
                    <a:lnTo>
                      <a:pt x="163" y="68"/>
                    </a:lnTo>
                    <a:lnTo>
                      <a:pt x="163" y="68"/>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76" name="Freeform 252"/>
              <p:cNvSpPr>
                <a:spLocks/>
              </p:cNvSpPr>
              <p:nvPr/>
            </p:nvSpPr>
            <p:spPr bwMode="auto">
              <a:xfrm>
                <a:off x="4380" y="962"/>
                <a:ext cx="155" cy="561"/>
              </a:xfrm>
              <a:custGeom>
                <a:avLst/>
                <a:gdLst/>
                <a:ahLst/>
                <a:cxnLst>
                  <a:cxn ang="0">
                    <a:pos x="190" y="62"/>
                  </a:cxn>
                  <a:cxn ang="0">
                    <a:pos x="227" y="448"/>
                  </a:cxn>
                  <a:cxn ang="0">
                    <a:pos x="246" y="590"/>
                  </a:cxn>
                  <a:cxn ang="0">
                    <a:pos x="285" y="732"/>
                  </a:cxn>
                  <a:cxn ang="0">
                    <a:pos x="310" y="874"/>
                  </a:cxn>
                  <a:cxn ang="0">
                    <a:pos x="307" y="944"/>
                  </a:cxn>
                  <a:cxn ang="0">
                    <a:pos x="288" y="1015"/>
                  </a:cxn>
                  <a:cxn ang="0">
                    <a:pos x="249" y="1083"/>
                  </a:cxn>
                  <a:cxn ang="0">
                    <a:pos x="200" y="1119"/>
                  </a:cxn>
                  <a:cxn ang="0">
                    <a:pos x="108" y="1125"/>
                  </a:cxn>
                  <a:cxn ang="0">
                    <a:pos x="61" y="1074"/>
                  </a:cxn>
                  <a:cxn ang="0">
                    <a:pos x="70" y="1041"/>
                  </a:cxn>
                  <a:cxn ang="0">
                    <a:pos x="111" y="1008"/>
                  </a:cxn>
                  <a:cxn ang="0">
                    <a:pos x="156" y="966"/>
                  </a:cxn>
                  <a:cxn ang="0">
                    <a:pos x="175" y="905"/>
                  </a:cxn>
                  <a:cxn ang="0">
                    <a:pos x="163" y="747"/>
                  </a:cxn>
                  <a:cxn ang="0">
                    <a:pos x="140" y="662"/>
                  </a:cxn>
                  <a:cxn ang="0">
                    <a:pos x="113" y="584"/>
                  </a:cxn>
                  <a:cxn ang="0">
                    <a:pos x="70" y="462"/>
                  </a:cxn>
                  <a:cxn ang="0">
                    <a:pos x="24" y="269"/>
                  </a:cxn>
                  <a:cxn ang="0">
                    <a:pos x="0" y="73"/>
                  </a:cxn>
                  <a:cxn ang="0">
                    <a:pos x="6" y="42"/>
                  </a:cxn>
                  <a:cxn ang="0">
                    <a:pos x="24" y="20"/>
                  </a:cxn>
                  <a:cxn ang="0">
                    <a:pos x="86" y="0"/>
                  </a:cxn>
                  <a:cxn ang="0">
                    <a:pos x="152" y="14"/>
                  </a:cxn>
                  <a:cxn ang="0">
                    <a:pos x="190" y="62"/>
                  </a:cxn>
                  <a:cxn ang="0">
                    <a:pos x="190" y="62"/>
                  </a:cxn>
                </a:cxnLst>
                <a:rect l="0" t="0" r="r" b="b"/>
                <a:pathLst>
                  <a:path w="310" h="1125">
                    <a:moveTo>
                      <a:pt x="190" y="62"/>
                    </a:moveTo>
                    <a:lnTo>
                      <a:pt x="227" y="448"/>
                    </a:lnTo>
                    <a:lnTo>
                      <a:pt x="246" y="590"/>
                    </a:lnTo>
                    <a:lnTo>
                      <a:pt x="285" y="732"/>
                    </a:lnTo>
                    <a:lnTo>
                      <a:pt x="310" y="874"/>
                    </a:lnTo>
                    <a:lnTo>
                      <a:pt x="307" y="944"/>
                    </a:lnTo>
                    <a:lnTo>
                      <a:pt x="288" y="1015"/>
                    </a:lnTo>
                    <a:lnTo>
                      <a:pt x="249" y="1083"/>
                    </a:lnTo>
                    <a:lnTo>
                      <a:pt x="200" y="1119"/>
                    </a:lnTo>
                    <a:lnTo>
                      <a:pt x="108" y="1125"/>
                    </a:lnTo>
                    <a:lnTo>
                      <a:pt x="61" y="1074"/>
                    </a:lnTo>
                    <a:lnTo>
                      <a:pt x="70" y="1041"/>
                    </a:lnTo>
                    <a:lnTo>
                      <a:pt x="111" y="1008"/>
                    </a:lnTo>
                    <a:lnTo>
                      <a:pt x="156" y="966"/>
                    </a:lnTo>
                    <a:lnTo>
                      <a:pt x="175" y="905"/>
                    </a:lnTo>
                    <a:lnTo>
                      <a:pt x="163" y="747"/>
                    </a:lnTo>
                    <a:lnTo>
                      <a:pt x="140" y="662"/>
                    </a:lnTo>
                    <a:lnTo>
                      <a:pt x="113" y="584"/>
                    </a:lnTo>
                    <a:lnTo>
                      <a:pt x="70" y="462"/>
                    </a:lnTo>
                    <a:lnTo>
                      <a:pt x="24" y="269"/>
                    </a:lnTo>
                    <a:lnTo>
                      <a:pt x="0" y="73"/>
                    </a:lnTo>
                    <a:lnTo>
                      <a:pt x="6" y="42"/>
                    </a:lnTo>
                    <a:lnTo>
                      <a:pt x="24" y="20"/>
                    </a:lnTo>
                    <a:lnTo>
                      <a:pt x="86" y="0"/>
                    </a:lnTo>
                    <a:lnTo>
                      <a:pt x="152" y="14"/>
                    </a:lnTo>
                    <a:lnTo>
                      <a:pt x="190" y="62"/>
                    </a:lnTo>
                    <a:lnTo>
                      <a:pt x="190" y="62"/>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77" name="Freeform 253"/>
              <p:cNvSpPr>
                <a:spLocks/>
              </p:cNvSpPr>
              <p:nvPr/>
            </p:nvSpPr>
            <p:spPr bwMode="auto">
              <a:xfrm>
                <a:off x="3905" y="1434"/>
                <a:ext cx="547" cy="114"/>
              </a:xfrm>
              <a:custGeom>
                <a:avLst/>
                <a:gdLst/>
                <a:ahLst/>
                <a:cxnLst>
                  <a:cxn ang="0">
                    <a:pos x="39" y="0"/>
                  </a:cxn>
                  <a:cxn ang="0">
                    <a:pos x="264" y="41"/>
                  </a:cxn>
                  <a:cxn ang="0">
                    <a:pos x="508" y="78"/>
                  </a:cxn>
                  <a:cxn ang="0">
                    <a:pos x="754" y="100"/>
                  </a:cxn>
                  <a:cxn ang="0">
                    <a:pos x="982" y="92"/>
                  </a:cxn>
                  <a:cxn ang="0">
                    <a:pos x="1044" y="104"/>
                  </a:cxn>
                  <a:cxn ang="0">
                    <a:pos x="1086" y="143"/>
                  </a:cxn>
                  <a:cxn ang="0">
                    <a:pos x="1093" y="190"/>
                  </a:cxn>
                  <a:cxn ang="0">
                    <a:pos x="1056" y="222"/>
                  </a:cxn>
                  <a:cxn ang="0">
                    <a:pos x="870" y="228"/>
                  </a:cxn>
                  <a:cxn ang="0">
                    <a:pos x="585" y="195"/>
                  </a:cxn>
                  <a:cxn ang="0">
                    <a:pos x="437" y="169"/>
                  </a:cxn>
                  <a:cxn ang="0">
                    <a:pos x="298" y="143"/>
                  </a:cxn>
                  <a:cxn ang="0">
                    <a:pos x="105" y="93"/>
                  </a:cxn>
                  <a:cxn ang="0">
                    <a:pos x="46" y="65"/>
                  </a:cxn>
                  <a:cxn ang="0">
                    <a:pos x="7" y="30"/>
                  </a:cxn>
                  <a:cxn ang="0">
                    <a:pos x="0" y="4"/>
                  </a:cxn>
                  <a:cxn ang="0">
                    <a:pos x="39" y="0"/>
                  </a:cxn>
                  <a:cxn ang="0">
                    <a:pos x="39" y="0"/>
                  </a:cxn>
                </a:cxnLst>
                <a:rect l="0" t="0" r="r" b="b"/>
                <a:pathLst>
                  <a:path w="1093" h="228">
                    <a:moveTo>
                      <a:pt x="39" y="0"/>
                    </a:moveTo>
                    <a:lnTo>
                      <a:pt x="264" y="41"/>
                    </a:lnTo>
                    <a:lnTo>
                      <a:pt x="508" y="78"/>
                    </a:lnTo>
                    <a:lnTo>
                      <a:pt x="754" y="100"/>
                    </a:lnTo>
                    <a:lnTo>
                      <a:pt x="982" y="92"/>
                    </a:lnTo>
                    <a:lnTo>
                      <a:pt x="1044" y="104"/>
                    </a:lnTo>
                    <a:lnTo>
                      <a:pt x="1086" y="143"/>
                    </a:lnTo>
                    <a:lnTo>
                      <a:pt x="1093" y="190"/>
                    </a:lnTo>
                    <a:lnTo>
                      <a:pt x="1056" y="222"/>
                    </a:lnTo>
                    <a:lnTo>
                      <a:pt x="870" y="228"/>
                    </a:lnTo>
                    <a:lnTo>
                      <a:pt x="585" y="195"/>
                    </a:lnTo>
                    <a:lnTo>
                      <a:pt x="437" y="169"/>
                    </a:lnTo>
                    <a:lnTo>
                      <a:pt x="298" y="143"/>
                    </a:lnTo>
                    <a:lnTo>
                      <a:pt x="105" y="93"/>
                    </a:lnTo>
                    <a:lnTo>
                      <a:pt x="46" y="65"/>
                    </a:lnTo>
                    <a:lnTo>
                      <a:pt x="7" y="30"/>
                    </a:lnTo>
                    <a:lnTo>
                      <a:pt x="0" y="4"/>
                    </a:lnTo>
                    <a:lnTo>
                      <a:pt x="39" y="0"/>
                    </a:lnTo>
                    <a:lnTo>
                      <a:pt x="39" y="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78" name="Freeform 254"/>
              <p:cNvSpPr>
                <a:spLocks/>
              </p:cNvSpPr>
              <p:nvPr/>
            </p:nvSpPr>
            <p:spPr bwMode="auto">
              <a:xfrm>
                <a:off x="3937" y="986"/>
                <a:ext cx="360" cy="437"/>
              </a:xfrm>
              <a:custGeom>
                <a:avLst/>
                <a:gdLst/>
                <a:ahLst/>
                <a:cxnLst>
                  <a:cxn ang="0">
                    <a:pos x="10" y="802"/>
                  </a:cxn>
                  <a:cxn ang="0">
                    <a:pos x="0" y="389"/>
                  </a:cxn>
                  <a:cxn ang="0">
                    <a:pos x="0" y="241"/>
                  </a:cxn>
                  <a:cxn ang="0">
                    <a:pos x="30" y="133"/>
                  </a:cxn>
                  <a:cxn ang="0">
                    <a:pos x="60" y="90"/>
                  </a:cxn>
                  <a:cxn ang="0">
                    <a:pos x="107" y="57"/>
                  </a:cxn>
                  <a:cxn ang="0">
                    <a:pos x="172" y="32"/>
                  </a:cxn>
                  <a:cxn ang="0">
                    <a:pos x="255" y="14"/>
                  </a:cxn>
                  <a:cxn ang="0">
                    <a:pos x="454" y="0"/>
                  </a:cxn>
                  <a:cxn ang="0">
                    <a:pos x="650" y="35"/>
                  </a:cxn>
                  <a:cxn ang="0">
                    <a:pos x="699" y="63"/>
                  </a:cxn>
                  <a:cxn ang="0">
                    <a:pos x="718" y="103"/>
                  </a:cxn>
                  <a:cxn ang="0">
                    <a:pos x="703" y="131"/>
                  </a:cxn>
                  <a:cxn ang="0">
                    <a:pos x="655" y="137"/>
                  </a:cxn>
                  <a:cxn ang="0">
                    <a:pos x="536" y="124"/>
                  </a:cxn>
                  <a:cxn ang="0">
                    <a:pos x="383" y="121"/>
                  </a:cxn>
                  <a:cxn ang="0">
                    <a:pos x="237" y="145"/>
                  </a:cxn>
                  <a:cxn ang="0">
                    <a:pos x="139" y="210"/>
                  </a:cxn>
                  <a:cxn ang="0">
                    <a:pos x="109" y="502"/>
                  </a:cxn>
                  <a:cxn ang="0">
                    <a:pos x="110" y="700"/>
                  </a:cxn>
                  <a:cxn ang="0">
                    <a:pos x="128" y="822"/>
                  </a:cxn>
                  <a:cxn ang="0">
                    <a:pos x="134" y="849"/>
                  </a:cxn>
                  <a:cxn ang="0">
                    <a:pos x="128" y="866"/>
                  </a:cxn>
                  <a:cxn ang="0">
                    <a:pos x="89" y="876"/>
                  </a:cxn>
                  <a:cxn ang="0">
                    <a:pos x="39" y="855"/>
                  </a:cxn>
                  <a:cxn ang="0">
                    <a:pos x="10" y="802"/>
                  </a:cxn>
                  <a:cxn ang="0">
                    <a:pos x="10" y="802"/>
                  </a:cxn>
                </a:cxnLst>
                <a:rect l="0" t="0" r="r" b="b"/>
                <a:pathLst>
                  <a:path w="718" h="876">
                    <a:moveTo>
                      <a:pt x="10" y="802"/>
                    </a:moveTo>
                    <a:lnTo>
                      <a:pt x="0" y="389"/>
                    </a:lnTo>
                    <a:lnTo>
                      <a:pt x="0" y="241"/>
                    </a:lnTo>
                    <a:lnTo>
                      <a:pt x="30" y="133"/>
                    </a:lnTo>
                    <a:lnTo>
                      <a:pt x="60" y="90"/>
                    </a:lnTo>
                    <a:lnTo>
                      <a:pt x="107" y="57"/>
                    </a:lnTo>
                    <a:lnTo>
                      <a:pt x="172" y="32"/>
                    </a:lnTo>
                    <a:lnTo>
                      <a:pt x="255" y="14"/>
                    </a:lnTo>
                    <a:lnTo>
                      <a:pt x="454" y="0"/>
                    </a:lnTo>
                    <a:lnTo>
                      <a:pt x="650" y="35"/>
                    </a:lnTo>
                    <a:lnTo>
                      <a:pt x="699" y="63"/>
                    </a:lnTo>
                    <a:lnTo>
                      <a:pt x="718" y="103"/>
                    </a:lnTo>
                    <a:lnTo>
                      <a:pt x="703" y="131"/>
                    </a:lnTo>
                    <a:lnTo>
                      <a:pt x="655" y="137"/>
                    </a:lnTo>
                    <a:lnTo>
                      <a:pt x="536" y="124"/>
                    </a:lnTo>
                    <a:lnTo>
                      <a:pt x="383" y="121"/>
                    </a:lnTo>
                    <a:lnTo>
                      <a:pt x="237" y="145"/>
                    </a:lnTo>
                    <a:lnTo>
                      <a:pt x="139" y="210"/>
                    </a:lnTo>
                    <a:lnTo>
                      <a:pt x="109" y="502"/>
                    </a:lnTo>
                    <a:lnTo>
                      <a:pt x="110" y="700"/>
                    </a:lnTo>
                    <a:lnTo>
                      <a:pt x="128" y="822"/>
                    </a:lnTo>
                    <a:lnTo>
                      <a:pt x="134" y="849"/>
                    </a:lnTo>
                    <a:lnTo>
                      <a:pt x="128" y="866"/>
                    </a:lnTo>
                    <a:lnTo>
                      <a:pt x="89" y="876"/>
                    </a:lnTo>
                    <a:lnTo>
                      <a:pt x="39" y="855"/>
                    </a:lnTo>
                    <a:lnTo>
                      <a:pt x="10" y="802"/>
                    </a:lnTo>
                    <a:lnTo>
                      <a:pt x="10" y="802"/>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79" name="Freeform 255"/>
              <p:cNvSpPr>
                <a:spLocks/>
              </p:cNvSpPr>
              <p:nvPr/>
            </p:nvSpPr>
            <p:spPr bwMode="auto">
              <a:xfrm>
                <a:off x="3630" y="1799"/>
                <a:ext cx="332" cy="220"/>
              </a:xfrm>
              <a:custGeom>
                <a:avLst/>
                <a:gdLst/>
                <a:ahLst/>
                <a:cxnLst>
                  <a:cxn ang="0">
                    <a:pos x="214" y="157"/>
                  </a:cxn>
                  <a:cxn ang="0">
                    <a:pos x="311" y="183"/>
                  </a:cxn>
                  <a:cxn ang="0">
                    <a:pos x="415" y="222"/>
                  </a:cxn>
                  <a:cxn ang="0">
                    <a:pos x="519" y="266"/>
                  </a:cxn>
                  <a:cxn ang="0">
                    <a:pos x="618" y="309"/>
                  </a:cxn>
                  <a:cxn ang="0">
                    <a:pos x="662" y="350"/>
                  </a:cxn>
                  <a:cxn ang="0">
                    <a:pos x="665" y="401"/>
                  </a:cxn>
                  <a:cxn ang="0">
                    <a:pos x="632" y="439"/>
                  </a:cxn>
                  <a:cxn ang="0">
                    <a:pos x="573" y="445"/>
                  </a:cxn>
                  <a:cxn ang="0">
                    <a:pos x="460" y="401"/>
                  </a:cxn>
                  <a:cxn ang="0">
                    <a:pos x="394" y="367"/>
                  </a:cxn>
                  <a:cxn ang="0">
                    <a:pos x="323" y="329"/>
                  </a:cxn>
                  <a:cxn ang="0">
                    <a:pos x="252" y="291"/>
                  </a:cxn>
                  <a:cxn ang="0">
                    <a:pos x="185" y="253"/>
                  </a:cxn>
                  <a:cxn ang="0">
                    <a:pos x="127" y="222"/>
                  </a:cxn>
                  <a:cxn ang="0">
                    <a:pos x="77" y="198"/>
                  </a:cxn>
                  <a:cxn ang="0">
                    <a:pos x="9" y="164"/>
                  </a:cxn>
                  <a:cxn ang="0">
                    <a:pos x="0" y="143"/>
                  </a:cxn>
                  <a:cxn ang="0">
                    <a:pos x="16" y="115"/>
                  </a:cxn>
                  <a:cxn ang="0">
                    <a:pos x="77" y="54"/>
                  </a:cxn>
                  <a:cxn ang="0">
                    <a:pos x="107" y="33"/>
                  </a:cxn>
                  <a:cxn ang="0">
                    <a:pos x="136" y="15"/>
                  </a:cxn>
                  <a:cxn ang="0">
                    <a:pos x="185" y="0"/>
                  </a:cxn>
                  <a:cxn ang="0">
                    <a:pos x="214" y="12"/>
                  </a:cxn>
                  <a:cxn ang="0">
                    <a:pos x="207" y="89"/>
                  </a:cxn>
                  <a:cxn ang="0">
                    <a:pos x="214" y="157"/>
                  </a:cxn>
                  <a:cxn ang="0">
                    <a:pos x="214" y="157"/>
                  </a:cxn>
                </a:cxnLst>
                <a:rect l="0" t="0" r="r" b="b"/>
                <a:pathLst>
                  <a:path w="665" h="445">
                    <a:moveTo>
                      <a:pt x="214" y="157"/>
                    </a:moveTo>
                    <a:lnTo>
                      <a:pt x="311" y="183"/>
                    </a:lnTo>
                    <a:lnTo>
                      <a:pt x="415" y="222"/>
                    </a:lnTo>
                    <a:lnTo>
                      <a:pt x="519" y="266"/>
                    </a:lnTo>
                    <a:lnTo>
                      <a:pt x="618" y="309"/>
                    </a:lnTo>
                    <a:lnTo>
                      <a:pt x="662" y="350"/>
                    </a:lnTo>
                    <a:lnTo>
                      <a:pt x="665" y="401"/>
                    </a:lnTo>
                    <a:lnTo>
                      <a:pt x="632" y="439"/>
                    </a:lnTo>
                    <a:lnTo>
                      <a:pt x="573" y="445"/>
                    </a:lnTo>
                    <a:lnTo>
                      <a:pt x="460" y="401"/>
                    </a:lnTo>
                    <a:lnTo>
                      <a:pt x="394" y="367"/>
                    </a:lnTo>
                    <a:lnTo>
                      <a:pt x="323" y="329"/>
                    </a:lnTo>
                    <a:lnTo>
                      <a:pt x="252" y="291"/>
                    </a:lnTo>
                    <a:lnTo>
                      <a:pt x="185" y="253"/>
                    </a:lnTo>
                    <a:lnTo>
                      <a:pt x="127" y="222"/>
                    </a:lnTo>
                    <a:lnTo>
                      <a:pt x="77" y="198"/>
                    </a:lnTo>
                    <a:lnTo>
                      <a:pt x="9" y="164"/>
                    </a:lnTo>
                    <a:lnTo>
                      <a:pt x="0" y="143"/>
                    </a:lnTo>
                    <a:lnTo>
                      <a:pt x="16" y="115"/>
                    </a:lnTo>
                    <a:lnTo>
                      <a:pt x="77" y="54"/>
                    </a:lnTo>
                    <a:lnTo>
                      <a:pt x="107" y="33"/>
                    </a:lnTo>
                    <a:lnTo>
                      <a:pt x="136" y="15"/>
                    </a:lnTo>
                    <a:lnTo>
                      <a:pt x="185" y="0"/>
                    </a:lnTo>
                    <a:lnTo>
                      <a:pt x="214" y="12"/>
                    </a:lnTo>
                    <a:lnTo>
                      <a:pt x="207" y="89"/>
                    </a:lnTo>
                    <a:lnTo>
                      <a:pt x="214" y="157"/>
                    </a:lnTo>
                    <a:lnTo>
                      <a:pt x="214" y="157"/>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80" name="Freeform 256"/>
              <p:cNvSpPr>
                <a:spLocks/>
              </p:cNvSpPr>
              <p:nvPr/>
            </p:nvSpPr>
            <p:spPr bwMode="auto">
              <a:xfrm>
                <a:off x="3939" y="1819"/>
                <a:ext cx="252" cy="210"/>
              </a:xfrm>
              <a:custGeom>
                <a:avLst/>
                <a:gdLst/>
                <a:ahLst/>
                <a:cxnLst>
                  <a:cxn ang="0">
                    <a:pos x="80" y="288"/>
                  </a:cxn>
                  <a:cxn ang="0">
                    <a:pos x="121" y="269"/>
                  </a:cxn>
                  <a:cxn ang="0">
                    <a:pos x="150" y="230"/>
                  </a:cxn>
                  <a:cxn ang="0">
                    <a:pos x="206" y="180"/>
                  </a:cxn>
                  <a:cxn ang="0">
                    <a:pos x="268" y="130"/>
                  </a:cxn>
                  <a:cxn ang="0">
                    <a:pos x="329" y="80"/>
                  </a:cxn>
                  <a:cxn ang="0">
                    <a:pos x="384" y="27"/>
                  </a:cxn>
                  <a:cxn ang="0">
                    <a:pos x="408" y="9"/>
                  </a:cxn>
                  <a:cxn ang="0">
                    <a:pos x="432" y="0"/>
                  </a:cxn>
                  <a:cxn ang="0">
                    <a:pos x="479" y="12"/>
                  </a:cxn>
                  <a:cxn ang="0">
                    <a:pos x="503" y="50"/>
                  </a:cxn>
                  <a:cxn ang="0">
                    <a:pos x="491" y="101"/>
                  </a:cxn>
                  <a:cxn ang="0">
                    <a:pos x="438" y="162"/>
                  </a:cxn>
                  <a:cxn ang="0">
                    <a:pos x="372" y="219"/>
                  </a:cxn>
                  <a:cxn ang="0">
                    <a:pos x="302" y="273"/>
                  </a:cxn>
                  <a:cxn ang="0">
                    <a:pos x="242" y="326"/>
                  </a:cxn>
                  <a:cxn ang="0">
                    <a:pos x="201" y="365"/>
                  </a:cxn>
                  <a:cxn ang="0">
                    <a:pos x="157" y="399"/>
                  </a:cxn>
                  <a:cxn ang="0">
                    <a:pos x="108" y="420"/>
                  </a:cxn>
                  <a:cxn ang="0">
                    <a:pos x="52" y="418"/>
                  </a:cxn>
                  <a:cxn ang="0">
                    <a:pos x="8" y="388"/>
                  </a:cxn>
                  <a:cxn ang="0">
                    <a:pos x="0" y="343"/>
                  </a:cxn>
                  <a:cxn ang="0">
                    <a:pos x="25" y="302"/>
                  </a:cxn>
                  <a:cxn ang="0">
                    <a:pos x="80" y="288"/>
                  </a:cxn>
                  <a:cxn ang="0">
                    <a:pos x="80" y="288"/>
                  </a:cxn>
                </a:cxnLst>
                <a:rect l="0" t="0" r="r" b="b"/>
                <a:pathLst>
                  <a:path w="503" h="420">
                    <a:moveTo>
                      <a:pt x="80" y="288"/>
                    </a:moveTo>
                    <a:lnTo>
                      <a:pt x="121" y="269"/>
                    </a:lnTo>
                    <a:lnTo>
                      <a:pt x="150" y="230"/>
                    </a:lnTo>
                    <a:lnTo>
                      <a:pt x="206" y="180"/>
                    </a:lnTo>
                    <a:lnTo>
                      <a:pt x="268" y="130"/>
                    </a:lnTo>
                    <a:lnTo>
                      <a:pt x="329" y="80"/>
                    </a:lnTo>
                    <a:lnTo>
                      <a:pt x="384" y="27"/>
                    </a:lnTo>
                    <a:lnTo>
                      <a:pt x="408" y="9"/>
                    </a:lnTo>
                    <a:lnTo>
                      <a:pt x="432" y="0"/>
                    </a:lnTo>
                    <a:lnTo>
                      <a:pt x="479" y="12"/>
                    </a:lnTo>
                    <a:lnTo>
                      <a:pt x="503" y="50"/>
                    </a:lnTo>
                    <a:lnTo>
                      <a:pt x="491" y="101"/>
                    </a:lnTo>
                    <a:lnTo>
                      <a:pt x="438" y="162"/>
                    </a:lnTo>
                    <a:lnTo>
                      <a:pt x="372" y="219"/>
                    </a:lnTo>
                    <a:lnTo>
                      <a:pt x="302" y="273"/>
                    </a:lnTo>
                    <a:lnTo>
                      <a:pt x="242" y="326"/>
                    </a:lnTo>
                    <a:lnTo>
                      <a:pt x="201" y="365"/>
                    </a:lnTo>
                    <a:lnTo>
                      <a:pt x="157" y="399"/>
                    </a:lnTo>
                    <a:lnTo>
                      <a:pt x="108" y="420"/>
                    </a:lnTo>
                    <a:lnTo>
                      <a:pt x="52" y="418"/>
                    </a:lnTo>
                    <a:lnTo>
                      <a:pt x="8" y="388"/>
                    </a:lnTo>
                    <a:lnTo>
                      <a:pt x="0" y="343"/>
                    </a:lnTo>
                    <a:lnTo>
                      <a:pt x="25" y="302"/>
                    </a:lnTo>
                    <a:lnTo>
                      <a:pt x="80" y="288"/>
                    </a:lnTo>
                    <a:lnTo>
                      <a:pt x="80" y="288"/>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81" name="Freeform 257"/>
              <p:cNvSpPr>
                <a:spLocks/>
              </p:cNvSpPr>
              <p:nvPr/>
            </p:nvSpPr>
            <p:spPr bwMode="auto">
              <a:xfrm>
                <a:off x="3974" y="1035"/>
                <a:ext cx="328" cy="396"/>
              </a:xfrm>
              <a:custGeom>
                <a:avLst/>
                <a:gdLst/>
                <a:ahLst/>
                <a:cxnLst>
                  <a:cxn ang="0">
                    <a:pos x="622" y="55"/>
                  </a:cxn>
                  <a:cxn ang="0">
                    <a:pos x="359" y="59"/>
                  </a:cxn>
                  <a:cxn ang="0">
                    <a:pos x="200" y="52"/>
                  </a:cxn>
                  <a:cxn ang="0">
                    <a:pos x="132" y="67"/>
                  </a:cxn>
                  <a:cxn ang="0">
                    <a:pos x="76" y="114"/>
                  </a:cxn>
                  <a:cxn ang="0">
                    <a:pos x="65" y="166"/>
                  </a:cxn>
                  <a:cxn ang="0">
                    <a:pos x="74" y="224"/>
                  </a:cxn>
                  <a:cxn ang="0">
                    <a:pos x="79" y="289"/>
                  </a:cxn>
                  <a:cxn ang="0">
                    <a:pos x="76" y="346"/>
                  </a:cxn>
                  <a:cxn ang="0">
                    <a:pos x="64" y="470"/>
                  </a:cxn>
                  <a:cxn ang="0">
                    <a:pos x="50" y="620"/>
                  </a:cxn>
                  <a:cxn ang="0">
                    <a:pos x="64" y="685"/>
                  </a:cxn>
                  <a:cxn ang="0">
                    <a:pos x="82" y="714"/>
                  </a:cxn>
                  <a:cxn ang="0">
                    <a:pos x="109" y="740"/>
                  </a:cxn>
                  <a:cxn ang="0">
                    <a:pos x="114" y="779"/>
                  </a:cxn>
                  <a:cxn ang="0">
                    <a:pos x="97" y="789"/>
                  </a:cxn>
                  <a:cxn ang="0">
                    <a:pos x="74" y="783"/>
                  </a:cxn>
                  <a:cxn ang="0">
                    <a:pos x="20" y="719"/>
                  </a:cxn>
                  <a:cxn ang="0">
                    <a:pos x="0" y="643"/>
                  </a:cxn>
                  <a:cxn ang="0">
                    <a:pos x="9" y="465"/>
                  </a:cxn>
                  <a:cxn ang="0">
                    <a:pos x="20" y="230"/>
                  </a:cxn>
                  <a:cxn ang="0">
                    <a:pos x="31" y="82"/>
                  </a:cxn>
                  <a:cxn ang="0">
                    <a:pos x="61" y="49"/>
                  </a:cxn>
                  <a:cxn ang="0">
                    <a:pos x="95" y="25"/>
                  </a:cxn>
                  <a:cxn ang="0">
                    <a:pos x="174" y="4"/>
                  </a:cxn>
                  <a:cxn ang="0">
                    <a:pos x="359" y="4"/>
                  </a:cxn>
                  <a:cxn ang="0">
                    <a:pos x="628" y="0"/>
                  </a:cxn>
                  <a:cxn ang="0">
                    <a:pos x="652" y="31"/>
                  </a:cxn>
                  <a:cxn ang="0">
                    <a:pos x="643" y="49"/>
                  </a:cxn>
                  <a:cxn ang="0">
                    <a:pos x="622" y="55"/>
                  </a:cxn>
                  <a:cxn ang="0">
                    <a:pos x="622" y="55"/>
                  </a:cxn>
                </a:cxnLst>
                <a:rect l="0" t="0" r="r" b="b"/>
                <a:pathLst>
                  <a:path w="652" h="789">
                    <a:moveTo>
                      <a:pt x="622" y="55"/>
                    </a:moveTo>
                    <a:lnTo>
                      <a:pt x="359" y="59"/>
                    </a:lnTo>
                    <a:lnTo>
                      <a:pt x="200" y="52"/>
                    </a:lnTo>
                    <a:lnTo>
                      <a:pt x="132" y="67"/>
                    </a:lnTo>
                    <a:lnTo>
                      <a:pt x="76" y="114"/>
                    </a:lnTo>
                    <a:lnTo>
                      <a:pt x="65" y="166"/>
                    </a:lnTo>
                    <a:lnTo>
                      <a:pt x="74" y="224"/>
                    </a:lnTo>
                    <a:lnTo>
                      <a:pt x="79" y="289"/>
                    </a:lnTo>
                    <a:lnTo>
                      <a:pt x="76" y="346"/>
                    </a:lnTo>
                    <a:lnTo>
                      <a:pt x="64" y="470"/>
                    </a:lnTo>
                    <a:lnTo>
                      <a:pt x="50" y="620"/>
                    </a:lnTo>
                    <a:lnTo>
                      <a:pt x="64" y="685"/>
                    </a:lnTo>
                    <a:lnTo>
                      <a:pt x="82" y="714"/>
                    </a:lnTo>
                    <a:lnTo>
                      <a:pt x="109" y="740"/>
                    </a:lnTo>
                    <a:lnTo>
                      <a:pt x="114" y="779"/>
                    </a:lnTo>
                    <a:lnTo>
                      <a:pt x="97" y="789"/>
                    </a:lnTo>
                    <a:lnTo>
                      <a:pt x="74" y="783"/>
                    </a:lnTo>
                    <a:lnTo>
                      <a:pt x="20" y="719"/>
                    </a:lnTo>
                    <a:lnTo>
                      <a:pt x="0" y="643"/>
                    </a:lnTo>
                    <a:lnTo>
                      <a:pt x="9" y="465"/>
                    </a:lnTo>
                    <a:lnTo>
                      <a:pt x="20" y="230"/>
                    </a:lnTo>
                    <a:lnTo>
                      <a:pt x="31" y="82"/>
                    </a:lnTo>
                    <a:lnTo>
                      <a:pt x="61" y="49"/>
                    </a:lnTo>
                    <a:lnTo>
                      <a:pt x="95" y="25"/>
                    </a:lnTo>
                    <a:lnTo>
                      <a:pt x="174" y="4"/>
                    </a:lnTo>
                    <a:lnTo>
                      <a:pt x="359" y="4"/>
                    </a:lnTo>
                    <a:lnTo>
                      <a:pt x="628" y="0"/>
                    </a:lnTo>
                    <a:lnTo>
                      <a:pt x="652" y="31"/>
                    </a:lnTo>
                    <a:lnTo>
                      <a:pt x="643" y="49"/>
                    </a:lnTo>
                    <a:lnTo>
                      <a:pt x="622" y="55"/>
                    </a:lnTo>
                    <a:lnTo>
                      <a:pt x="622" y="55"/>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82" name="Freeform 258"/>
              <p:cNvSpPr>
                <a:spLocks/>
              </p:cNvSpPr>
              <p:nvPr/>
            </p:nvSpPr>
            <p:spPr bwMode="auto">
              <a:xfrm>
                <a:off x="3930" y="973"/>
                <a:ext cx="402" cy="472"/>
              </a:xfrm>
              <a:custGeom>
                <a:avLst/>
                <a:gdLst/>
                <a:ahLst/>
                <a:cxnLst>
                  <a:cxn ang="0">
                    <a:pos x="0" y="786"/>
                  </a:cxn>
                  <a:cxn ang="0">
                    <a:pos x="10" y="435"/>
                  </a:cxn>
                  <a:cxn ang="0">
                    <a:pos x="16" y="263"/>
                  </a:cxn>
                  <a:cxn ang="0">
                    <a:pos x="19" y="163"/>
                  </a:cxn>
                  <a:cxn ang="0">
                    <a:pos x="35" y="121"/>
                  </a:cxn>
                  <a:cxn ang="0">
                    <a:pos x="66" y="86"/>
                  </a:cxn>
                  <a:cxn ang="0">
                    <a:pos x="108" y="61"/>
                  </a:cxn>
                  <a:cxn ang="0">
                    <a:pos x="149" y="43"/>
                  </a:cxn>
                  <a:cxn ang="0">
                    <a:pos x="232" y="27"/>
                  </a:cxn>
                  <a:cxn ang="0">
                    <a:pos x="418" y="23"/>
                  </a:cxn>
                  <a:cxn ang="0">
                    <a:pos x="597" y="0"/>
                  </a:cxn>
                  <a:cxn ang="0">
                    <a:pos x="676" y="9"/>
                  </a:cxn>
                  <a:cxn ang="0">
                    <a:pos x="739" y="58"/>
                  </a:cxn>
                  <a:cxn ang="0">
                    <a:pos x="784" y="151"/>
                  </a:cxn>
                  <a:cxn ang="0">
                    <a:pos x="800" y="251"/>
                  </a:cxn>
                  <a:cxn ang="0">
                    <a:pos x="793" y="468"/>
                  </a:cxn>
                  <a:cxn ang="0">
                    <a:pos x="777" y="869"/>
                  </a:cxn>
                  <a:cxn ang="0">
                    <a:pos x="762" y="902"/>
                  </a:cxn>
                  <a:cxn ang="0">
                    <a:pos x="733" y="923"/>
                  </a:cxn>
                  <a:cxn ang="0">
                    <a:pos x="658" y="942"/>
                  </a:cxn>
                  <a:cxn ang="0">
                    <a:pos x="421" y="931"/>
                  </a:cxn>
                  <a:cxn ang="0">
                    <a:pos x="161" y="908"/>
                  </a:cxn>
                  <a:cxn ang="0">
                    <a:pos x="131" y="869"/>
                  </a:cxn>
                  <a:cxn ang="0">
                    <a:pos x="136" y="847"/>
                  </a:cxn>
                  <a:cxn ang="0">
                    <a:pos x="155" y="837"/>
                  </a:cxn>
                  <a:cxn ang="0">
                    <a:pos x="424" y="875"/>
                  </a:cxn>
                  <a:cxn ang="0">
                    <a:pos x="653" y="886"/>
                  </a:cxn>
                  <a:cxn ang="0">
                    <a:pos x="723" y="857"/>
                  </a:cxn>
                  <a:cxn ang="0">
                    <a:pos x="735" y="669"/>
                  </a:cxn>
                  <a:cxn ang="0">
                    <a:pos x="723" y="475"/>
                  </a:cxn>
                  <a:cxn ang="0">
                    <a:pos x="736" y="281"/>
                  </a:cxn>
                  <a:cxn ang="0">
                    <a:pos x="729" y="190"/>
                  </a:cxn>
                  <a:cxn ang="0">
                    <a:pos x="715" y="148"/>
                  </a:cxn>
                  <a:cxn ang="0">
                    <a:pos x="689" y="106"/>
                  </a:cxn>
                  <a:cxn ang="0">
                    <a:pos x="665" y="82"/>
                  </a:cxn>
                  <a:cxn ang="0">
                    <a:pos x="637" y="68"/>
                  </a:cxn>
                  <a:cxn ang="0">
                    <a:pos x="573" y="65"/>
                  </a:cxn>
                  <a:cxn ang="0">
                    <a:pos x="424" y="91"/>
                  </a:cxn>
                  <a:cxn ang="0">
                    <a:pos x="252" y="86"/>
                  </a:cxn>
                  <a:cxn ang="0">
                    <a:pos x="175" y="94"/>
                  </a:cxn>
                  <a:cxn ang="0">
                    <a:pos x="99" y="130"/>
                  </a:cxn>
                  <a:cxn ang="0">
                    <a:pos x="69" y="189"/>
                  </a:cxn>
                  <a:cxn ang="0">
                    <a:pos x="72" y="263"/>
                  </a:cxn>
                  <a:cxn ang="0">
                    <a:pos x="66" y="438"/>
                  </a:cxn>
                  <a:cxn ang="0">
                    <a:pos x="56" y="786"/>
                  </a:cxn>
                  <a:cxn ang="0">
                    <a:pos x="47" y="807"/>
                  </a:cxn>
                  <a:cxn ang="0">
                    <a:pos x="29" y="815"/>
                  </a:cxn>
                  <a:cxn ang="0">
                    <a:pos x="0" y="786"/>
                  </a:cxn>
                  <a:cxn ang="0">
                    <a:pos x="0" y="786"/>
                  </a:cxn>
                </a:cxnLst>
                <a:rect l="0" t="0" r="r" b="b"/>
                <a:pathLst>
                  <a:path w="800" h="942">
                    <a:moveTo>
                      <a:pt x="0" y="786"/>
                    </a:moveTo>
                    <a:lnTo>
                      <a:pt x="10" y="435"/>
                    </a:lnTo>
                    <a:lnTo>
                      <a:pt x="16" y="263"/>
                    </a:lnTo>
                    <a:lnTo>
                      <a:pt x="19" y="163"/>
                    </a:lnTo>
                    <a:lnTo>
                      <a:pt x="35" y="121"/>
                    </a:lnTo>
                    <a:lnTo>
                      <a:pt x="66" y="86"/>
                    </a:lnTo>
                    <a:lnTo>
                      <a:pt x="108" y="61"/>
                    </a:lnTo>
                    <a:lnTo>
                      <a:pt x="149" y="43"/>
                    </a:lnTo>
                    <a:lnTo>
                      <a:pt x="232" y="27"/>
                    </a:lnTo>
                    <a:lnTo>
                      <a:pt x="418" y="23"/>
                    </a:lnTo>
                    <a:lnTo>
                      <a:pt x="597" y="0"/>
                    </a:lnTo>
                    <a:lnTo>
                      <a:pt x="676" y="9"/>
                    </a:lnTo>
                    <a:lnTo>
                      <a:pt x="739" y="58"/>
                    </a:lnTo>
                    <a:lnTo>
                      <a:pt x="784" y="151"/>
                    </a:lnTo>
                    <a:lnTo>
                      <a:pt x="800" y="251"/>
                    </a:lnTo>
                    <a:lnTo>
                      <a:pt x="793" y="468"/>
                    </a:lnTo>
                    <a:lnTo>
                      <a:pt x="777" y="869"/>
                    </a:lnTo>
                    <a:lnTo>
                      <a:pt x="762" y="902"/>
                    </a:lnTo>
                    <a:lnTo>
                      <a:pt x="733" y="923"/>
                    </a:lnTo>
                    <a:lnTo>
                      <a:pt x="658" y="942"/>
                    </a:lnTo>
                    <a:lnTo>
                      <a:pt x="421" y="931"/>
                    </a:lnTo>
                    <a:lnTo>
                      <a:pt x="161" y="908"/>
                    </a:lnTo>
                    <a:lnTo>
                      <a:pt x="131" y="869"/>
                    </a:lnTo>
                    <a:lnTo>
                      <a:pt x="136" y="847"/>
                    </a:lnTo>
                    <a:lnTo>
                      <a:pt x="155" y="837"/>
                    </a:lnTo>
                    <a:lnTo>
                      <a:pt x="424" y="875"/>
                    </a:lnTo>
                    <a:lnTo>
                      <a:pt x="653" y="886"/>
                    </a:lnTo>
                    <a:lnTo>
                      <a:pt x="723" y="857"/>
                    </a:lnTo>
                    <a:lnTo>
                      <a:pt x="735" y="669"/>
                    </a:lnTo>
                    <a:lnTo>
                      <a:pt x="723" y="475"/>
                    </a:lnTo>
                    <a:lnTo>
                      <a:pt x="736" y="281"/>
                    </a:lnTo>
                    <a:lnTo>
                      <a:pt x="729" y="190"/>
                    </a:lnTo>
                    <a:lnTo>
                      <a:pt x="715" y="148"/>
                    </a:lnTo>
                    <a:lnTo>
                      <a:pt x="689" y="106"/>
                    </a:lnTo>
                    <a:lnTo>
                      <a:pt x="665" y="82"/>
                    </a:lnTo>
                    <a:lnTo>
                      <a:pt x="637" y="68"/>
                    </a:lnTo>
                    <a:lnTo>
                      <a:pt x="573" y="65"/>
                    </a:lnTo>
                    <a:lnTo>
                      <a:pt x="424" y="91"/>
                    </a:lnTo>
                    <a:lnTo>
                      <a:pt x="252" y="86"/>
                    </a:lnTo>
                    <a:lnTo>
                      <a:pt x="175" y="94"/>
                    </a:lnTo>
                    <a:lnTo>
                      <a:pt x="99" y="130"/>
                    </a:lnTo>
                    <a:lnTo>
                      <a:pt x="69" y="189"/>
                    </a:lnTo>
                    <a:lnTo>
                      <a:pt x="72" y="263"/>
                    </a:lnTo>
                    <a:lnTo>
                      <a:pt x="66" y="438"/>
                    </a:lnTo>
                    <a:lnTo>
                      <a:pt x="56" y="786"/>
                    </a:lnTo>
                    <a:lnTo>
                      <a:pt x="47" y="807"/>
                    </a:lnTo>
                    <a:lnTo>
                      <a:pt x="29" y="815"/>
                    </a:lnTo>
                    <a:lnTo>
                      <a:pt x="0" y="786"/>
                    </a:lnTo>
                    <a:lnTo>
                      <a:pt x="0" y="786"/>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83" name="Freeform 259"/>
              <p:cNvSpPr>
                <a:spLocks/>
              </p:cNvSpPr>
              <p:nvPr/>
            </p:nvSpPr>
            <p:spPr bwMode="auto">
              <a:xfrm>
                <a:off x="3865" y="866"/>
                <a:ext cx="662" cy="695"/>
              </a:xfrm>
              <a:custGeom>
                <a:avLst/>
                <a:gdLst/>
                <a:ahLst/>
                <a:cxnLst>
                  <a:cxn ang="0">
                    <a:pos x="158" y="114"/>
                  </a:cxn>
                  <a:cxn ang="0">
                    <a:pos x="460" y="52"/>
                  </a:cxn>
                  <a:cxn ang="0">
                    <a:pos x="855" y="0"/>
                  </a:cxn>
                  <a:cxn ang="0">
                    <a:pos x="1103" y="81"/>
                  </a:cxn>
                  <a:cxn ang="0">
                    <a:pos x="1184" y="167"/>
                  </a:cxn>
                  <a:cxn ang="0">
                    <a:pos x="1262" y="273"/>
                  </a:cxn>
                  <a:cxn ang="0">
                    <a:pos x="1285" y="633"/>
                  </a:cxn>
                  <a:cxn ang="0">
                    <a:pos x="1312" y="1234"/>
                  </a:cxn>
                  <a:cxn ang="0">
                    <a:pos x="1234" y="1329"/>
                  </a:cxn>
                  <a:cxn ang="0">
                    <a:pos x="1103" y="1380"/>
                  </a:cxn>
                  <a:cxn ang="0">
                    <a:pos x="879" y="1378"/>
                  </a:cxn>
                  <a:cxn ang="0">
                    <a:pos x="555" y="1313"/>
                  </a:cxn>
                  <a:cxn ang="0">
                    <a:pos x="233" y="1246"/>
                  </a:cxn>
                  <a:cxn ang="0">
                    <a:pos x="46" y="1185"/>
                  </a:cxn>
                  <a:cxn ang="0">
                    <a:pos x="4" y="989"/>
                  </a:cxn>
                  <a:cxn ang="0">
                    <a:pos x="7" y="525"/>
                  </a:cxn>
                  <a:cxn ang="0">
                    <a:pos x="18" y="283"/>
                  </a:cxn>
                  <a:cxn ang="0">
                    <a:pos x="61" y="294"/>
                  </a:cxn>
                  <a:cxn ang="0">
                    <a:pos x="63" y="529"/>
                  </a:cxn>
                  <a:cxn ang="0">
                    <a:pos x="61" y="983"/>
                  </a:cxn>
                  <a:cxn ang="0">
                    <a:pos x="122" y="1175"/>
                  </a:cxn>
                  <a:cxn ang="0">
                    <a:pos x="246" y="1191"/>
                  </a:cxn>
                  <a:cxn ang="0">
                    <a:pos x="567" y="1259"/>
                  </a:cxn>
                  <a:cxn ang="0">
                    <a:pos x="890" y="1324"/>
                  </a:cxn>
                  <a:cxn ang="0">
                    <a:pos x="1139" y="1318"/>
                  </a:cxn>
                  <a:cxn ang="0">
                    <a:pos x="1268" y="1169"/>
                  </a:cxn>
                  <a:cxn ang="0">
                    <a:pos x="1231" y="635"/>
                  </a:cxn>
                  <a:cxn ang="0">
                    <a:pos x="1202" y="276"/>
                  </a:cxn>
                  <a:cxn ang="0">
                    <a:pos x="1164" y="229"/>
                  </a:cxn>
                  <a:cxn ang="0">
                    <a:pos x="1066" y="132"/>
                  </a:cxn>
                  <a:cxn ang="0">
                    <a:pos x="921" y="67"/>
                  </a:cxn>
                  <a:cxn ang="0">
                    <a:pos x="685" y="67"/>
                  </a:cxn>
                  <a:cxn ang="0">
                    <a:pos x="256" y="150"/>
                  </a:cxn>
                  <a:cxn ang="0">
                    <a:pos x="64" y="212"/>
                  </a:cxn>
                  <a:cxn ang="0">
                    <a:pos x="60" y="169"/>
                  </a:cxn>
                  <a:cxn ang="0">
                    <a:pos x="77" y="149"/>
                  </a:cxn>
                </a:cxnLst>
                <a:rect l="0" t="0" r="r" b="b"/>
                <a:pathLst>
                  <a:path w="1324" h="1389">
                    <a:moveTo>
                      <a:pt x="77" y="149"/>
                    </a:moveTo>
                    <a:lnTo>
                      <a:pt x="158" y="114"/>
                    </a:lnTo>
                    <a:lnTo>
                      <a:pt x="246" y="96"/>
                    </a:lnTo>
                    <a:lnTo>
                      <a:pt x="460" y="52"/>
                    </a:lnTo>
                    <a:lnTo>
                      <a:pt x="676" y="12"/>
                    </a:lnTo>
                    <a:lnTo>
                      <a:pt x="855" y="0"/>
                    </a:lnTo>
                    <a:lnTo>
                      <a:pt x="1026" y="48"/>
                    </a:lnTo>
                    <a:lnTo>
                      <a:pt x="1103" y="81"/>
                    </a:lnTo>
                    <a:lnTo>
                      <a:pt x="1160" y="137"/>
                    </a:lnTo>
                    <a:lnTo>
                      <a:pt x="1184" y="167"/>
                    </a:lnTo>
                    <a:lnTo>
                      <a:pt x="1217" y="202"/>
                    </a:lnTo>
                    <a:lnTo>
                      <a:pt x="1262" y="273"/>
                    </a:lnTo>
                    <a:lnTo>
                      <a:pt x="1268" y="375"/>
                    </a:lnTo>
                    <a:lnTo>
                      <a:pt x="1285" y="633"/>
                    </a:lnTo>
                    <a:lnTo>
                      <a:pt x="1324" y="1169"/>
                    </a:lnTo>
                    <a:lnTo>
                      <a:pt x="1312" y="1234"/>
                    </a:lnTo>
                    <a:lnTo>
                      <a:pt x="1282" y="1288"/>
                    </a:lnTo>
                    <a:lnTo>
                      <a:pt x="1234" y="1329"/>
                    </a:lnTo>
                    <a:lnTo>
                      <a:pt x="1172" y="1360"/>
                    </a:lnTo>
                    <a:lnTo>
                      <a:pt x="1103" y="1380"/>
                    </a:lnTo>
                    <a:lnTo>
                      <a:pt x="1029" y="1389"/>
                    </a:lnTo>
                    <a:lnTo>
                      <a:pt x="879" y="1378"/>
                    </a:lnTo>
                    <a:lnTo>
                      <a:pt x="707" y="1344"/>
                    </a:lnTo>
                    <a:lnTo>
                      <a:pt x="555" y="1313"/>
                    </a:lnTo>
                    <a:lnTo>
                      <a:pt x="404" y="1282"/>
                    </a:lnTo>
                    <a:lnTo>
                      <a:pt x="233" y="1246"/>
                    </a:lnTo>
                    <a:lnTo>
                      <a:pt x="131" y="1232"/>
                    </a:lnTo>
                    <a:lnTo>
                      <a:pt x="46" y="1185"/>
                    </a:lnTo>
                    <a:lnTo>
                      <a:pt x="9" y="1095"/>
                    </a:lnTo>
                    <a:lnTo>
                      <a:pt x="4" y="989"/>
                    </a:lnTo>
                    <a:lnTo>
                      <a:pt x="0" y="766"/>
                    </a:lnTo>
                    <a:lnTo>
                      <a:pt x="7" y="525"/>
                    </a:lnTo>
                    <a:lnTo>
                      <a:pt x="9" y="306"/>
                    </a:lnTo>
                    <a:lnTo>
                      <a:pt x="18" y="283"/>
                    </a:lnTo>
                    <a:lnTo>
                      <a:pt x="37" y="273"/>
                    </a:lnTo>
                    <a:lnTo>
                      <a:pt x="61" y="294"/>
                    </a:lnTo>
                    <a:lnTo>
                      <a:pt x="58" y="411"/>
                    </a:lnTo>
                    <a:lnTo>
                      <a:pt x="63" y="529"/>
                    </a:lnTo>
                    <a:lnTo>
                      <a:pt x="54" y="766"/>
                    </a:lnTo>
                    <a:lnTo>
                      <a:pt x="61" y="983"/>
                    </a:lnTo>
                    <a:lnTo>
                      <a:pt x="90" y="1151"/>
                    </a:lnTo>
                    <a:lnTo>
                      <a:pt x="122" y="1175"/>
                    </a:lnTo>
                    <a:lnTo>
                      <a:pt x="160" y="1184"/>
                    </a:lnTo>
                    <a:lnTo>
                      <a:pt x="246" y="1191"/>
                    </a:lnTo>
                    <a:lnTo>
                      <a:pt x="416" y="1227"/>
                    </a:lnTo>
                    <a:lnTo>
                      <a:pt x="567" y="1259"/>
                    </a:lnTo>
                    <a:lnTo>
                      <a:pt x="718" y="1289"/>
                    </a:lnTo>
                    <a:lnTo>
                      <a:pt x="890" y="1324"/>
                    </a:lnTo>
                    <a:lnTo>
                      <a:pt x="1015" y="1335"/>
                    </a:lnTo>
                    <a:lnTo>
                      <a:pt x="1139" y="1318"/>
                    </a:lnTo>
                    <a:lnTo>
                      <a:pt x="1232" y="1265"/>
                    </a:lnTo>
                    <a:lnTo>
                      <a:pt x="1268" y="1169"/>
                    </a:lnTo>
                    <a:lnTo>
                      <a:pt x="1253" y="902"/>
                    </a:lnTo>
                    <a:lnTo>
                      <a:pt x="1231" y="635"/>
                    </a:lnTo>
                    <a:lnTo>
                      <a:pt x="1214" y="390"/>
                    </a:lnTo>
                    <a:lnTo>
                      <a:pt x="1202" y="276"/>
                    </a:lnTo>
                    <a:lnTo>
                      <a:pt x="1189" y="250"/>
                    </a:lnTo>
                    <a:lnTo>
                      <a:pt x="1164" y="229"/>
                    </a:lnTo>
                    <a:lnTo>
                      <a:pt x="1116" y="185"/>
                    </a:lnTo>
                    <a:lnTo>
                      <a:pt x="1066" y="132"/>
                    </a:lnTo>
                    <a:lnTo>
                      <a:pt x="1001" y="98"/>
                    </a:lnTo>
                    <a:lnTo>
                      <a:pt x="921" y="67"/>
                    </a:lnTo>
                    <a:lnTo>
                      <a:pt x="848" y="54"/>
                    </a:lnTo>
                    <a:lnTo>
                      <a:pt x="685" y="67"/>
                    </a:lnTo>
                    <a:lnTo>
                      <a:pt x="470" y="107"/>
                    </a:lnTo>
                    <a:lnTo>
                      <a:pt x="256" y="150"/>
                    </a:lnTo>
                    <a:lnTo>
                      <a:pt x="84" y="212"/>
                    </a:lnTo>
                    <a:lnTo>
                      <a:pt x="64" y="212"/>
                    </a:lnTo>
                    <a:lnTo>
                      <a:pt x="57" y="194"/>
                    </a:lnTo>
                    <a:lnTo>
                      <a:pt x="60" y="169"/>
                    </a:lnTo>
                    <a:lnTo>
                      <a:pt x="77" y="149"/>
                    </a:lnTo>
                    <a:lnTo>
                      <a:pt x="77" y="149"/>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84" name="Freeform 260"/>
              <p:cNvSpPr>
                <a:spLocks/>
              </p:cNvSpPr>
              <p:nvPr/>
            </p:nvSpPr>
            <p:spPr bwMode="auto">
              <a:xfrm>
                <a:off x="4364" y="952"/>
                <a:ext cx="46" cy="564"/>
              </a:xfrm>
              <a:custGeom>
                <a:avLst/>
                <a:gdLst/>
                <a:ahLst/>
                <a:cxnLst>
                  <a:cxn ang="0">
                    <a:pos x="56" y="27"/>
                  </a:cxn>
                  <a:cxn ang="0">
                    <a:pos x="73" y="370"/>
                  </a:cxn>
                  <a:cxn ang="0">
                    <a:pos x="89" y="711"/>
                  </a:cxn>
                  <a:cxn ang="0">
                    <a:pos x="77" y="1097"/>
                  </a:cxn>
                  <a:cxn ang="0">
                    <a:pos x="73" y="1118"/>
                  </a:cxn>
                  <a:cxn ang="0">
                    <a:pos x="55" y="1128"/>
                  </a:cxn>
                  <a:cxn ang="0">
                    <a:pos x="23" y="1106"/>
                  </a:cxn>
                  <a:cxn ang="0">
                    <a:pos x="17" y="908"/>
                  </a:cxn>
                  <a:cxn ang="0">
                    <a:pos x="34" y="711"/>
                  </a:cxn>
                  <a:cxn ang="0">
                    <a:pos x="17" y="370"/>
                  </a:cxn>
                  <a:cxn ang="0">
                    <a:pos x="0" y="27"/>
                  </a:cxn>
                  <a:cxn ang="0">
                    <a:pos x="9" y="8"/>
                  </a:cxn>
                  <a:cxn ang="0">
                    <a:pos x="28" y="0"/>
                  </a:cxn>
                  <a:cxn ang="0">
                    <a:pos x="56" y="27"/>
                  </a:cxn>
                  <a:cxn ang="0">
                    <a:pos x="56" y="27"/>
                  </a:cxn>
                </a:cxnLst>
                <a:rect l="0" t="0" r="r" b="b"/>
                <a:pathLst>
                  <a:path w="89" h="1128">
                    <a:moveTo>
                      <a:pt x="56" y="27"/>
                    </a:moveTo>
                    <a:lnTo>
                      <a:pt x="73" y="370"/>
                    </a:lnTo>
                    <a:lnTo>
                      <a:pt x="89" y="711"/>
                    </a:lnTo>
                    <a:lnTo>
                      <a:pt x="77" y="1097"/>
                    </a:lnTo>
                    <a:lnTo>
                      <a:pt x="73" y="1118"/>
                    </a:lnTo>
                    <a:lnTo>
                      <a:pt x="55" y="1128"/>
                    </a:lnTo>
                    <a:lnTo>
                      <a:pt x="23" y="1106"/>
                    </a:lnTo>
                    <a:lnTo>
                      <a:pt x="17" y="908"/>
                    </a:lnTo>
                    <a:lnTo>
                      <a:pt x="34" y="711"/>
                    </a:lnTo>
                    <a:lnTo>
                      <a:pt x="17" y="370"/>
                    </a:lnTo>
                    <a:lnTo>
                      <a:pt x="0" y="27"/>
                    </a:lnTo>
                    <a:lnTo>
                      <a:pt x="9" y="8"/>
                    </a:lnTo>
                    <a:lnTo>
                      <a:pt x="28" y="0"/>
                    </a:lnTo>
                    <a:lnTo>
                      <a:pt x="56" y="27"/>
                    </a:lnTo>
                    <a:lnTo>
                      <a:pt x="56" y="27"/>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85" name="Freeform 261"/>
              <p:cNvSpPr>
                <a:spLocks/>
              </p:cNvSpPr>
              <p:nvPr/>
            </p:nvSpPr>
            <p:spPr bwMode="auto">
              <a:xfrm>
                <a:off x="4477" y="1028"/>
                <a:ext cx="203" cy="489"/>
              </a:xfrm>
              <a:custGeom>
                <a:avLst/>
                <a:gdLst/>
                <a:ahLst/>
                <a:cxnLst>
                  <a:cxn ang="0">
                    <a:pos x="30" y="9"/>
                  </a:cxn>
                  <a:cxn ang="0">
                    <a:pos x="65" y="54"/>
                  </a:cxn>
                  <a:cxn ang="0">
                    <a:pos x="99" y="87"/>
                  </a:cxn>
                  <a:cxn ang="0">
                    <a:pos x="136" y="116"/>
                  </a:cxn>
                  <a:cxn ang="0">
                    <a:pos x="170" y="140"/>
                  </a:cxn>
                  <a:cxn ang="0">
                    <a:pos x="246" y="188"/>
                  </a:cxn>
                  <a:cxn ang="0">
                    <a:pos x="327" y="256"/>
                  </a:cxn>
                  <a:cxn ang="0">
                    <a:pos x="378" y="329"/>
                  </a:cxn>
                  <a:cxn ang="0">
                    <a:pos x="403" y="406"/>
                  </a:cxn>
                  <a:cxn ang="0">
                    <a:pos x="401" y="585"/>
                  </a:cxn>
                  <a:cxn ang="0">
                    <a:pos x="391" y="739"/>
                  </a:cxn>
                  <a:cxn ang="0">
                    <a:pos x="383" y="843"/>
                  </a:cxn>
                  <a:cxn ang="0">
                    <a:pos x="363" y="885"/>
                  </a:cxn>
                  <a:cxn ang="0">
                    <a:pos x="326" y="910"/>
                  </a:cxn>
                  <a:cxn ang="0">
                    <a:pos x="31" y="976"/>
                  </a:cxn>
                  <a:cxn ang="0">
                    <a:pos x="15" y="971"/>
                  </a:cxn>
                  <a:cxn ang="0">
                    <a:pos x="18" y="950"/>
                  </a:cxn>
                  <a:cxn ang="0">
                    <a:pos x="33" y="925"/>
                  </a:cxn>
                  <a:cxn ang="0">
                    <a:pos x="57" y="910"/>
                  </a:cxn>
                  <a:cxn ang="0">
                    <a:pos x="311" y="855"/>
                  </a:cxn>
                  <a:cxn ang="0">
                    <a:pos x="339" y="810"/>
                  </a:cxn>
                  <a:cxn ang="0">
                    <a:pos x="335" y="739"/>
                  </a:cxn>
                  <a:cxn ang="0">
                    <a:pos x="345" y="579"/>
                  </a:cxn>
                  <a:cxn ang="0">
                    <a:pos x="350" y="425"/>
                  </a:cxn>
                  <a:cxn ang="0">
                    <a:pos x="332" y="357"/>
                  </a:cxn>
                  <a:cxn ang="0">
                    <a:pos x="314" y="326"/>
                  </a:cxn>
                  <a:cxn ang="0">
                    <a:pos x="288" y="296"/>
                  </a:cxn>
                  <a:cxn ang="0">
                    <a:pos x="0" y="54"/>
                  </a:cxn>
                  <a:cxn ang="0">
                    <a:pos x="0" y="9"/>
                  </a:cxn>
                  <a:cxn ang="0">
                    <a:pos x="13" y="0"/>
                  </a:cxn>
                  <a:cxn ang="0">
                    <a:pos x="30" y="9"/>
                  </a:cxn>
                  <a:cxn ang="0">
                    <a:pos x="30" y="9"/>
                  </a:cxn>
                </a:cxnLst>
                <a:rect l="0" t="0" r="r" b="b"/>
                <a:pathLst>
                  <a:path w="403" h="976">
                    <a:moveTo>
                      <a:pt x="30" y="9"/>
                    </a:moveTo>
                    <a:lnTo>
                      <a:pt x="65" y="54"/>
                    </a:lnTo>
                    <a:lnTo>
                      <a:pt x="99" y="87"/>
                    </a:lnTo>
                    <a:lnTo>
                      <a:pt x="136" y="116"/>
                    </a:lnTo>
                    <a:lnTo>
                      <a:pt x="170" y="140"/>
                    </a:lnTo>
                    <a:lnTo>
                      <a:pt x="246" y="188"/>
                    </a:lnTo>
                    <a:lnTo>
                      <a:pt x="327" y="256"/>
                    </a:lnTo>
                    <a:lnTo>
                      <a:pt x="378" y="329"/>
                    </a:lnTo>
                    <a:lnTo>
                      <a:pt x="403" y="406"/>
                    </a:lnTo>
                    <a:lnTo>
                      <a:pt x="401" y="585"/>
                    </a:lnTo>
                    <a:lnTo>
                      <a:pt x="391" y="739"/>
                    </a:lnTo>
                    <a:lnTo>
                      <a:pt x="383" y="843"/>
                    </a:lnTo>
                    <a:lnTo>
                      <a:pt x="363" y="885"/>
                    </a:lnTo>
                    <a:lnTo>
                      <a:pt x="326" y="910"/>
                    </a:lnTo>
                    <a:lnTo>
                      <a:pt x="31" y="976"/>
                    </a:lnTo>
                    <a:lnTo>
                      <a:pt x="15" y="971"/>
                    </a:lnTo>
                    <a:lnTo>
                      <a:pt x="18" y="950"/>
                    </a:lnTo>
                    <a:lnTo>
                      <a:pt x="33" y="925"/>
                    </a:lnTo>
                    <a:lnTo>
                      <a:pt x="57" y="910"/>
                    </a:lnTo>
                    <a:lnTo>
                      <a:pt x="311" y="855"/>
                    </a:lnTo>
                    <a:lnTo>
                      <a:pt x="339" y="810"/>
                    </a:lnTo>
                    <a:lnTo>
                      <a:pt x="335" y="739"/>
                    </a:lnTo>
                    <a:lnTo>
                      <a:pt x="345" y="579"/>
                    </a:lnTo>
                    <a:lnTo>
                      <a:pt x="350" y="425"/>
                    </a:lnTo>
                    <a:lnTo>
                      <a:pt x="332" y="357"/>
                    </a:lnTo>
                    <a:lnTo>
                      <a:pt x="314" y="326"/>
                    </a:lnTo>
                    <a:lnTo>
                      <a:pt x="288" y="296"/>
                    </a:lnTo>
                    <a:lnTo>
                      <a:pt x="0" y="54"/>
                    </a:lnTo>
                    <a:lnTo>
                      <a:pt x="0" y="9"/>
                    </a:lnTo>
                    <a:lnTo>
                      <a:pt x="13" y="0"/>
                    </a:lnTo>
                    <a:lnTo>
                      <a:pt x="30" y="9"/>
                    </a:lnTo>
                    <a:lnTo>
                      <a:pt x="30" y="9"/>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86" name="Freeform 262"/>
              <p:cNvSpPr>
                <a:spLocks/>
              </p:cNvSpPr>
              <p:nvPr/>
            </p:nvSpPr>
            <p:spPr bwMode="auto">
              <a:xfrm>
                <a:off x="4588" y="1300"/>
                <a:ext cx="44" cy="151"/>
              </a:xfrm>
              <a:custGeom>
                <a:avLst/>
                <a:gdLst/>
                <a:ahLst/>
                <a:cxnLst>
                  <a:cxn ang="0">
                    <a:pos x="87" y="33"/>
                  </a:cxn>
                  <a:cxn ang="0">
                    <a:pos x="54" y="281"/>
                  </a:cxn>
                  <a:cxn ang="0">
                    <a:pos x="42" y="300"/>
                  </a:cxn>
                  <a:cxn ang="0">
                    <a:pos x="22" y="303"/>
                  </a:cxn>
                  <a:cxn ang="0">
                    <a:pos x="0" y="270"/>
                  </a:cxn>
                  <a:cxn ang="0">
                    <a:pos x="33" y="20"/>
                  </a:cxn>
                  <a:cxn ang="0">
                    <a:pos x="46" y="1"/>
                  </a:cxn>
                  <a:cxn ang="0">
                    <a:pos x="66" y="0"/>
                  </a:cxn>
                  <a:cxn ang="0">
                    <a:pos x="87" y="33"/>
                  </a:cxn>
                  <a:cxn ang="0">
                    <a:pos x="87" y="33"/>
                  </a:cxn>
                </a:cxnLst>
                <a:rect l="0" t="0" r="r" b="b"/>
                <a:pathLst>
                  <a:path w="87" h="303">
                    <a:moveTo>
                      <a:pt x="87" y="33"/>
                    </a:moveTo>
                    <a:lnTo>
                      <a:pt x="54" y="281"/>
                    </a:lnTo>
                    <a:lnTo>
                      <a:pt x="42" y="300"/>
                    </a:lnTo>
                    <a:lnTo>
                      <a:pt x="22" y="303"/>
                    </a:lnTo>
                    <a:lnTo>
                      <a:pt x="0" y="270"/>
                    </a:lnTo>
                    <a:lnTo>
                      <a:pt x="33" y="20"/>
                    </a:lnTo>
                    <a:lnTo>
                      <a:pt x="46" y="1"/>
                    </a:lnTo>
                    <a:lnTo>
                      <a:pt x="66" y="0"/>
                    </a:lnTo>
                    <a:lnTo>
                      <a:pt x="87" y="33"/>
                    </a:lnTo>
                    <a:lnTo>
                      <a:pt x="87" y="33"/>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87" name="Freeform 263"/>
              <p:cNvSpPr>
                <a:spLocks/>
              </p:cNvSpPr>
              <p:nvPr/>
            </p:nvSpPr>
            <p:spPr bwMode="auto">
              <a:xfrm>
                <a:off x="4535" y="1296"/>
                <a:ext cx="35" cy="148"/>
              </a:xfrm>
              <a:custGeom>
                <a:avLst/>
                <a:gdLst/>
                <a:ahLst/>
                <a:cxnLst>
                  <a:cxn ang="0">
                    <a:pos x="53" y="18"/>
                  </a:cxn>
                  <a:cxn ang="0">
                    <a:pos x="71" y="140"/>
                  </a:cxn>
                  <a:cxn ang="0">
                    <a:pos x="66" y="265"/>
                  </a:cxn>
                  <a:cxn ang="0">
                    <a:pos x="57" y="285"/>
                  </a:cxn>
                  <a:cxn ang="0">
                    <a:pos x="38" y="293"/>
                  </a:cxn>
                  <a:cxn ang="0">
                    <a:pos x="10" y="265"/>
                  </a:cxn>
                  <a:cxn ang="0">
                    <a:pos x="0" y="35"/>
                  </a:cxn>
                  <a:cxn ang="0">
                    <a:pos x="3" y="12"/>
                  </a:cxn>
                  <a:cxn ang="0">
                    <a:pos x="20" y="0"/>
                  </a:cxn>
                  <a:cxn ang="0">
                    <a:pos x="53" y="18"/>
                  </a:cxn>
                  <a:cxn ang="0">
                    <a:pos x="53" y="18"/>
                  </a:cxn>
                </a:cxnLst>
                <a:rect l="0" t="0" r="r" b="b"/>
                <a:pathLst>
                  <a:path w="71" h="293">
                    <a:moveTo>
                      <a:pt x="53" y="18"/>
                    </a:moveTo>
                    <a:lnTo>
                      <a:pt x="71" y="140"/>
                    </a:lnTo>
                    <a:lnTo>
                      <a:pt x="66" y="265"/>
                    </a:lnTo>
                    <a:lnTo>
                      <a:pt x="57" y="285"/>
                    </a:lnTo>
                    <a:lnTo>
                      <a:pt x="38" y="293"/>
                    </a:lnTo>
                    <a:lnTo>
                      <a:pt x="10" y="265"/>
                    </a:lnTo>
                    <a:lnTo>
                      <a:pt x="0" y="35"/>
                    </a:lnTo>
                    <a:lnTo>
                      <a:pt x="3" y="12"/>
                    </a:lnTo>
                    <a:lnTo>
                      <a:pt x="20" y="0"/>
                    </a:lnTo>
                    <a:lnTo>
                      <a:pt x="53" y="18"/>
                    </a:lnTo>
                    <a:lnTo>
                      <a:pt x="53" y="18"/>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88" name="Freeform 264"/>
              <p:cNvSpPr>
                <a:spLocks/>
              </p:cNvSpPr>
              <p:nvPr/>
            </p:nvSpPr>
            <p:spPr bwMode="auto">
              <a:xfrm>
                <a:off x="4006" y="1492"/>
                <a:ext cx="455" cy="145"/>
              </a:xfrm>
              <a:custGeom>
                <a:avLst/>
                <a:gdLst/>
                <a:ahLst/>
                <a:cxnLst>
                  <a:cxn ang="0">
                    <a:pos x="143" y="31"/>
                  </a:cxn>
                  <a:cxn ang="0">
                    <a:pos x="126" y="61"/>
                  </a:cxn>
                  <a:cxn ang="0">
                    <a:pos x="98" y="80"/>
                  </a:cxn>
                  <a:cxn ang="0">
                    <a:pos x="56" y="128"/>
                  </a:cxn>
                  <a:cxn ang="0">
                    <a:pos x="68" y="144"/>
                  </a:cxn>
                  <a:cxn ang="0">
                    <a:pos x="92" y="150"/>
                  </a:cxn>
                  <a:cxn ang="0">
                    <a:pos x="176" y="179"/>
                  </a:cxn>
                  <a:cxn ang="0">
                    <a:pos x="252" y="199"/>
                  </a:cxn>
                  <a:cxn ang="0">
                    <a:pos x="418" y="221"/>
                  </a:cxn>
                  <a:cxn ang="0">
                    <a:pos x="561" y="238"/>
                  </a:cxn>
                  <a:cxn ang="0">
                    <a:pos x="703" y="238"/>
                  </a:cxn>
                  <a:cxn ang="0">
                    <a:pos x="793" y="242"/>
                  </a:cxn>
                  <a:cxn ang="0">
                    <a:pos x="831" y="238"/>
                  </a:cxn>
                  <a:cxn ang="0">
                    <a:pos x="857" y="211"/>
                  </a:cxn>
                  <a:cxn ang="0">
                    <a:pos x="854" y="191"/>
                  </a:cxn>
                  <a:cxn ang="0">
                    <a:pos x="833" y="181"/>
                  </a:cxn>
                  <a:cxn ang="0">
                    <a:pos x="786" y="150"/>
                  </a:cxn>
                  <a:cxn ang="0">
                    <a:pos x="784" y="128"/>
                  </a:cxn>
                  <a:cxn ang="0">
                    <a:pos x="798" y="114"/>
                  </a:cxn>
                  <a:cxn ang="0">
                    <a:pos x="834" y="125"/>
                  </a:cxn>
                  <a:cxn ang="0">
                    <a:pos x="858" y="155"/>
                  </a:cxn>
                  <a:cxn ang="0">
                    <a:pos x="887" y="178"/>
                  </a:cxn>
                  <a:cxn ang="0">
                    <a:pos x="908" y="232"/>
                  </a:cxn>
                  <a:cxn ang="0">
                    <a:pos x="875" y="273"/>
                  </a:cxn>
                  <a:cxn ang="0">
                    <a:pos x="827" y="288"/>
                  </a:cxn>
                  <a:cxn ang="0">
                    <a:pos x="707" y="294"/>
                  </a:cxn>
                  <a:cxn ang="0">
                    <a:pos x="561" y="292"/>
                  </a:cxn>
                  <a:cxn ang="0">
                    <a:pos x="413" y="277"/>
                  </a:cxn>
                  <a:cxn ang="0">
                    <a:pos x="241" y="253"/>
                  </a:cxn>
                  <a:cxn ang="0">
                    <a:pos x="74" y="203"/>
                  </a:cxn>
                  <a:cxn ang="0">
                    <a:pos x="21" y="175"/>
                  </a:cxn>
                  <a:cxn ang="0">
                    <a:pos x="0" y="123"/>
                  </a:cxn>
                  <a:cxn ang="0">
                    <a:pos x="15" y="93"/>
                  </a:cxn>
                  <a:cxn ang="0">
                    <a:pos x="43" y="74"/>
                  </a:cxn>
                  <a:cxn ang="0">
                    <a:pos x="89" y="22"/>
                  </a:cxn>
                  <a:cxn ang="0">
                    <a:pos x="101" y="4"/>
                  </a:cxn>
                  <a:cxn ang="0">
                    <a:pos x="120" y="0"/>
                  </a:cxn>
                  <a:cxn ang="0">
                    <a:pos x="143" y="31"/>
                  </a:cxn>
                  <a:cxn ang="0">
                    <a:pos x="143" y="31"/>
                  </a:cxn>
                </a:cxnLst>
                <a:rect l="0" t="0" r="r" b="b"/>
                <a:pathLst>
                  <a:path w="908" h="294">
                    <a:moveTo>
                      <a:pt x="143" y="31"/>
                    </a:moveTo>
                    <a:lnTo>
                      <a:pt x="126" y="61"/>
                    </a:lnTo>
                    <a:lnTo>
                      <a:pt x="98" y="80"/>
                    </a:lnTo>
                    <a:lnTo>
                      <a:pt x="56" y="128"/>
                    </a:lnTo>
                    <a:lnTo>
                      <a:pt x="68" y="144"/>
                    </a:lnTo>
                    <a:lnTo>
                      <a:pt x="92" y="150"/>
                    </a:lnTo>
                    <a:lnTo>
                      <a:pt x="176" y="179"/>
                    </a:lnTo>
                    <a:lnTo>
                      <a:pt x="252" y="199"/>
                    </a:lnTo>
                    <a:lnTo>
                      <a:pt x="418" y="221"/>
                    </a:lnTo>
                    <a:lnTo>
                      <a:pt x="561" y="238"/>
                    </a:lnTo>
                    <a:lnTo>
                      <a:pt x="703" y="238"/>
                    </a:lnTo>
                    <a:lnTo>
                      <a:pt x="793" y="242"/>
                    </a:lnTo>
                    <a:lnTo>
                      <a:pt x="831" y="238"/>
                    </a:lnTo>
                    <a:lnTo>
                      <a:pt x="857" y="211"/>
                    </a:lnTo>
                    <a:lnTo>
                      <a:pt x="854" y="191"/>
                    </a:lnTo>
                    <a:lnTo>
                      <a:pt x="833" y="181"/>
                    </a:lnTo>
                    <a:lnTo>
                      <a:pt x="786" y="150"/>
                    </a:lnTo>
                    <a:lnTo>
                      <a:pt x="784" y="128"/>
                    </a:lnTo>
                    <a:lnTo>
                      <a:pt x="798" y="114"/>
                    </a:lnTo>
                    <a:lnTo>
                      <a:pt x="834" y="125"/>
                    </a:lnTo>
                    <a:lnTo>
                      <a:pt x="858" y="155"/>
                    </a:lnTo>
                    <a:lnTo>
                      <a:pt x="887" y="178"/>
                    </a:lnTo>
                    <a:lnTo>
                      <a:pt x="908" y="232"/>
                    </a:lnTo>
                    <a:lnTo>
                      <a:pt x="875" y="273"/>
                    </a:lnTo>
                    <a:lnTo>
                      <a:pt x="827" y="288"/>
                    </a:lnTo>
                    <a:lnTo>
                      <a:pt x="707" y="294"/>
                    </a:lnTo>
                    <a:lnTo>
                      <a:pt x="561" y="292"/>
                    </a:lnTo>
                    <a:lnTo>
                      <a:pt x="413" y="277"/>
                    </a:lnTo>
                    <a:lnTo>
                      <a:pt x="241" y="253"/>
                    </a:lnTo>
                    <a:lnTo>
                      <a:pt x="74" y="203"/>
                    </a:lnTo>
                    <a:lnTo>
                      <a:pt x="21" y="175"/>
                    </a:lnTo>
                    <a:lnTo>
                      <a:pt x="0" y="123"/>
                    </a:lnTo>
                    <a:lnTo>
                      <a:pt x="15" y="93"/>
                    </a:lnTo>
                    <a:lnTo>
                      <a:pt x="43" y="74"/>
                    </a:lnTo>
                    <a:lnTo>
                      <a:pt x="89" y="22"/>
                    </a:lnTo>
                    <a:lnTo>
                      <a:pt x="101" y="4"/>
                    </a:lnTo>
                    <a:lnTo>
                      <a:pt x="120" y="0"/>
                    </a:lnTo>
                    <a:lnTo>
                      <a:pt x="143" y="31"/>
                    </a:lnTo>
                    <a:lnTo>
                      <a:pt x="143" y="31"/>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89" name="Freeform 265"/>
              <p:cNvSpPr>
                <a:spLocks/>
              </p:cNvSpPr>
              <p:nvPr/>
            </p:nvSpPr>
            <p:spPr bwMode="auto">
              <a:xfrm>
                <a:off x="4429" y="1530"/>
                <a:ext cx="145" cy="279"/>
              </a:xfrm>
              <a:custGeom>
                <a:avLst/>
                <a:gdLst/>
                <a:ahLst/>
                <a:cxnLst>
                  <a:cxn ang="0">
                    <a:pos x="38" y="1"/>
                  </a:cxn>
                  <a:cxn ang="0">
                    <a:pos x="183" y="66"/>
                  </a:cxn>
                  <a:cxn ang="0">
                    <a:pos x="291" y="141"/>
                  </a:cxn>
                  <a:cxn ang="0">
                    <a:pos x="284" y="182"/>
                  </a:cxn>
                  <a:cxn ang="0">
                    <a:pos x="267" y="220"/>
                  </a:cxn>
                  <a:cxn ang="0">
                    <a:pos x="237" y="372"/>
                  </a:cxn>
                  <a:cxn ang="0">
                    <a:pos x="248" y="526"/>
                  </a:cxn>
                  <a:cxn ang="0">
                    <a:pos x="243" y="547"/>
                  </a:cxn>
                  <a:cxn ang="0">
                    <a:pos x="226" y="556"/>
                  </a:cxn>
                  <a:cxn ang="0">
                    <a:pos x="198" y="532"/>
                  </a:cxn>
                  <a:cxn ang="0">
                    <a:pos x="184" y="368"/>
                  </a:cxn>
                  <a:cxn ang="0">
                    <a:pos x="214" y="206"/>
                  </a:cxn>
                  <a:cxn ang="0">
                    <a:pos x="236" y="152"/>
                  </a:cxn>
                  <a:cxn ang="0">
                    <a:pos x="205" y="126"/>
                  </a:cxn>
                  <a:cxn ang="0">
                    <a:pos x="157" y="116"/>
                  </a:cxn>
                  <a:cxn ang="0">
                    <a:pos x="14" y="51"/>
                  </a:cxn>
                  <a:cxn ang="0">
                    <a:pos x="0" y="13"/>
                  </a:cxn>
                  <a:cxn ang="0">
                    <a:pos x="15" y="0"/>
                  </a:cxn>
                  <a:cxn ang="0">
                    <a:pos x="38" y="1"/>
                  </a:cxn>
                  <a:cxn ang="0">
                    <a:pos x="38" y="1"/>
                  </a:cxn>
                </a:cxnLst>
                <a:rect l="0" t="0" r="r" b="b"/>
                <a:pathLst>
                  <a:path w="291" h="556">
                    <a:moveTo>
                      <a:pt x="38" y="1"/>
                    </a:moveTo>
                    <a:lnTo>
                      <a:pt x="183" y="66"/>
                    </a:lnTo>
                    <a:lnTo>
                      <a:pt x="291" y="141"/>
                    </a:lnTo>
                    <a:lnTo>
                      <a:pt x="284" y="182"/>
                    </a:lnTo>
                    <a:lnTo>
                      <a:pt x="267" y="220"/>
                    </a:lnTo>
                    <a:lnTo>
                      <a:pt x="237" y="372"/>
                    </a:lnTo>
                    <a:lnTo>
                      <a:pt x="248" y="526"/>
                    </a:lnTo>
                    <a:lnTo>
                      <a:pt x="243" y="547"/>
                    </a:lnTo>
                    <a:lnTo>
                      <a:pt x="226" y="556"/>
                    </a:lnTo>
                    <a:lnTo>
                      <a:pt x="198" y="532"/>
                    </a:lnTo>
                    <a:lnTo>
                      <a:pt x="184" y="368"/>
                    </a:lnTo>
                    <a:lnTo>
                      <a:pt x="214" y="206"/>
                    </a:lnTo>
                    <a:lnTo>
                      <a:pt x="236" y="152"/>
                    </a:lnTo>
                    <a:lnTo>
                      <a:pt x="205" y="126"/>
                    </a:lnTo>
                    <a:lnTo>
                      <a:pt x="157" y="116"/>
                    </a:lnTo>
                    <a:lnTo>
                      <a:pt x="14" y="51"/>
                    </a:lnTo>
                    <a:lnTo>
                      <a:pt x="0" y="13"/>
                    </a:lnTo>
                    <a:lnTo>
                      <a:pt x="15" y="0"/>
                    </a:lnTo>
                    <a:lnTo>
                      <a:pt x="38" y="1"/>
                    </a:lnTo>
                    <a:lnTo>
                      <a:pt x="38" y="1"/>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90" name="Freeform 266"/>
              <p:cNvSpPr>
                <a:spLocks/>
              </p:cNvSpPr>
              <p:nvPr/>
            </p:nvSpPr>
            <p:spPr bwMode="auto">
              <a:xfrm>
                <a:off x="3847" y="1499"/>
                <a:ext cx="210" cy="189"/>
              </a:xfrm>
              <a:custGeom>
                <a:avLst/>
                <a:gdLst/>
                <a:ahLst/>
                <a:cxnLst>
                  <a:cxn ang="0">
                    <a:pos x="402" y="52"/>
                  </a:cxn>
                  <a:cxn ang="0">
                    <a:pos x="233" y="93"/>
                  </a:cxn>
                  <a:cxn ang="0">
                    <a:pos x="65" y="113"/>
                  </a:cxn>
                  <a:cxn ang="0">
                    <a:pos x="56" y="363"/>
                  </a:cxn>
                  <a:cxn ang="0">
                    <a:pos x="49" y="381"/>
                  </a:cxn>
                  <a:cxn ang="0">
                    <a:pos x="29" y="381"/>
                  </a:cxn>
                  <a:cxn ang="0">
                    <a:pos x="0" y="344"/>
                  </a:cxn>
                  <a:cxn ang="0">
                    <a:pos x="12" y="84"/>
                  </a:cxn>
                  <a:cxn ang="0">
                    <a:pos x="20" y="65"/>
                  </a:cxn>
                  <a:cxn ang="0">
                    <a:pos x="40" y="59"/>
                  </a:cxn>
                  <a:cxn ang="0">
                    <a:pos x="216" y="39"/>
                  </a:cxn>
                  <a:cxn ang="0">
                    <a:pos x="390" y="0"/>
                  </a:cxn>
                  <a:cxn ang="0">
                    <a:pos x="412" y="3"/>
                  </a:cxn>
                  <a:cxn ang="0">
                    <a:pos x="423" y="21"/>
                  </a:cxn>
                  <a:cxn ang="0">
                    <a:pos x="420" y="40"/>
                  </a:cxn>
                  <a:cxn ang="0">
                    <a:pos x="402" y="52"/>
                  </a:cxn>
                  <a:cxn ang="0">
                    <a:pos x="402" y="52"/>
                  </a:cxn>
                </a:cxnLst>
                <a:rect l="0" t="0" r="r" b="b"/>
                <a:pathLst>
                  <a:path w="423" h="381">
                    <a:moveTo>
                      <a:pt x="402" y="52"/>
                    </a:moveTo>
                    <a:lnTo>
                      <a:pt x="233" y="93"/>
                    </a:lnTo>
                    <a:lnTo>
                      <a:pt x="65" y="113"/>
                    </a:lnTo>
                    <a:lnTo>
                      <a:pt x="56" y="363"/>
                    </a:lnTo>
                    <a:lnTo>
                      <a:pt x="49" y="381"/>
                    </a:lnTo>
                    <a:lnTo>
                      <a:pt x="29" y="381"/>
                    </a:lnTo>
                    <a:lnTo>
                      <a:pt x="0" y="344"/>
                    </a:lnTo>
                    <a:lnTo>
                      <a:pt x="12" y="84"/>
                    </a:lnTo>
                    <a:lnTo>
                      <a:pt x="20" y="65"/>
                    </a:lnTo>
                    <a:lnTo>
                      <a:pt x="40" y="59"/>
                    </a:lnTo>
                    <a:lnTo>
                      <a:pt x="216" y="39"/>
                    </a:lnTo>
                    <a:lnTo>
                      <a:pt x="390" y="0"/>
                    </a:lnTo>
                    <a:lnTo>
                      <a:pt x="412" y="3"/>
                    </a:lnTo>
                    <a:lnTo>
                      <a:pt x="423" y="21"/>
                    </a:lnTo>
                    <a:lnTo>
                      <a:pt x="420" y="40"/>
                    </a:lnTo>
                    <a:lnTo>
                      <a:pt x="402" y="52"/>
                    </a:lnTo>
                    <a:lnTo>
                      <a:pt x="402" y="52"/>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91" name="Freeform 267"/>
              <p:cNvSpPr>
                <a:spLocks/>
              </p:cNvSpPr>
              <p:nvPr/>
            </p:nvSpPr>
            <p:spPr bwMode="auto">
              <a:xfrm>
                <a:off x="4172" y="1778"/>
                <a:ext cx="379" cy="110"/>
              </a:xfrm>
              <a:custGeom>
                <a:avLst/>
                <a:gdLst/>
                <a:ahLst/>
                <a:cxnLst>
                  <a:cxn ang="0">
                    <a:pos x="45" y="160"/>
                  </a:cxn>
                  <a:cxn ang="0">
                    <a:pos x="110" y="172"/>
                  </a:cxn>
                  <a:cxn ang="0">
                    <a:pos x="175" y="166"/>
                  </a:cxn>
                  <a:cxn ang="0">
                    <a:pos x="272" y="124"/>
                  </a:cxn>
                  <a:cxn ang="0">
                    <a:pos x="395" y="77"/>
                  </a:cxn>
                  <a:cxn ang="0">
                    <a:pos x="491" y="44"/>
                  </a:cxn>
                  <a:cxn ang="0">
                    <a:pos x="589" y="18"/>
                  </a:cxn>
                  <a:cxn ang="0">
                    <a:pos x="720" y="0"/>
                  </a:cxn>
                  <a:cxn ang="0">
                    <a:pos x="756" y="27"/>
                  </a:cxn>
                  <a:cxn ang="0">
                    <a:pos x="755" y="50"/>
                  </a:cxn>
                  <a:cxn ang="0">
                    <a:pos x="736" y="62"/>
                  </a:cxn>
                  <a:cxn ang="0">
                    <a:pos x="509" y="99"/>
                  </a:cxn>
                  <a:cxn ang="0">
                    <a:pos x="412" y="131"/>
                  </a:cxn>
                  <a:cxn ang="0">
                    <a:pos x="290" y="176"/>
                  </a:cxn>
                  <a:cxn ang="0">
                    <a:pos x="237" y="200"/>
                  </a:cxn>
                  <a:cxn ang="0">
                    <a:pos x="184" y="220"/>
                  </a:cxn>
                  <a:cxn ang="0">
                    <a:pos x="97" y="223"/>
                  </a:cxn>
                  <a:cxn ang="0">
                    <a:pos x="8" y="207"/>
                  </a:cxn>
                  <a:cxn ang="0">
                    <a:pos x="0" y="181"/>
                  </a:cxn>
                  <a:cxn ang="0">
                    <a:pos x="20" y="166"/>
                  </a:cxn>
                  <a:cxn ang="0">
                    <a:pos x="45" y="160"/>
                  </a:cxn>
                  <a:cxn ang="0">
                    <a:pos x="45" y="160"/>
                  </a:cxn>
                </a:cxnLst>
                <a:rect l="0" t="0" r="r" b="b"/>
                <a:pathLst>
                  <a:path w="756" h="223">
                    <a:moveTo>
                      <a:pt x="45" y="160"/>
                    </a:moveTo>
                    <a:lnTo>
                      <a:pt x="110" y="172"/>
                    </a:lnTo>
                    <a:lnTo>
                      <a:pt x="175" y="166"/>
                    </a:lnTo>
                    <a:lnTo>
                      <a:pt x="272" y="124"/>
                    </a:lnTo>
                    <a:lnTo>
                      <a:pt x="395" y="77"/>
                    </a:lnTo>
                    <a:lnTo>
                      <a:pt x="491" y="44"/>
                    </a:lnTo>
                    <a:lnTo>
                      <a:pt x="589" y="18"/>
                    </a:lnTo>
                    <a:lnTo>
                      <a:pt x="720" y="0"/>
                    </a:lnTo>
                    <a:lnTo>
                      <a:pt x="756" y="27"/>
                    </a:lnTo>
                    <a:lnTo>
                      <a:pt x="755" y="50"/>
                    </a:lnTo>
                    <a:lnTo>
                      <a:pt x="736" y="62"/>
                    </a:lnTo>
                    <a:lnTo>
                      <a:pt x="509" y="99"/>
                    </a:lnTo>
                    <a:lnTo>
                      <a:pt x="412" y="131"/>
                    </a:lnTo>
                    <a:lnTo>
                      <a:pt x="290" y="176"/>
                    </a:lnTo>
                    <a:lnTo>
                      <a:pt x="237" y="200"/>
                    </a:lnTo>
                    <a:lnTo>
                      <a:pt x="184" y="220"/>
                    </a:lnTo>
                    <a:lnTo>
                      <a:pt x="97" y="223"/>
                    </a:lnTo>
                    <a:lnTo>
                      <a:pt x="8" y="207"/>
                    </a:lnTo>
                    <a:lnTo>
                      <a:pt x="0" y="181"/>
                    </a:lnTo>
                    <a:lnTo>
                      <a:pt x="20" y="166"/>
                    </a:lnTo>
                    <a:lnTo>
                      <a:pt x="45" y="160"/>
                    </a:lnTo>
                    <a:lnTo>
                      <a:pt x="45" y="16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92" name="Freeform 268"/>
              <p:cNvSpPr>
                <a:spLocks/>
              </p:cNvSpPr>
              <p:nvPr/>
            </p:nvSpPr>
            <p:spPr bwMode="auto">
              <a:xfrm>
                <a:off x="3660" y="1678"/>
                <a:ext cx="547" cy="334"/>
              </a:xfrm>
              <a:custGeom>
                <a:avLst/>
                <a:gdLst/>
                <a:ahLst/>
                <a:cxnLst>
                  <a:cxn ang="0">
                    <a:pos x="22" y="41"/>
                  </a:cxn>
                  <a:cxn ang="0">
                    <a:pos x="83" y="18"/>
                  </a:cxn>
                  <a:cxn ang="0">
                    <a:pos x="140" y="5"/>
                  </a:cxn>
                  <a:cxn ang="0">
                    <a:pos x="249" y="0"/>
                  </a:cxn>
                  <a:cxn ang="0">
                    <a:pos x="480" y="48"/>
                  </a:cxn>
                  <a:cxn ang="0">
                    <a:pos x="573" y="76"/>
                  </a:cxn>
                  <a:cxn ang="0">
                    <a:pos x="656" y="98"/>
                  </a:cxn>
                  <a:cxn ang="0">
                    <a:pos x="739" y="121"/>
                  </a:cxn>
                  <a:cxn ang="0">
                    <a:pos x="834" y="145"/>
                  </a:cxn>
                  <a:cxn ang="0">
                    <a:pos x="1026" y="198"/>
                  </a:cxn>
                  <a:cxn ang="0">
                    <a:pos x="1086" y="270"/>
                  </a:cxn>
                  <a:cxn ang="0">
                    <a:pos x="1089" y="371"/>
                  </a:cxn>
                  <a:cxn ang="0">
                    <a:pos x="1059" y="426"/>
                  </a:cxn>
                  <a:cxn ang="0">
                    <a:pos x="1011" y="472"/>
                  </a:cxn>
                  <a:cxn ang="0">
                    <a:pos x="952" y="530"/>
                  </a:cxn>
                  <a:cxn ang="0">
                    <a:pos x="894" y="575"/>
                  </a:cxn>
                  <a:cxn ang="0">
                    <a:pos x="769" y="670"/>
                  </a:cxn>
                  <a:cxn ang="0">
                    <a:pos x="730" y="667"/>
                  </a:cxn>
                  <a:cxn ang="0">
                    <a:pos x="731" y="629"/>
                  </a:cxn>
                  <a:cxn ang="0">
                    <a:pos x="796" y="578"/>
                  </a:cxn>
                  <a:cxn ang="0">
                    <a:pos x="855" y="536"/>
                  </a:cxn>
                  <a:cxn ang="0">
                    <a:pos x="968" y="436"/>
                  </a:cxn>
                  <a:cxn ang="0">
                    <a:pos x="1035" y="361"/>
                  </a:cxn>
                  <a:cxn ang="0">
                    <a:pos x="1038" y="326"/>
                  </a:cxn>
                  <a:cxn ang="0">
                    <a:pos x="1035" y="294"/>
                  </a:cxn>
                  <a:cxn ang="0">
                    <a:pos x="1021" y="266"/>
                  </a:cxn>
                  <a:cxn ang="0">
                    <a:pos x="999" y="245"/>
                  </a:cxn>
                  <a:cxn ang="0">
                    <a:pos x="913" y="214"/>
                  </a:cxn>
                  <a:cxn ang="0">
                    <a:pos x="822" y="198"/>
                  </a:cxn>
                  <a:cxn ang="0">
                    <a:pos x="642" y="153"/>
                  </a:cxn>
                  <a:cxn ang="0">
                    <a:pos x="559" y="128"/>
                  </a:cxn>
                  <a:cxn ang="0">
                    <a:pos x="464" y="103"/>
                  </a:cxn>
                  <a:cxn ang="0">
                    <a:pos x="351" y="71"/>
                  </a:cxn>
                  <a:cxn ang="0">
                    <a:pos x="244" y="50"/>
                  </a:cxn>
                  <a:cxn ang="0">
                    <a:pos x="137" y="50"/>
                  </a:cxn>
                  <a:cxn ang="0">
                    <a:pos x="27" y="82"/>
                  </a:cxn>
                  <a:cxn ang="0">
                    <a:pos x="0" y="73"/>
                  </a:cxn>
                  <a:cxn ang="0">
                    <a:pos x="4" y="56"/>
                  </a:cxn>
                  <a:cxn ang="0">
                    <a:pos x="22" y="41"/>
                  </a:cxn>
                  <a:cxn ang="0">
                    <a:pos x="22" y="41"/>
                  </a:cxn>
                </a:cxnLst>
                <a:rect l="0" t="0" r="r" b="b"/>
                <a:pathLst>
                  <a:path w="1089" h="670">
                    <a:moveTo>
                      <a:pt x="22" y="41"/>
                    </a:moveTo>
                    <a:lnTo>
                      <a:pt x="83" y="18"/>
                    </a:lnTo>
                    <a:lnTo>
                      <a:pt x="140" y="5"/>
                    </a:lnTo>
                    <a:lnTo>
                      <a:pt x="249" y="0"/>
                    </a:lnTo>
                    <a:lnTo>
                      <a:pt x="480" y="48"/>
                    </a:lnTo>
                    <a:lnTo>
                      <a:pt x="573" y="76"/>
                    </a:lnTo>
                    <a:lnTo>
                      <a:pt x="656" y="98"/>
                    </a:lnTo>
                    <a:lnTo>
                      <a:pt x="739" y="121"/>
                    </a:lnTo>
                    <a:lnTo>
                      <a:pt x="834" y="145"/>
                    </a:lnTo>
                    <a:lnTo>
                      <a:pt x="1026" y="198"/>
                    </a:lnTo>
                    <a:lnTo>
                      <a:pt x="1086" y="270"/>
                    </a:lnTo>
                    <a:lnTo>
                      <a:pt x="1089" y="371"/>
                    </a:lnTo>
                    <a:lnTo>
                      <a:pt x="1059" y="426"/>
                    </a:lnTo>
                    <a:lnTo>
                      <a:pt x="1011" y="472"/>
                    </a:lnTo>
                    <a:lnTo>
                      <a:pt x="952" y="530"/>
                    </a:lnTo>
                    <a:lnTo>
                      <a:pt x="894" y="575"/>
                    </a:lnTo>
                    <a:lnTo>
                      <a:pt x="769" y="670"/>
                    </a:lnTo>
                    <a:lnTo>
                      <a:pt x="730" y="667"/>
                    </a:lnTo>
                    <a:lnTo>
                      <a:pt x="731" y="629"/>
                    </a:lnTo>
                    <a:lnTo>
                      <a:pt x="796" y="578"/>
                    </a:lnTo>
                    <a:lnTo>
                      <a:pt x="855" y="536"/>
                    </a:lnTo>
                    <a:lnTo>
                      <a:pt x="968" y="436"/>
                    </a:lnTo>
                    <a:lnTo>
                      <a:pt x="1035" y="361"/>
                    </a:lnTo>
                    <a:lnTo>
                      <a:pt x="1038" y="326"/>
                    </a:lnTo>
                    <a:lnTo>
                      <a:pt x="1035" y="294"/>
                    </a:lnTo>
                    <a:lnTo>
                      <a:pt x="1021" y="266"/>
                    </a:lnTo>
                    <a:lnTo>
                      <a:pt x="999" y="245"/>
                    </a:lnTo>
                    <a:lnTo>
                      <a:pt x="913" y="214"/>
                    </a:lnTo>
                    <a:lnTo>
                      <a:pt x="822" y="198"/>
                    </a:lnTo>
                    <a:lnTo>
                      <a:pt x="642" y="153"/>
                    </a:lnTo>
                    <a:lnTo>
                      <a:pt x="559" y="128"/>
                    </a:lnTo>
                    <a:lnTo>
                      <a:pt x="464" y="103"/>
                    </a:lnTo>
                    <a:lnTo>
                      <a:pt x="351" y="71"/>
                    </a:lnTo>
                    <a:lnTo>
                      <a:pt x="244" y="50"/>
                    </a:lnTo>
                    <a:lnTo>
                      <a:pt x="137" y="50"/>
                    </a:lnTo>
                    <a:lnTo>
                      <a:pt x="27" y="82"/>
                    </a:lnTo>
                    <a:lnTo>
                      <a:pt x="0" y="73"/>
                    </a:lnTo>
                    <a:lnTo>
                      <a:pt x="4" y="56"/>
                    </a:lnTo>
                    <a:lnTo>
                      <a:pt x="22" y="41"/>
                    </a:lnTo>
                    <a:lnTo>
                      <a:pt x="22" y="41"/>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93" name="Freeform 269"/>
              <p:cNvSpPr>
                <a:spLocks/>
              </p:cNvSpPr>
              <p:nvPr/>
            </p:nvSpPr>
            <p:spPr bwMode="auto">
              <a:xfrm>
                <a:off x="3752" y="1730"/>
                <a:ext cx="289" cy="89"/>
              </a:xfrm>
              <a:custGeom>
                <a:avLst/>
                <a:gdLst/>
                <a:ahLst/>
                <a:cxnLst>
                  <a:cxn ang="0">
                    <a:pos x="30" y="0"/>
                  </a:cxn>
                  <a:cxn ang="0">
                    <a:pos x="300" y="38"/>
                  </a:cxn>
                  <a:cxn ang="0">
                    <a:pos x="424" y="75"/>
                  </a:cxn>
                  <a:cxn ang="0">
                    <a:pos x="490" y="99"/>
                  </a:cxn>
                  <a:cxn ang="0">
                    <a:pos x="560" y="130"/>
                  </a:cxn>
                  <a:cxn ang="0">
                    <a:pos x="575" y="166"/>
                  </a:cxn>
                  <a:cxn ang="0">
                    <a:pos x="561" y="179"/>
                  </a:cxn>
                  <a:cxn ang="0">
                    <a:pos x="538" y="179"/>
                  </a:cxn>
                  <a:cxn ang="0">
                    <a:pos x="471" y="152"/>
                  </a:cxn>
                  <a:cxn ang="0">
                    <a:pos x="407" y="128"/>
                  </a:cxn>
                  <a:cxn ang="0">
                    <a:pos x="288" y="92"/>
                  </a:cxn>
                  <a:cxn ang="0">
                    <a:pos x="166" y="68"/>
                  </a:cxn>
                  <a:cxn ang="0">
                    <a:pos x="25" y="54"/>
                  </a:cxn>
                  <a:cxn ang="0">
                    <a:pos x="0" y="25"/>
                  </a:cxn>
                  <a:cxn ang="0">
                    <a:pos x="9" y="6"/>
                  </a:cxn>
                  <a:cxn ang="0">
                    <a:pos x="30" y="0"/>
                  </a:cxn>
                  <a:cxn ang="0">
                    <a:pos x="30" y="0"/>
                  </a:cxn>
                </a:cxnLst>
                <a:rect l="0" t="0" r="r" b="b"/>
                <a:pathLst>
                  <a:path w="575" h="179">
                    <a:moveTo>
                      <a:pt x="30" y="0"/>
                    </a:moveTo>
                    <a:lnTo>
                      <a:pt x="300" y="38"/>
                    </a:lnTo>
                    <a:lnTo>
                      <a:pt x="424" y="75"/>
                    </a:lnTo>
                    <a:lnTo>
                      <a:pt x="490" y="99"/>
                    </a:lnTo>
                    <a:lnTo>
                      <a:pt x="560" y="130"/>
                    </a:lnTo>
                    <a:lnTo>
                      <a:pt x="575" y="166"/>
                    </a:lnTo>
                    <a:lnTo>
                      <a:pt x="561" y="179"/>
                    </a:lnTo>
                    <a:lnTo>
                      <a:pt x="538" y="179"/>
                    </a:lnTo>
                    <a:lnTo>
                      <a:pt x="471" y="152"/>
                    </a:lnTo>
                    <a:lnTo>
                      <a:pt x="407" y="128"/>
                    </a:lnTo>
                    <a:lnTo>
                      <a:pt x="288" y="92"/>
                    </a:lnTo>
                    <a:lnTo>
                      <a:pt x="166" y="68"/>
                    </a:lnTo>
                    <a:lnTo>
                      <a:pt x="25" y="54"/>
                    </a:lnTo>
                    <a:lnTo>
                      <a:pt x="0" y="25"/>
                    </a:lnTo>
                    <a:lnTo>
                      <a:pt x="9" y="6"/>
                    </a:lnTo>
                    <a:lnTo>
                      <a:pt x="30" y="0"/>
                    </a:lnTo>
                    <a:lnTo>
                      <a:pt x="30" y="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94" name="Freeform 270"/>
              <p:cNvSpPr>
                <a:spLocks/>
              </p:cNvSpPr>
              <p:nvPr/>
            </p:nvSpPr>
            <p:spPr bwMode="auto">
              <a:xfrm>
                <a:off x="3720" y="1757"/>
                <a:ext cx="254" cy="117"/>
              </a:xfrm>
              <a:custGeom>
                <a:avLst/>
                <a:gdLst/>
                <a:ahLst/>
                <a:cxnLst>
                  <a:cxn ang="0">
                    <a:pos x="33" y="0"/>
                  </a:cxn>
                  <a:cxn ang="0">
                    <a:pos x="158" y="39"/>
                  </a:cxn>
                  <a:cxn ang="0">
                    <a:pos x="268" y="77"/>
                  </a:cxn>
                  <a:cxn ang="0">
                    <a:pos x="374" y="122"/>
                  </a:cxn>
                  <a:cxn ang="0">
                    <a:pos x="431" y="149"/>
                  </a:cxn>
                  <a:cxn ang="0">
                    <a:pos x="493" y="179"/>
                  </a:cxn>
                  <a:cxn ang="0">
                    <a:pos x="505" y="217"/>
                  </a:cxn>
                  <a:cxn ang="0">
                    <a:pos x="492" y="230"/>
                  </a:cxn>
                  <a:cxn ang="0">
                    <a:pos x="469" y="229"/>
                  </a:cxn>
                  <a:cxn ang="0">
                    <a:pos x="409" y="199"/>
                  </a:cxn>
                  <a:cxn ang="0">
                    <a:pos x="351" y="173"/>
                  </a:cxn>
                  <a:cxn ang="0">
                    <a:pos x="299" y="149"/>
                  </a:cxn>
                  <a:cxn ang="0">
                    <a:pos x="247" y="128"/>
                  </a:cxn>
                  <a:cxn ang="0">
                    <a:pos x="142" y="90"/>
                  </a:cxn>
                  <a:cxn ang="0">
                    <a:pos x="18" y="52"/>
                  </a:cxn>
                  <a:cxn ang="0">
                    <a:pos x="0" y="19"/>
                  </a:cxn>
                  <a:cxn ang="0">
                    <a:pos x="12" y="3"/>
                  </a:cxn>
                  <a:cxn ang="0">
                    <a:pos x="33" y="0"/>
                  </a:cxn>
                  <a:cxn ang="0">
                    <a:pos x="33" y="0"/>
                  </a:cxn>
                </a:cxnLst>
                <a:rect l="0" t="0" r="r" b="b"/>
                <a:pathLst>
                  <a:path w="505" h="230">
                    <a:moveTo>
                      <a:pt x="33" y="0"/>
                    </a:moveTo>
                    <a:lnTo>
                      <a:pt x="158" y="39"/>
                    </a:lnTo>
                    <a:lnTo>
                      <a:pt x="268" y="77"/>
                    </a:lnTo>
                    <a:lnTo>
                      <a:pt x="374" y="122"/>
                    </a:lnTo>
                    <a:lnTo>
                      <a:pt x="431" y="149"/>
                    </a:lnTo>
                    <a:lnTo>
                      <a:pt x="493" y="179"/>
                    </a:lnTo>
                    <a:lnTo>
                      <a:pt x="505" y="217"/>
                    </a:lnTo>
                    <a:lnTo>
                      <a:pt x="492" y="230"/>
                    </a:lnTo>
                    <a:lnTo>
                      <a:pt x="469" y="229"/>
                    </a:lnTo>
                    <a:lnTo>
                      <a:pt x="409" y="199"/>
                    </a:lnTo>
                    <a:lnTo>
                      <a:pt x="351" y="173"/>
                    </a:lnTo>
                    <a:lnTo>
                      <a:pt x="299" y="149"/>
                    </a:lnTo>
                    <a:lnTo>
                      <a:pt x="247" y="128"/>
                    </a:lnTo>
                    <a:lnTo>
                      <a:pt x="142" y="90"/>
                    </a:lnTo>
                    <a:lnTo>
                      <a:pt x="18" y="52"/>
                    </a:lnTo>
                    <a:lnTo>
                      <a:pt x="0" y="19"/>
                    </a:lnTo>
                    <a:lnTo>
                      <a:pt x="12" y="3"/>
                    </a:lnTo>
                    <a:lnTo>
                      <a:pt x="33" y="0"/>
                    </a:lnTo>
                    <a:lnTo>
                      <a:pt x="33" y="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95" name="Freeform 271"/>
              <p:cNvSpPr>
                <a:spLocks/>
              </p:cNvSpPr>
              <p:nvPr/>
            </p:nvSpPr>
            <p:spPr bwMode="auto">
              <a:xfrm>
                <a:off x="3711" y="1809"/>
                <a:ext cx="145" cy="72"/>
              </a:xfrm>
              <a:custGeom>
                <a:avLst/>
                <a:gdLst/>
                <a:ahLst/>
                <a:cxnLst>
                  <a:cxn ang="0">
                    <a:pos x="36" y="0"/>
                  </a:cxn>
                  <a:cxn ang="0">
                    <a:pos x="280" y="93"/>
                  </a:cxn>
                  <a:cxn ang="0">
                    <a:pos x="292" y="131"/>
                  </a:cxn>
                  <a:cxn ang="0">
                    <a:pos x="279" y="145"/>
                  </a:cxn>
                  <a:cxn ang="0">
                    <a:pos x="256" y="143"/>
                  </a:cxn>
                  <a:cxn ang="0">
                    <a:pos x="193" y="116"/>
                  </a:cxn>
                  <a:cxn ang="0">
                    <a:pos x="136" y="95"/>
                  </a:cxn>
                  <a:cxn ang="0">
                    <a:pos x="13" y="51"/>
                  </a:cxn>
                  <a:cxn ang="0">
                    <a:pos x="0" y="15"/>
                  </a:cxn>
                  <a:cxn ang="0">
                    <a:pos x="13" y="0"/>
                  </a:cxn>
                  <a:cxn ang="0">
                    <a:pos x="36" y="0"/>
                  </a:cxn>
                  <a:cxn ang="0">
                    <a:pos x="36" y="0"/>
                  </a:cxn>
                </a:cxnLst>
                <a:rect l="0" t="0" r="r" b="b"/>
                <a:pathLst>
                  <a:path w="292" h="145">
                    <a:moveTo>
                      <a:pt x="36" y="0"/>
                    </a:moveTo>
                    <a:lnTo>
                      <a:pt x="280" y="93"/>
                    </a:lnTo>
                    <a:lnTo>
                      <a:pt x="292" y="131"/>
                    </a:lnTo>
                    <a:lnTo>
                      <a:pt x="279" y="145"/>
                    </a:lnTo>
                    <a:lnTo>
                      <a:pt x="256" y="143"/>
                    </a:lnTo>
                    <a:lnTo>
                      <a:pt x="193" y="116"/>
                    </a:lnTo>
                    <a:lnTo>
                      <a:pt x="136" y="95"/>
                    </a:lnTo>
                    <a:lnTo>
                      <a:pt x="13" y="51"/>
                    </a:lnTo>
                    <a:lnTo>
                      <a:pt x="0" y="15"/>
                    </a:lnTo>
                    <a:lnTo>
                      <a:pt x="13" y="0"/>
                    </a:lnTo>
                    <a:lnTo>
                      <a:pt x="36" y="0"/>
                    </a:lnTo>
                    <a:lnTo>
                      <a:pt x="36" y="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96" name="Freeform 272"/>
              <p:cNvSpPr>
                <a:spLocks/>
              </p:cNvSpPr>
              <p:nvPr/>
            </p:nvSpPr>
            <p:spPr bwMode="auto">
              <a:xfrm>
                <a:off x="3974" y="1837"/>
                <a:ext cx="157" cy="131"/>
              </a:xfrm>
              <a:custGeom>
                <a:avLst/>
                <a:gdLst/>
                <a:ahLst/>
                <a:cxnLst>
                  <a:cxn ang="0">
                    <a:pos x="313" y="40"/>
                  </a:cxn>
                  <a:cxn ang="0">
                    <a:pos x="243" y="101"/>
                  </a:cxn>
                  <a:cxn ang="0">
                    <a:pos x="180" y="149"/>
                  </a:cxn>
                  <a:cxn ang="0">
                    <a:pos x="117" y="199"/>
                  </a:cxn>
                  <a:cxn ang="0">
                    <a:pos x="47" y="260"/>
                  </a:cxn>
                  <a:cxn ang="0">
                    <a:pos x="8" y="260"/>
                  </a:cxn>
                  <a:cxn ang="0">
                    <a:pos x="0" y="242"/>
                  </a:cxn>
                  <a:cxn ang="0">
                    <a:pos x="8" y="221"/>
                  </a:cxn>
                  <a:cxn ang="0">
                    <a:pos x="77" y="159"/>
                  </a:cxn>
                  <a:cxn ang="0">
                    <a:pos x="141" y="110"/>
                  </a:cxn>
                  <a:cxn ang="0">
                    <a:pos x="204" y="60"/>
                  </a:cxn>
                  <a:cxn ang="0">
                    <a:pos x="275" y="0"/>
                  </a:cxn>
                  <a:cxn ang="0">
                    <a:pos x="314" y="1"/>
                  </a:cxn>
                  <a:cxn ang="0">
                    <a:pos x="313" y="40"/>
                  </a:cxn>
                  <a:cxn ang="0">
                    <a:pos x="313" y="40"/>
                  </a:cxn>
                </a:cxnLst>
                <a:rect l="0" t="0" r="r" b="b"/>
                <a:pathLst>
                  <a:path w="314" h="260">
                    <a:moveTo>
                      <a:pt x="313" y="40"/>
                    </a:moveTo>
                    <a:lnTo>
                      <a:pt x="243" y="101"/>
                    </a:lnTo>
                    <a:lnTo>
                      <a:pt x="180" y="149"/>
                    </a:lnTo>
                    <a:lnTo>
                      <a:pt x="117" y="199"/>
                    </a:lnTo>
                    <a:lnTo>
                      <a:pt x="47" y="260"/>
                    </a:lnTo>
                    <a:lnTo>
                      <a:pt x="8" y="260"/>
                    </a:lnTo>
                    <a:lnTo>
                      <a:pt x="0" y="242"/>
                    </a:lnTo>
                    <a:lnTo>
                      <a:pt x="8" y="221"/>
                    </a:lnTo>
                    <a:lnTo>
                      <a:pt x="77" y="159"/>
                    </a:lnTo>
                    <a:lnTo>
                      <a:pt x="141" y="110"/>
                    </a:lnTo>
                    <a:lnTo>
                      <a:pt x="204" y="60"/>
                    </a:lnTo>
                    <a:lnTo>
                      <a:pt x="275" y="0"/>
                    </a:lnTo>
                    <a:lnTo>
                      <a:pt x="314" y="1"/>
                    </a:lnTo>
                    <a:lnTo>
                      <a:pt x="313" y="40"/>
                    </a:lnTo>
                    <a:lnTo>
                      <a:pt x="313" y="4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97" name="Freeform 273"/>
              <p:cNvSpPr>
                <a:spLocks/>
              </p:cNvSpPr>
              <p:nvPr/>
            </p:nvSpPr>
            <p:spPr bwMode="auto">
              <a:xfrm>
                <a:off x="4165" y="1947"/>
                <a:ext cx="229" cy="203"/>
              </a:xfrm>
              <a:custGeom>
                <a:avLst/>
                <a:gdLst/>
                <a:ahLst/>
                <a:cxnLst>
                  <a:cxn ang="0">
                    <a:pos x="14" y="30"/>
                  </a:cxn>
                  <a:cxn ang="0">
                    <a:pos x="71" y="11"/>
                  </a:cxn>
                  <a:cxn ang="0">
                    <a:pos x="127" y="0"/>
                  </a:cxn>
                  <a:cxn ang="0">
                    <a:pos x="235" y="8"/>
                  </a:cxn>
                  <a:cxn ang="0">
                    <a:pos x="335" y="53"/>
                  </a:cxn>
                  <a:cxn ang="0">
                    <a:pos x="420" y="131"/>
                  </a:cxn>
                  <a:cxn ang="0">
                    <a:pos x="459" y="237"/>
                  </a:cxn>
                  <a:cxn ang="0">
                    <a:pos x="450" y="293"/>
                  </a:cxn>
                  <a:cxn ang="0">
                    <a:pos x="418" y="341"/>
                  </a:cxn>
                  <a:cxn ang="0">
                    <a:pos x="386" y="368"/>
                  </a:cxn>
                  <a:cxn ang="0">
                    <a:pos x="353" y="386"/>
                  </a:cxn>
                  <a:cxn ang="0">
                    <a:pos x="284" y="406"/>
                  </a:cxn>
                  <a:cxn ang="0">
                    <a:pos x="125" y="409"/>
                  </a:cxn>
                  <a:cxn ang="0">
                    <a:pos x="98" y="382"/>
                  </a:cxn>
                  <a:cxn ang="0">
                    <a:pos x="104" y="364"/>
                  </a:cxn>
                  <a:cxn ang="0">
                    <a:pos x="125" y="355"/>
                  </a:cxn>
                  <a:cxn ang="0">
                    <a:pos x="263" y="355"/>
                  </a:cxn>
                  <a:cxn ang="0">
                    <a:pos x="323" y="340"/>
                  </a:cxn>
                  <a:cxn ang="0">
                    <a:pos x="379" y="302"/>
                  </a:cxn>
                  <a:cxn ang="0">
                    <a:pos x="403" y="234"/>
                  </a:cxn>
                  <a:cxn ang="0">
                    <a:pos x="395" y="199"/>
                  </a:cxn>
                  <a:cxn ang="0">
                    <a:pos x="376" y="165"/>
                  </a:cxn>
                  <a:cxn ang="0">
                    <a:pos x="343" y="128"/>
                  </a:cxn>
                  <a:cxn ang="0">
                    <a:pos x="305" y="100"/>
                  </a:cxn>
                  <a:cxn ang="0">
                    <a:pos x="266" y="77"/>
                  </a:cxn>
                  <a:cxn ang="0">
                    <a:pos x="222" y="62"/>
                  </a:cxn>
                  <a:cxn ang="0">
                    <a:pos x="131" y="56"/>
                  </a:cxn>
                  <a:cxn ang="0">
                    <a:pos x="36" y="80"/>
                  </a:cxn>
                  <a:cxn ang="0">
                    <a:pos x="0" y="67"/>
                  </a:cxn>
                  <a:cxn ang="0">
                    <a:pos x="14" y="30"/>
                  </a:cxn>
                  <a:cxn ang="0">
                    <a:pos x="14" y="30"/>
                  </a:cxn>
                </a:cxnLst>
                <a:rect l="0" t="0" r="r" b="b"/>
                <a:pathLst>
                  <a:path w="459" h="409">
                    <a:moveTo>
                      <a:pt x="14" y="30"/>
                    </a:moveTo>
                    <a:lnTo>
                      <a:pt x="71" y="11"/>
                    </a:lnTo>
                    <a:lnTo>
                      <a:pt x="127" y="0"/>
                    </a:lnTo>
                    <a:lnTo>
                      <a:pt x="235" y="8"/>
                    </a:lnTo>
                    <a:lnTo>
                      <a:pt x="335" y="53"/>
                    </a:lnTo>
                    <a:lnTo>
                      <a:pt x="420" y="131"/>
                    </a:lnTo>
                    <a:lnTo>
                      <a:pt x="459" y="237"/>
                    </a:lnTo>
                    <a:lnTo>
                      <a:pt x="450" y="293"/>
                    </a:lnTo>
                    <a:lnTo>
                      <a:pt x="418" y="341"/>
                    </a:lnTo>
                    <a:lnTo>
                      <a:pt x="386" y="368"/>
                    </a:lnTo>
                    <a:lnTo>
                      <a:pt x="353" y="386"/>
                    </a:lnTo>
                    <a:lnTo>
                      <a:pt x="284" y="406"/>
                    </a:lnTo>
                    <a:lnTo>
                      <a:pt x="125" y="409"/>
                    </a:lnTo>
                    <a:lnTo>
                      <a:pt x="98" y="382"/>
                    </a:lnTo>
                    <a:lnTo>
                      <a:pt x="104" y="364"/>
                    </a:lnTo>
                    <a:lnTo>
                      <a:pt x="125" y="355"/>
                    </a:lnTo>
                    <a:lnTo>
                      <a:pt x="263" y="355"/>
                    </a:lnTo>
                    <a:lnTo>
                      <a:pt x="323" y="340"/>
                    </a:lnTo>
                    <a:lnTo>
                      <a:pt x="379" y="302"/>
                    </a:lnTo>
                    <a:lnTo>
                      <a:pt x="403" y="234"/>
                    </a:lnTo>
                    <a:lnTo>
                      <a:pt x="395" y="199"/>
                    </a:lnTo>
                    <a:lnTo>
                      <a:pt x="376" y="165"/>
                    </a:lnTo>
                    <a:lnTo>
                      <a:pt x="343" y="128"/>
                    </a:lnTo>
                    <a:lnTo>
                      <a:pt x="305" y="100"/>
                    </a:lnTo>
                    <a:lnTo>
                      <a:pt x="266" y="77"/>
                    </a:lnTo>
                    <a:lnTo>
                      <a:pt x="222" y="62"/>
                    </a:lnTo>
                    <a:lnTo>
                      <a:pt x="131" y="56"/>
                    </a:lnTo>
                    <a:lnTo>
                      <a:pt x="36" y="80"/>
                    </a:lnTo>
                    <a:lnTo>
                      <a:pt x="0" y="67"/>
                    </a:lnTo>
                    <a:lnTo>
                      <a:pt x="14" y="30"/>
                    </a:lnTo>
                    <a:lnTo>
                      <a:pt x="14" y="3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98" name="Freeform 274"/>
              <p:cNvSpPr>
                <a:spLocks/>
              </p:cNvSpPr>
              <p:nvPr/>
            </p:nvSpPr>
            <p:spPr bwMode="auto">
              <a:xfrm>
                <a:off x="4249" y="1967"/>
                <a:ext cx="83" cy="52"/>
              </a:xfrm>
              <a:custGeom>
                <a:avLst/>
                <a:gdLst/>
                <a:ahLst/>
                <a:cxnLst>
                  <a:cxn ang="0">
                    <a:pos x="160" y="56"/>
                  </a:cxn>
                  <a:cxn ang="0">
                    <a:pos x="39" y="106"/>
                  </a:cxn>
                  <a:cxn ang="0">
                    <a:pos x="2" y="94"/>
                  </a:cxn>
                  <a:cxn ang="0">
                    <a:pos x="0" y="72"/>
                  </a:cxn>
                  <a:cxn ang="0">
                    <a:pos x="15" y="56"/>
                  </a:cxn>
                  <a:cxn ang="0">
                    <a:pos x="115" y="0"/>
                  </a:cxn>
                  <a:cxn ang="0">
                    <a:pos x="165" y="20"/>
                  </a:cxn>
                  <a:cxn ang="0">
                    <a:pos x="160" y="56"/>
                  </a:cxn>
                  <a:cxn ang="0">
                    <a:pos x="160" y="56"/>
                  </a:cxn>
                </a:cxnLst>
                <a:rect l="0" t="0" r="r" b="b"/>
                <a:pathLst>
                  <a:path w="165" h="106">
                    <a:moveTo>
                      <a:pt x="160" y="56"/>
                    </a:moveTo>
                    <a:lnTo>
                      <a:pt x="39" y="106"/>
                    </a:lnTo>
                    <a:lnTo>
                      <a:pt x="2" y="94"/>
                    </a:lnTo>
                    <a:lnTo>
                      <a:pt x="0" y="72"/>
                    </a:lnTo>
                    <a:lnTo>
                      <a:pt x="15" y="56"/>
                    </a:lnTo>
                    <a:lnTo>
                      <a:pt x="115" y="0"/>
                    </a:lnTo>
                    <a:lnTo>
                      <a:pt x="165" y="20"/>
                    </a:lnTo>
                    <a:lnTo>
                      <a:pt x="160" y="56"/>
                    </a:lnTo>
                    <a:lnTo>
                      <a:pt x="160" y="56"/>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99" name="Freeform 275"/>
              <p:cNvSpPr>
                <a:spLocks/>
              </p:cNvSpPr>
              <p:nvPr/>
            </p:nvSpPr>
            <p:spPr bwMode="auto">
              <a:xfrm>
                <a:off x="4258" y="2009"/>
                <a:ext cx="122" cy="59"/>
              </a:xfrm>
              <a:custGeom>
                <a:avLst/>
                <a:gdLst/>
                <a:ahLst/>
                <a:cxnLst>
                  <a:cxn ang="0">
                    <a:pos x="39" y="0"/>
                  </a:cxn>
                  <a:cxn ang="0">
                    <a:pos x="77" y="53"/>
                  </a:cxn>
                  <a:cxn ang="0">
                    <a:pos x="149" y="40"/>
                  </a:cxn>
                  <a:cxn ang="0">
                    <a:pos x="226" y="49"/>
                  </a:cxn>
                  <a:cxn ang="0">
                    <a:pos x="247" y="80"/>
                  </a:cxn>
                  <a:cxn ang="0">
                    <a:pos x="237" y="99"/>
                  </a:cxn>
                  <a:cxn ang="0">
                    <a:pos x="214" y="102"/>
                  </a:cxn>
                  <a:cxn ang="0">
                    <a:pos x="140" y="97"/>
                  </a:cxn>
                  <a:cxn ang="0">
                    <a:pos x="66" y="114"/>
                  </a:cxn>
                  <a:cxn ang="0">
                    <a:pos x="33" y="94"/>
                  </a:cxn>
                  <a:cxn ang="0">
                    <a:pos x="1" y="41"/>
                  </a:cxn>
                  <a:cxn ang="0">
                    <a:pos x="0" y="2"/>
                  </a:cxn>
                  <a:cxn ang="0">
                    <a:pos x="39" y="0"/>
                  </a:cxn>
                  <a:cxn ang="0">
                    <a:pos x="39" y="0"/>
                  </a:cxn>
                </a:cxnLst>
                <a:rect l="0" t="0" r="r" b="b"/>
                <a:pathLst>
                  <a:path w="247" h="114">
                    <a:moveTo>
                      <a:pt x="39" y="0"/>
                    </a:moveTo>
                    <a:lnTo>
                      <a:pt x="77" y="53"/>
                    </a:lnTo>
                    <a:lnTo>
                      <a:pt x="149" y="40"/>
                    </a:lnTo>
                    <a:lnTo>
                      <a:pt x="226" y="49"/>
                    </a:lnTo>
                    <a:lnTo>
                      <a:pt x="247" y="80"/>
                    </a:lnTo>
                    <a:lnTo>
                      <a:pt x="237" y="99"/>
                    </a:lnTo>
                    <a:lnTo>
                      <a:pt x="214" y="102"/>
                    </a:lnTo>
                    <a:lnTo>
                      <a:pt x="140" y="97"/>
                    </a:lnTo>
                    <a:lnTo>
                      <a:pt x="66" y="114"/>
                    </a:lnTo>
                    <a:lnTo>
                      <a:pt x="33" y="94"/>
                    </a:lnTo>
                    <a:lnTo>
                      <a:pt x="1" y="41"/>
                    </a:lnTo>
                    <a:lnTo>
                      <a:pt x="0" y="2"/>
                    </a:lnTo>
                    <a:lnTo>
                      <a:pt x="39" y="0"/>
                    </a:lnTo>
                    <a:lnTo>
                      <a:pt x="39" y="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700" name="Freeform 276"/>
              <p:cNvSpPr>
                <a:spLocks/>
              </p:cNvSpPr>
              <p:nvPr/>
            </p:nvSpPr>
            <p:spPr bwMode="auto">
              <a:xfrm>
                <a:off x="4175" y="1954"/>
                <a:ext cx="92" cy="65"/>
              </a:xfrm>
              <a:custGeom>
                <a:avLst/>
                <a:gdLst/>
                <a:ahLst/>
                <a:cxnLst>
                  <a:cxn ang="0">
                    <a:pos x="38" y="1"/>
                  </a:cxn>
                  <a:cxn ang="0">
                    <a:pos x="181" y="87"/>
                  </a:cxn>
                  <a:cxn ang="0">
                    <a:pos x="183" y="127"/>
                  </a:cxn>
                  <a:cxn ang="0">
                    <a:pos x="145" y="128"/>
                  </a:cxn>
                  <a:cxn ang="0">
                    <a:pos x="112" y="104"/>
                  </a:cxn>
                  <a:cxn ang="0">
                    <a:pos x="82" y="86"/>
                  </a:cxn>
                  <a:cxn ang="0">
                    <a:pos x="11" y="51"/>
                  </a:cxn>
                  <a:cxn ang="0">
                    <a:pos x="0" y="13"/>
                  </a:cxn>
                  <a:cxn ang="0">
                    <a:pos x="15" y="0"/>
                  </a:cxn>
                  <a:cxn ang="0">
                    <a:pos x="38" y="1"/>
                  </a:cxn>
                  <a:cxn ang="0">
                    <a:pos x="38" y="1"/>
                  </a:cxn>
                </a:cxnLst>
                <a:rect l="0" t="0" r="r" b="b"/>
                <a:pathLst>
                  <a:path w="183" h="128">
                    <a:moveTo>
                      <a:pt x="38" y="1"/>
                    </a:moveTo>
                    <a:lnTo>
                      <a:pt x="181" y="87"/>
                    </a:lnTo>
                    <a:lnTo>
                      <a:pt x="183" y="127"/>
                    </a:lnTo>
                    <a:lnTo>
                      <a:pt x="145" y="128"/>
                    </a:lnTo>
                    <a:lnTo>
                      <a:pt x="112" y="104"/>
                    </a:lnTo>
                    <a:lnTo>
                      <a:pt x="82" y="86"/>
                    </a:lnTo>
                    <a:lnTo>
                      <a:pt x="11" y="51"/>
                    </a:lnTo>
                    <a:lnTo>
                      <a:pt x="0" y="13"/>
                    </a:lnTo>
                    <a:lnTo>
                      <a:pt x="15" y="0"/>
                    </a:lnTo>
                    <a:lnTo>
                      <a:pt x="38" y="1"/>
                    </a:lnTo>
                    <a:lnTo>
                      <a:pt x="38" y="1"/>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701" name="Freeform 277"/>
              <p:cNvSpPr>
                <a:spLocks/>
              </p:cNvSpPr>
              <p:nvPr/>
            </p:nvSpPr>
            <p:spPr bwMode="auto">
              <a:xfrm>
                <a:off x="4348" y="1706"/>
                <a:ext cx="256" cy="313"/>
              </a:xfrm>
              <a:custGeom>
                <a:avLst/>
                <a:gdLst/>
                <a:ahLst/>
                <a:cxnLst>
                  <a:cxn ang="0">
                    <a:pos x="6" y="561"/>
                  </a:cxn>
                  <a:cxn ang="0">
                    <a:pos x="110" y="526"/>
                  </a:cxn>
                  <a:cxn ang="0">
                    <a:pos x="195" y="461"/>
                  </a:cxn>
                  <a:cxn ang="0">
                    <a:pos x="242" y="386"/>
                  </a:cxn>
                  <a:cxn ang="0">
                    <a:pos x="263" y="353"/>
                  </a:cxn>
                  <a:cxn ang="0">
                    <a:pos x="297" y="325"/>
                  </a:cxn>
                  <a:cxn ang="0">
                    <a:pos x="408" y="251"/>
                  </a:cxn>
                  <a:cxn ang="0">
                    <a:pos x="456" y="134"/>
                  </a:cxn>
                  <a:cxn ang="0">
                    <a:pos x="448" y="111"/>
                  </a:cxn>
                  <a:cxn ang="0">
                    <a:pos x="424" y="95"/>
                  </a:cxn>
                  <a:cxn ang="0">
                    <a:pos x="367" y="78"/>
                  </a:cxn>
                  <a:cxn ang="0">
                    <a:pos x="341" y="37"/>
                  </a:cxn>
                  <a:cxn ang="0">
                    <a:pos x="350" y="12"/>
                  </a:cxn>
                  <a:cxn ang="0">
                    <a:pos x="371" y="0"/>
                  </a:cxn>
                  <a:cxn ang="0">
                    <a:pos x="471" y="49"/>
                  </a:cxn>
                  <a:cxn ang="0">
                    <a:pos x="516" y="144"/>
                  </a:cxn>
                  <a:cxn ang="0">
                    <a:pos x="495" y="226"/>
                  </a:cxn>
                  <a:cxn ang="0">
                    <a:pos x="477" y="259"/>
                  </a:cxn>
                  <a:cxn ang="0">
                    <a:pos x="456" y="286"/>
                  </a:cxn>
                  <a:cxn ang="0">
                    <a:pos x="399" y="333"/>
                  </a:cxn>
                  <a:cxn ang="0">
                    <a:pos x="362" y="354"/>
                  </a:cxn>
                  <a:cxn ang="0">
                    <a:pos x="323" y="375"/>
                  </a:cxn>
                  <a:cxn ang="0">
                    <a:pos x="273" y="431"/>
                  </a:cxn>
                  <a:cxn ang="0">
                    <a:pos x="236" y="497"/>
                  </a:cxn>
                  <a:cxn ang="0">
                    <a:pos x="189" y="547"/>
                  </a:cxn>
                  <a:cxn ang="0">
                    <a:pos x="153" y="577"/>
                  </a:cxn>
                  <a:cxn ang="0">
                    <a:pos x="110" y="598"/>
                  </a:cxn>
                  <a:cxn ang="0">
                    <a:pos x="47" y="621"/>
                  </a:cxn>
                  <a:cxn ang="0">
                    <a:pos x="0" y="600"/>
                  </a:cxn>
                  <a:cxn ang="0">
                    <a:pos x="6" y="561"/>
                  </a:cxn>
                  <a:cxn ang="0">
                    <a:pos x="6" y="561"/>
                  </a:cxn>
                </a:cxnLst>
                <a:rect l="0" t="0" r="r" b="b"/>
                <a:pathLst>
                  <a:path w="516" h="621">
                    <a:moveTo>
                      <a:pt x="6" y="561"/>
                    </a:moveTo>
                    <a:lnTo>
                      <a:pt x="110" y="526"/>
                    </a:lnTo>
                    <a:lnTo>
                      <a:pt x="195" y="461"/>
                    </a:lnTo>
                    <a:lnTo>
                      <a:pt x="242" y="386"/>
                    </a:lnTo>
                    <a:lnTo>
                      <a:pt x="263" y="353"/>
                    </a:lnTo>
                    <a:lnTo>
                      <a:pt x="297" y="325"/>
                    </a:lnTo>
                    <a:lnTo>
                      <a:pt x="408" y="251"/>
                    </a:lnTo>
                    <a:lnTo>
                      <a:pt x="456" y="134"/>
                    </a:lnTo>
                    <a:lnTo>
                      <a:pt x="448" y="111"/>
                    </a:lnTo>
                    <a:lnTo>
                      <a:pt x="424" y="95"/>
                    </a:lnTo>
                    <a:lnTo>
                      <a:pt x="367" y="78"/>
                    </a:lnTo>
                    <a:lnTo>
                      <a:pt x="341" y="37"/>
                    </a:lnTo>
                    <a:lnTo>
                      <a:pt x="350" y="12"/>
                    </a:lnTo>
                    <a:lnTo>
                      <a:pt x="371" y="0"/>
                    </a:lnTo>
                    <a:lnTo>
                      <a:pt x="471" y="49"/>
                    </a:lnTo>
                    <a:lnTo>
                      <a:pt x="516" y="144"/>
                    </a:lnTo>
                    <a:lnTo>
                      <a:pt x="495" y="226"/>
                    </a:lnTo>
                    <a:lnTo>
                      <a:pt x="477" y="259"/>
                    </a:lnTo>
                    <a:lnTo>
                      <a:pt x="456" y="286"/>
                    </a:lnTo>
                    <a:lnTo>
                      <a:pt x="399" y="333"/>
                    </a:lnTo>
                    <a:lnTo>
                      <a:pt x="362" y="354"/>
                    </a:lnTo>
                    <a:lnTo>
                      <a:pt x="323" y="375"/>
                    </a:lnTo>
                    <a:lnTo>
                      <a:pt x="273" y="431"/>
                    </a:lnTo>
                    <a:lnTo>
                      <a:pt x="236" y="497"/>
                    </a:lnTo>
                    <a:lnTo>
                      <a:pt x="189" y="547"/>
                    </a:lnTo>
                    <a:lnTo>
                      <a:pt x="153" y="577"/>
                    </a:lnTo>
                    <a:lnTo>
                      <a:pt x="110" y="598"/>
                    </a:lnTo>
                    <a:lnTo>
                      <a:pt x="47" y="621"/>
                    </a:lnTo>
                    <a:lnTo>
                      <a:pt x="0" y="600"/>
                    </a:lnTo>
                    <a:lnTo>
                      <a:pt x="6" y="561"/>
                    </a:lnTo>
                    <a:lnTo>
                      <a:pt x="6" y="561"/>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702" name="Freeform 278"/>
              <p:cNvSpPr>
                <a:spLocks/>
              </p:cNvSpPr>
              <p:nvPr/>
            </p:nvSpPr>
            <p:spPr bwMode="auto">
              <a:xfrm>
                <a:off x="3611" y="1868"/>
                <a:ext cx="305" cy="172"/>
              </a:xfrm>
              <a:custGeom>
                <a:avLst/>
                <a:gdLst/>
                <a:ahLst/>
                <a:cxnLst>
                  <a:cxn ang="0">
                    <a:pos x="31" y="0"/>
                  </a:cxn>
                  <a:cxn ang="0">
                    <a:pos x="140" y="45"/>
                  </a:cxn>
                  <a:cxn ang="0">
                    <a:pos x="187" y="78"/>
                  </a:cxn>
                  <a:cxn ang="0">
                    <a:pos x="240" y="113"/>
                  </a:cxn>
                  <a:cxn ang="0">
                    <a:pos x="286" y="142"/>
                  </a:cxn>
                  <a:cxn ang="0">
                    <a:pos x="329" y="167"/>
                  </a:cxn>
                  <a:cxn ang="0">
                    <a:pos x="369" y="190"/>
                  </a:cxn>
                  <a:cxn ang="0">
                    <a:pos x="409" y="211"/>
                  </a:cxn>
                  <a:cxn ang="0">
                    <a:pos x="492" y="252"/>
                  </a:cxn>
                  <a:cxn ang="0">
                    <a:pos x="590" y="288"/>
                  </a:cxn>
                  <a:cxn ang="0">
                    <a:pos x="608" y="323"/>
                  </a:cxn>
                  <a:cxn ang="0">
                    <a:pos x="594" y="339"/>
                  </a:cxn>
                  <a:cxn ang="0">
                    <a:pos x="571" y="341"/>
                  </a:cxn>
                  <a:cxn ang="0">
                    <a:pos x="470" y="303"/>
                  </a:cxn>
                  <a:cxn ang="0">
                    <a:pos x="386" y="262"/>
                  </a:cxn>
                  <a:cxn ang="0">
                    <a:pos x="303" y="216"/>
                  </a:cxn>
                  <a:cxn ang="0">
                    <a:pos x="259" y="190"/>
                  </a:cxn>
                  <a:cxn ang="0">
                    <a:pos x="211" y="161"/>
                  </a:cxn>
                  <a:cxn ang="0">
                    <a:pos x="163" y="128"/>
                  </a:cxn>
                  <a:cxn ang="0">
                    <a:pos x="120" y="96"/>
                  </a:cxn>
                  <a:cxn ang="0">
                    <a:pos x="77" y="71"/>
                  </a:cxn>
                  <a:cxn ang="0">
                    <a:pos x="21" y="54"/>
                  </a:cxn>
                  <a:cxn ang="0">
                    <a:pos x="0" y="21"/>
                  </a:cxn>
                  <a:cxn ang="0">
                    <a:pos x="9" y="4"/>
                  </a:cxn>
                  <a:cxn ang="0">
                    <a:pos x="31" y="0"/>
                  </a:cxn>
                  <a:cxn ang="0">
                    <a:pos x="31" y="0"/>
                  </a:cxn>
                </a:cxnLst>
                <a:rect l="0" t="0" r="r" b="b"/>
                <a:pathLst>
                  <a:path w="608" h="341">
                    <a:moveTo>
                      <a:pt x="31" y="0"/>
                    </a:moveTo>
                    <a:lnTo>
                      <a:pt x="140" y="45"/>
                    </a:lnTo>
                    <a:lnTo>
                      <a:pt x="187" y="78"/>
                    </a:lnTo>
                    <a:lnTo>
                      <a:pt x="240" y="113"/>
                    </a:lnTo>
                    <a:lnTo>
                      <a:pt x="286" y="142"/>
                    </a:lnTo>
                    <a:lnTo>
                      <a:pt x="329" y="167"/>
                    </a:lnTo>
                    <a:lnTo>
                      <a:pt x="369" y="190"/>
                    </a:lnTo>
                    <a:lnTo>
                      <a:pt x="409" y="211"/>
                    </a:lnTo>
                    <a:lnTo>
                      <a:pt x="492" y="252"/>
                    </a:lnTo>
                    <a:lnTo>
                      <a:pt x="590" y="288"/>
                    </a:lnTo>
                    <a:lnTo>
                      <a:pt x="608" y="323"/>
                    </a:lnTo>
                    <a:lnTo>
                      <a:pt x="594" y="339"/>
                    </a:lnTo>
                    <a:lnTo>
                      <a:pt x="571" y="341"/>
                    </a:lnTo>
                    <a:lnTo>
                      <a:pt x="470" y="303"/>
                    </a:lnTo>
                    <a:lnTo>
                      <a:pt x="386" y="262"/>
                    </a:lnTo>
                    <a:lnTo>
                      <a:pt x="303" y="216"/>
                    </a:lnTo>
                    <a:lnTo>
                      <a:pt x="259" y="190"/>
                    </a:lnTo>
                    <a:lnTo>
                      <a:pt x="211" y="161"/>
                    </a:lnTo>
                    <a:lnTo>
                      <a:pt x="163" y="128"/>
                    </a:lnTo>
                    <a:lnTo>
                      <a:pt x="120" y="96"/>
                    </a:lnTo>
                    <a:lnTo>
                      <a:pt x="77" y="71"/>
                    </a:lnTo>
                    <a:lnTo>
                      <a:pt x="21" y="54"/>
                    </a:lnTo>
                    <a:lnTo>
                      <a:pt x="0" y="21"/>
                    </a:lnTo>
                    <a:lnTo>
                      <a:pt x="9" y="4"/>
                    </a:lnTo>
                    <a:lnTo>
                      <a:pt x="31" y="0"/>
                    </a:lnTo>
                    <a:lnTo>
                      <a:pt x="31" y="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703" name="Freeform 279"/>
              <p:cNvSpPr>
                <a:spLocks/>
              </p:cNvSpPr>
              <p:nvPr/>
            </p:nvSpPr>
            <p:spPr bwMode="auto">
              <a:xfrm>
                <a:off x="3706" y="1861"/>
                <a:ext cx="289" cy="117"/>
              </a:xfrm>
              <a:custGeom>
                <a:avLst/>
                <a:gdLst/>
                <a:ahLst/>
                <a:cxnLst>
                  <a:cxn ang="0">
                    <a:pos x="34" y="0"/>
                  </a:cxn>
                  <a:cxn ang="0">
                    <a:pos x="107" y="27"/>
                  </a:cxn>
                  <a:cxn ang="0">
                    <a:pos x="172" y="51"/>
                  </a:cxn>
                  <a:cxn ang="0">
                    <a:pos x="292" y="93"/>
                  </a:cxn>
                  <a:cxn ang="0">
                    <a:pos x="415" y="134"/>
                  </a:cxn>
                  <a:cxn ang="0">
                    <a:pos x="481" y="157"/>
                  </a:cxn>
                  <a:cxn ang="0">
                    <a:pos x="555" y="181"/>
                  </a:cxn>
                  <a:cxn ang="0">
                    <a:pos x="573" y="217"/>
                  </a:cxn>
                  <a:cxn ang="0">
                    <a:pos x="560" y="232"/>
                  </a:cxn>
                  <a:cxn ang="0">
                    <a:pos x="538" y="234"/>
                  </a:cxn>
                  <a:cxn ang="0">
                    <a:pos x="463" y="209"/>
                  </a:cxn>
                  <a:cxn ang="0">
                    <a:pos x="397" y="187"/>
                  </a:cxn>
                  <a:cxn ang="0">
                    <a:pos x="273" y="146"/>
                  </a:cxn>
                  <a:cxn ang="0">
                    <a:pos x="152" y="102"/>
                  </a:cxn>
                  <a:cxn ang="0">
                    <a:pos x="87" y="78"/>
                  </a:cxn>
                  <a:cxn ang="0">
                    <a:pos x="15" y="51"/>
                  </a:cxn>
                  <a:cxn ang="0">
                    <a:pos x="0" y="15"/>
                  </a:cxn>
                  <a:cxn ang="0">
                    <a:pos x="13" y="0"/>
                  </a:cxn>
                  <a:cxn ang="0">
                    <a:pos x="34" y="0"/>
                  </a:cxn>
                  <a:cxn ang="0">
                    <a:pos x="34" y="0"/>
                  </a:cxn>
                </a:cxnLst>
                <a:rect l="0" t="0" r="r" b="b"/>
                <a:pathLst>
                  <a:path w="573" h="234">
                    <a:moveTo>
                      <a:pt x="34" y="0"/>
                    </a:moveTo>
                    <a:lnTo>
                      <a:pt x="107" y="27"/>
                    </a:lnTo>
                    <a:lnTo>
                      <a:pt x="172" y="51"/>
                    </a:lnTo>
                    <a:lnTo>
                      <a:pt x="292" y="93"/>
                    </a:lnTo>
                    <a:lnTo>
                      <a:pt x="415" y="134"/>
                    </a:lnTo>
                    <a:lnTo>
                      <a:pt x="481" y="157"/>
                    </a:lnTo>
                    <a:lnTo>
                      <a:pt x="555" y="181"/>
                    </a:lnTo>
                    <a:lnTo>
                      <a:pt x="573" y="217"/>
                    </a:lnTo>
                    <a:lnTo>
                      <a:pt x="560" y="232"/>
                    </a:lnTo>
                    <a:lnTo>
                      <a:pt x="538" y="234"/>
                    </a:lnTo>
                    <a:lnTo>
                      <a:pt x="463" y="209"/>
                    </a:lnTo>
                    <a:lnTo>
                      <a:pt x="397" y="187"/>
                    </a:lnTo>
                    <a:lnTo>
                      <a:pt x="273" y="146"/>
                    </a:lnTo>
                    <a:lnTo>
                      <a:pt x="152" y="102"/>
                    </a:lnTo>
                    <a:lnTo>
                      <a:pt x="87" y="78"/>
                    </a:lnTo>
                    <a:lnTo>
                      <a:pt x="15" y="51"/>
                    </a:lnTo>
                    <a:lnTo>
                      <a:pt x="0" y="15"/>
                    </a:lnTo>
                    <a:lnTo>
                      <a:pt x="13" y="0"/>
                    </a:lnTo>
                    <a:lnTo>
                      <a:pt x="34" y="0"/>
                    </a:lnTo>
                    <a:lnTo>
                      <a:pt x="34" y="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704" name="Freeform 280"/>
              <p:cNvSpPr>
                <a:spLocks/>
              </p:cNvSpPr>
              <p:nvPr/>
            </p:nvSpPr>
            <p:spPr bwMode="auto">
              <a:xfrm>
                <a:off x="3895" y="1585"/>
                <a:ext cx="392" cy="114"/>
              </a:xfrm>
              <a:custGeom>
                <a:avLst/>
                <a:gdLst/>
                <a:ahLst/>
                <a:cxnLst>
                  <a:cxn ang="0">
                    <a:pos x="31" y="0"/>
                  </a:cxn>
                  <a:cxn ang="0">
                    <a:pos x="183" y="33"/>
                  </a:cxn>
                  <a:cxn ang="0">
                    <a:pos x="252" y="53"/>
                  </a:cxn>
                  <a:cxn ang="0">
                    <a:pos x="332" y="71"/>
                  </a:cxn>
                  <a:cxn ang="0">
                    <a:pos x="771" y="174"/>
                  </a:cxn>
                  <a:cxn ang="0">
                    <a:pos x="787" y="208"/>
                  </a:cxn>
                  <a:cxn ang="0">
                    <a:pos x="774" y="225"/>
                  </a:cxn>
                  <a:cxn ang="0">
                    <a:pos x="752" y="225"/>
                  </a:cxn>
                  <a:cxn ang="0">
                    <a:pos x="640" y="187"/>
                  </a:cxn>
                  <a:cxn ang="0">
                    <a:pos x="541" y="163"/>
                  </a:cxn>
                  <a:cxn ang="0">
                    <a:pos x="323" y="125"/>
                  </a:cxn>
                  <a:cxn ang="0">
                    <a:pos x="175" y="88"/>
                  </a:cxn>
                  <a:cxn ang="0">
                    <a:pos x="106" y="70"/>
                  </a:cxn>
                  <a:cxn ang="0">
                    <a:pos x="25" y="54"/>
                  </a:cxn>
                  <a:cxn ang="0">
                    <a:pos x="0" y="24"/>
                  </a:cxn>
                  <a:cxn ang="0">
                    <a:pos x="9" y="6"/>
                  </a:cxn>
                  <a:cxn ang="0">
                    <a:pos x="31" y="0"/>
                  </a:cxn>
                  <a:cxn ang="0">
                    <a:pos x="31" y="0"/>
                  </a:cxn>
                </a:cxnLst>
                <a:rect l="0" t="0" r="r" b="b"/>
                <a:pathLst>
                  <a:path w="787" h="225">
                    <a:moveTo>
                      <a:pt x="31" y="0"/>
                    </a:moveTo>
                    <a:lnTo>
                      <a:pt x="183" y="33"/>
                    </a:lnTo>
                    <a:lnTo>
                      <a:pt x="252" y="53"/>
                    </a:lnTo>
                    <a:lnTo>
                      <a:pt x="332" y="71"/>
                    </a:lnTo>
                    <a:lnTo>
                      <a:pt x="771" y="174"/>
                    </a:lnTo>
                    <a:lnTo>
                      <a:pt x="787" y="208"/>
                    </a:lnTo>
                    <a:lnTo>
                      <a:pt x="774" y="225"/>
                    </a:lnTo>
                    <a:lnTo>
                      <a:pt x="752" y="225"/>
                    </a:lnTo>
                    <a:lnTo>
                      <a:pt x="640" y="187"/>
                    </a:lnTo>
                    <a:lnTo>
                      <a:pt x="541" y="163"/>
                    </a:lnTo>
                    <a:lnTo>
                      <a:pt x="323" y="125"/>
                    </a:lnTo>
                    <a:lnTo>
                      <a:pt x="175" y="88"/>
                    </a:lnTo>
                    <a:lnTo>
                      <a:pt x="106" y="70"/>
                    </a:lnTo>
                    <a:lnTo>
                      <a:pt x="25" y="54"/>
                    </a:lnTo>
                    <a:lnTo>
                      <a:pt x="0" y="24"/>
                    </a:lnTo>
                    <a:lnTo>
                      <a:pt x="9" y="6"/>
                    </a:lnTo>
                    <a:lnTo>
                      <a:pt x="31" y="0"/>
                    </a:lnTo>
                    <a:lnTo>
                      <a:pt x="31" y="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705" name="Freeform 281"/>
              <p:cNvSpPr>
                <a:spLocks/>
              </p:cNvSpPr>
              <p:nvPr/>
            </p:nvSpPr>
            <p:spPr bwMode="auto">
              <a:xfrm>
                <a:off x="4283" y="1651"/>
                <a:ext cx="127" cy="55"/>
              </a:xfrm>
              <a:custGeom>
                <a:avLst/>
                <a:gdLst/>
                <a:ahLst/>
                <a:cxnLst>
                  <a:cxn ang="0">
                    <a:pos x="20" y="56"/>
                  </a:cxn>
                  <a:cxn ang="0">
                    <a:pos x="219" y="0"/>
                  </a:cxn>
                  <a:cxn ang="0">
                    <a:pos x="241" y="1"/>
                  </a:cxn>
                  <a:cxn ang="0">
                    <a:pos x="253" y="18"/>
                  </a:cxn>
                  <a:cxn ang="0">
                    <a:pos x="252" y="39"/>
                  </a:cxn>
                  <a:cxn ang="0">
                    <a:pos x="234" y="53"/>
                  </a:cxn>
                  <a:cxn ang="0">
                    <a:pos x="35" y="109"/>
                  </a:cxn>
                  <a:cxn ang="0">
                    <a:pos x="12" y="106"/>
                  </a:cxn>
                  <a:cxn ang="0">
                    <a:pos x="0" y="89"/>
                  </a:cxn>
                  <a:cxn ang="0">
                    <a:pos x="1" y="69"/>
                  </a:cxn>
                  <a:cxn ang="0">
                    <a:pos x="20" y="56"/>
                  </a:cxn>
                  <a:cxn ang="0">
                    <a:pos x="20" y="56"/>
                  </a:cxn>
                </a:cxnLst>
                <a:rect l="0" t="0" r="r" b="b"/>
                <a:pathLst>
                  <a:path w="253" h="109">
                    <a:moveTo>
                      <a:pt x="20" y="56"/>
                    </a:moveTo>
                    <a:lnTo>
                      <a:pt x="219" y="0"/>
                    </a:lnTo>
                    <a:lnTo>
                      <a:pt x="241" y="1"/>
                    </a:lnTo>
                    <a:lnTo>
                      <a:pt x="253" y="18"/>
                    </a:lnTo>
                    <a:lnTo>
                      <a:pt x="252" y="39"/>
                    </a:lnTo>
                    <a:lnTo>
                      <a:pt x="234" y="53"/>
                    </a:lnTo>
                    <a:lnTo>
                      <a:pt x="35" y="109"/>
                    </a:lnTo>
                    <a:lnTo>
                      <a:pt x="12" y="106"/>
                    </a:lnTo>
                    <a:lnTo>
                      <a:pt x="0" y="89"/>
                    </a:lnTo>
                    <a:lnTo>
                      <a:pt x="1" y="69"/>
                    </a:lnTo>
                    <a:lnTo>
                      <a:pt x="20" y="56"/>
                    </a:lnTo>
                    <a:lnTo>
                      <a:pt x="20" y="56"/>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706" name="Freeform 282"/>
              <p:cNvSpPr>
                <a:spLocks/>
              </p:cNvSpPr>
              <p:nvPr/>
            </p:nvSpPr>
            <p:spPr bwMode="auto">
              <a:xfrm>
                <a:off x="4267" y="1671"/>
                <a:ext cx="30" cy="155"/>
              </a:xfrm>
              <a:custGeom>
                <a:avLst/>
                <a:gdLst/>
                <a:ahLst/>
                <a:cxnLst>
                  <a:cxn ang="0">
                    <a:pos x="65" y="26"/>
                  </a:cxn>
                  <a:cxn ang="0">
                    <a:pos x="56" y="281"/>
                  </a:cxn>
                  <a:cxn ang="0">
                    <a:pos x="26" y="305"/>
                  </a:cxn>
                  <a:cxn ang="0">
                    <a:pos x="0" y="275"/>
                  </a:cxn>
                  <a:cxn ang="0">
                    <a:pos x="11" y="30"/>
                  </a:cxn>
                  <a:cxn ang="0">
                    <a:pos x="17" y="9"/>
                  </a:cxn>
                  <a:cxn ang="0">
                    <a:pos x="35" y="0"/>
                  </a:cxn>
                  <a:cxn ang="0">
                    <a:pos x="65" y="26"/>
                  </a:cxn>
                  <a:cxn ang="0">
                    <a:pos x="65" y="26"/>
                  </a:cxn>
                </a:cxnLst>
                <a:rect l="0" t="0" r="r" b="b"/>
                <a:pathLst>
                  <a:path w="65" h="305">
                    <a:moveTo>
                      <a:pt x="65" y="26"/>
                    </a:moveTo>
                    <a:lnTo>
                      <a:pt x="56" y="281"/>
                    </a:lnTo>
                    <a:lnTo>
                      <a:pt x="26" y="305"/>
                    </a:lnTo>
                    <a:lnTo>
                      <a:pt x="0" y="275"/>
                    </a:lnTo>
                    <a:lnTo>
                      <a:pt x="11" y="30"/>
                    </a:lnTo>
                    <a:lnTo>
                      <a:pt x="17" y="9"/>
                    </a:lnTo>
                    <a:lnTo>
                      <a:pt x="35" y="0"/>
                    </a:lnTo>
                    <a:lnTo>
                      <a:pt x="65" y="26"/>
                    </a:lnTo>
                    <a:lnTo>
                      <a:pt x="65" y="26"/>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707" name="Freeform 283"/>
              <p:cNvSpPr>
                <a:spLocks/>
              </p:cNvSpPr>
              <p:nvPr/>
            </p:nvSpPr>
            <p:spPr bwMode="auto">
              <a:xfrm>
                <a:off x="4062" y="1675"/>
                <a:ext cx="192" cy="69"/>
              </a:xfrm>
              <a:custGeom>
                <a:avLst/>
                <a:gdLst/>
                <a:ahLst/>
                <a:cxnLst>
                  <a:cxn ang="0">
                    <a:pos x="0" y="101"/>
                  </a:cxn>
                  <a:cxn ang="0">
                    <a:pos x="6" y="32"/>
                  </a:cxn>
                  <a:cxn ang="0">
                    <a:pos x="10" y="8"/>
                  </a:cxn>
                  <a:cxn ang="0">
                    <a:pos x="35" y="0"/>
                  </a:cxn>
                  <a:cxn ang="0">
                    <a:pos x="201" y="32"/>
                  </a:cxn>
                  <a:cxn ang="0">
                    <a:pos x="276" y="58"/>
                  </a:cxn>
                  <a:cxn ang="0">
                    <a:pos x="364" y="83"/>
                  </a:cxn>
                  <a:cxn ang="0">
                    <a:pos x="383" y="116"/>
                  </a:cxn>
                  <a:cxn ang="0">
                    <a:pos x="371" y="133"/>
                  </a:cxn>
                  <a:cxn ang="0">
                    <a:pos x="348" y="136"/>
                  </a:cxn>
                  <a:cxn ang="0">
                    <a:pos x="204" y="91"/>
                  </a:cxn>
                  <a:cxn ang="0">
                    <a:pos x="137" y="71"/>
                  </a:cxn>
                  <a:cxn ang="0">
                    <a:pos x="63" y="59"/>
                  </a:cxn>
                  <a:cxn ang="0">
                    <a:pos x="56" y="110"/>
                  </a:cxn>
                  <a:cxn ang="0">
                    <a:pos x="42" y="130"/>
                  </a:cxn>
                  <a:cxn ang="0">
                    <a:pos x="23" y="133"/>
                  </a:cxn>
                  <a:cxn ang="0">
                    <a:pos x="0" y="101"/>
                  </a:cxn>
                  <a:cxn ang="0">
                    <a:pos x="0" y="101"/>
                  </a:cxn>
                </a:cxnLst>
                <a:rect l="0" t="0" r="r" b="b"/>
                <a:pathLst>
                  <a:path w="383" h="136">
                    <a:moveTo>
                      <a:pt x="0" y="101"/>
                    </a:moveTo>
                    <a:lnTo>
                      <a:pt x="6" y="32"/>
                    </a:lnTo>
                    <a:lnTo>
                      <a:pt x="10" y="8"/>
                    </a:lnTo>
                    <a:lnTo>
                      <a:pt x="35" y="0"/>
                    </a:lnTo>
                    <a:lnTo>
                      <a:pt x="201" y="32"/>
                    </a:lnTo>
                    <a:lnTo>
                      <a:pt x="276" y="58"/>
                    </a:lnTo>
                    <a:lnTo>
                      <a:pt x="364" y="83"/>
                    </a:lnTo>
                    <a:lnTo>
                      <a:pt x="383" y="116"/>
                    </a:lnTo>
                    <a:lnTo>
                      <a:pt x="371" y="133"/>
                    </a:lnTo>
                    <a:lnTo>
                      <a:pt x="348" y="136"/>
                    </a:lnTo>
                    <a:lnTo>
                      <a:pt x="204" y="91"/>
                    </a:lnTo>
                    <a:lnTo>
                      <a:pt x="137" y="71"/>
                    </a:lnTo>
                    <a:lnTo>
                      <a:pt x="63" y="59"/>
                    </a:lnTo>
                    <a:lnTo>
                      <a:pt x="56" y="110"/>
                    </a:lnTo>
                    <a:lnTo>
                      <a:pt x="42" y="130"/>
                    </a:lnTo>
                    <a:lnTo>
                      <a:pt x="23" y="133"/>
                    </a:lnTo>
                    <a:lnTo>
                      <a:pt x="0" y="101"/>
                    </a:lnTo>
                    <a:lnTo>
                      <a:pt x="0" y="101"/>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sp>
          <p:nvSpPr>
            <p:cNvPr id="18516" name="Rectangle 284"/>
            <p:cNvSpPr>
              <a:spLocks noChangeArrowheads="1"/>
            </p:cNvSpPr>
            <p:nvPr/>
          </p:nvSpPr>
          <p:spPr bwMode="auto">
            <a:xfrm>
              <a:off x="431" y="2387"/>
              <a:ext cx="534" cy="316"/>
            </a:xfrm>
            <a:prstGeom prst="rect">
              <a:avLst/>
            </a:prstGeom>
            <a:grpFill/>
            <a:ln w="9525">
              <a:noFill/>
              <a:miter lim="800000"/>
              <a:headEnd/>
              <a:tailEnd/>
            </a:ln>
          </p:spPr>
          <p:txBody>
            <a:bodyPr lIns="103548" tIns="51774" rIns="103548" bIns="51774">
              <a:spAutoFit/>
            </a:bodyPr>
            <a:lstStyle/>
            <a:p>
              <a:pPr defTabSz="1028700">
                <a:lnSpc>
                  <a:spcPct val="100000"/>
                </a:lnSpc>
                <a:spcBef>
                  <a:spcPct val="50000"/>
                </a:spcBef>
                <a:buFontTx/>
                <a:buNone/>
              </a:pPr>
              <a:r>
                <a:rPr lang="en-US" sz="1300" i="0">
                  <a:solidFill>
                    <a:sysClr val="windowText" lastClr="000000"/>
                  </a:solidFill>
                  <a:latin typeface="Arial" panose="020B0604020202020204" pitchFamily="34" charset="0"/>
                  <a:cs typeface="Arial" panose="020B0604020202020204" pitchFamily="34" charset="0"/>
                </a:rPr>
                <a:t>Banda Ancha</a:t>
              </a:r>
            </a:p>
          </p:txBody>
        </p:sp>
        <p:sp>
          <p:nvSpPr>
            <p:cNvPr id="18517" name="Rectangle 285"/>
            <p:cNvSpPr>
              <a:spLocks noChangeArrowheads="1"/>
            </p:cNvSpPr>
            <p:nvPr/>
          </p:nvSpPr>
          <p:spPr bwMode="auto">
            <a:xfrm>
              <a:off x="113" y="835"/>
              <a:ext cx="816" cy="316"/>
            </a:xfrm>
            <a:prstGeom prst="rect">
              <a:avLst/>
            </a:prstGeom>
            <a:grpFill/>
            <a:ln w="9525">
              <a:noFill/>
              <a:miter lim="800000"/>
              <a:headEnd/>
              <a:tailEnd/>
            </a:ln>
          </p:spPr>
          <p:txBody>
            <a:bodyPr lIns="103548" tIns="51774" rIns="103548" bIns="51774">
              <a:spAutoFit/>
            </a:bodyPr>
            <a:lstStyle/>
            <a:p>
              <a:pPr algn="ctr" defTabSz="1028700">
                <a:lnSpc>
                  <a:spcPct val="100000"/>
                </a:lnSpc>
                <a:spcBef>
                  <a:spcPct val="50000"/>
                </a:spcBef>
                <a:buFontTx/>
                <a:buNone/>
              </a:pPr>
              <a:r>
                <a:rPr lang="en-US" sz="1300" b="1" i="0">
                  <a:solidFill>
                    <a:sysClr val="windowText" lastClr="000000"/>
                  </a:solidFill>
                  <a:latin typeface="Arial" panose="020B0604020202020204" pitchFamily="34" charset="0"/>
                  <a:cs typeface="Arial" panose="020B0604020202020204" pitchFamily="34" charset="0"/>
                </a:rPr>
                <a:t>Banda  angosta</a:t>
              </a:r>
            </a:p>
          </p:txBody>
        </p:sp>
        <p:sp>
          <p:nvSpPr>
            <p:cNvPr id="18518" name="Rectangle 286"/>
            <p:cNvSpPr>
              <a:spLocks noChangeArrowheads="1"/>
            </p:cNvSpPr>
            <p:nvPr/>
          </p:nvSpPr>
          <p:spPr bwMode="auto">
            <a:xfrm>
              <a:off x="657" y="3328"/>
              <a:ext cx="729" cy="318"/>
            </a:xfrm>
            <a:prstGeom prst="rect">
              <a:avLst/>
            </a:prstGeom>
            <a:grpFill/>
            <a:ln w="9525">
              <a:noFill/>
              <a:miter lim="800000"/>
              <a:headEnd/>
              <a:tailEnd/>
            </a:ln>
          </p:spPr>
          <p:txBody>
            <a:bodyPr wrap="square" lIns="103548" tIns="51774" rIns="103548" bIns="51774">
              <a:spAutoFit/>
            </a:bodyPr>
            <a:lstStyle/>
            <a:p>
              <a:pPr algn="ctr" defTabSz="1028700">
                <a:lnSpc>
                  <a:spcPct val="100000"/>
                </a:lnSpc>
                <a:spcBef>
                  <a:spcPct val="50000"/>
                </a:spcBef>
                <a:buFontTx/>
                <a:buNone/>
              </a:pPr>
              <a:r>
                <a:rPr lang="en-US" sz="1300" i="0">
                  <a:solidFill>
                    <a:sysClr val="windowText" lastClr="000000"/>
                  </a:solidFill>
                  <a:latin typeface="Arial" panose="020B0604020202020204" pitchFamily="34" charset="0"/>
                  <a:cs typeface="Arial" panose="020B0604020202020204" pitchFamily="34" charset="0"/>
                </a:rPr>
                <a:t>Redes dedicadas</a:t>
              </a:r>
            </a:p>
          </p:txBody>
        </p:sp>
      </p:grpSp>
      <p:sp>
        <p:nvSpPr>
          <p:cNvPr id="147" name="4 Marcador de número de diapositiva"/>
          <p:cNvSpPr>
            <a:spLocks noGrp="1"/>
          </p:cNvSpPr>
          <p:nvPr>
            <p:ph type="sldNum" sz="quarter" idx="12"/>
          </p:nvPr>
        </p:nvSpPr>
        <p:spPr/>
        <p:txBody>
          <a:bodyPr/>
          <a:lstStyle/>
          <a:p>
            <a:pPr>
              <a:defRPr/>
            </a:pPr>
            <a:fld id="{EBC46C53-1339-4C4F-8994-CC1F1E1716AF}" type="slidenum">
              <a:rPr lang="en-US">
                <a:solidFill>
                  <a:schemeClr val="accent2">
                    <a:lumMod val="75000"/>
                    <a:lumOff val="25000"/>
                  </a:schemeClr>
                </a:solidFill>
              </a:rPr>
              <a:pPr>
                <a:defRPr/>
              </a:pPr>
              <a:t>7</a:t>
            </a:fld>
            <a:endParaRPr lang="en-US">
              <a:solidFill>
                <a:schemeClr val="accent2">
                  <a:lumMod val="75000"/>
                  <a:lumOff val="25000"/>
                </a:schemeClr>
              </a:solidFill>
            </a:endParaRPr>
          </a:p>
        </p:txBody>
      </p:sp>
    </p:spTree>
    <p:extLst>
      <p:ext uri="{BB962C8B-B14F-4D97-AF65-F5344CB8AC3E}">
        <p14:creationId xmlns:p14="http://schemas.microsoft.com/office/powerpoint/2010/main" val="370537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87426"/>
                                        </p:tgtEl>
                                        <p:attrNameLst>
                                          <p:attrName>style.visibility</p:attrName>
                                        </p:attrNameLst>
                                      </p:cBhvr>
                                      <p:to>
                                        <p:strVal val="visible"/>
                                      </p:to>
                                    </p:set>
                                    <p:anim calcmode="lin" valueType="num">
                                      <p:cBhvr>
                                        <p:cTn id="7" dur="1000" fill="hold"/>
                                        <p:tgtEl>
                                          <p:spTgt spid="487426"/>
                                        </p:tgtEl>
                                        <p:attrNameLst>
                                          <p:attrName>ppt_w</p:attrName>
                                        </p:attrNameLst>
                                      </p:cBhvr>
                                      <p:tavLst>
                                        <p:tav tm="0">
                                          <p:val>
                                            <p:fltVal val="0"/>
                                          </p:val>
                                        </p:tav>
                                        <p:tav tm="100000">
                                          <p:val>
                                            <p:strVal val="#ppt_w"/>
                                          </p:val>
                                        </p:tav>
                                      </p:tavLst>
                                    </p:anim>
                                    <p:anim calcmode="lin" valueType="num">
                                      <p:cBhvr>
                                        <p:cTn id="8" dur="1000" fill="hold"/>
                                        <p:tgtEl>
                                          <p:spTgt spid="487426"/>
                                        </p:tgtEl>
                                        <p:attrNameLst>
                                          <p:attrName>ppt_h</p:attrName>
                                        </p:attrNameLst>
                                      </p:cBhvr>
                                      <p:tavLst>
                                        <p:tav tm="0">
                                          <p:val>
                                            <p:fltVal val="0"/>
                                          </p:val>
                                        </p:tav>
                                        <p:tav tm="100000">
                                          <p:val>
                                            <p:strVal val="#ppt_h"/>
                                          </p:val>
                                        </p:tav>
                                      </p:tavLst>
                                    </p:anim>
                                    <p:anim calcmode="lin" valueType="num">
                                      <p:cBhvr>
                                        <p:cTn id="9" dur="1000" fill="hold"/>
                                        <p:tgtEl>
                                          <p:spTgt spid="487426"/>
                                        </p:tgtEl>
                                        <p:attrNameLst>
                                          <p:attrName>style.rotation</p:attrName>
                                        </p:attrNameLst>
                                      </p:cBhvr>
                                      <p:tavLst>
                                        <p:tav tm="0">
                                          <p:val>
                                            <p:fltVal val="90"/>
                                          </p:val>
                                        </p:tav>
                                        <p:tav tm="100000">
                                          <p:val>
                                            <p:fltVal val="0"/>
                                          </p:val>
                                        </p:tav>
                                      </p:tavLst>
                                    </p:anim>
                                    <p:animEffect transition="in" filter="fade">
                                      <p:cBhvr>
                                        <p:cTn id="10" dur="1000"/>
                                        <p:tgtEl>
                                          <p:spTgt spid="487426"/>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8437"/>
                                        </p:tgtEl>
                                        <p:attrNameLst>
                                          <p:attrName>style.visibility</p:attrName>
                                        </p:attrNameLst>
                                      </p:cBhvr>
                                      <p:to>
                                        <p:strVal val="visible"/>
                                      </p:to>
                                    </p:set>
                                    <p:anim calcmode="lin" valueType="num">
                                      <p:cBhvr>
                                        <p:cTn id="15" dur="500" fill="hold"/>
                                        <p:tgtEl>
                                          <p:spTgt spid="18437"/>
                                        </p:tgtEl>
                                        <p:attrNameLst>
                                          <p:attrName>ppt_w</p:attrName>
                                        </p:attrNameLst>
                                      </p:cBhvr>
                                      <p:tavLst>
                                        <p:tav tm="0">
                                          <p:val>
                                            <p:fltVal val="0"/>
                                          </p:val>
                                        </p:tav>
                                        <p:tav tm="100000">
                                          <p:val>
                                            <p:strVal val="#ppt_w"/>
                                          </p:val>
                                        </p:tav>
                                      </p:tavLst>
                                    </p:anim>
                                    <p:anim calcmode="lin" valueType="num">
                                      <p:cBhvr>
                                        <p:cTn id="16" dur="500" fill="hold"/>
                                        <p:tgtEl>
                                          <p:spTgt spid="18437"/>
                                        </p:tgtEl>
                                        <p:attrNameLst>
                                          <p:attrName>ppt_h</p:attrName>
                                        </p:attrNameLst>
                                      </p:cBhvr>
                                      <p:tavLst>
                                        <p:tav tm="0">
                                          <p:val>
                                            <p:fltVal val="0"/>
                                          </p:val>
                                        </p:tav>
                                        <p:tav tm="100000">
                                          <p:val>
                                            <p:strVal val="#ppt_h"/>
                                          </p:val>
                                        </p:tav>
                                      </p:tavLst>
                                    </p:anim>
                                    <p:animEffect transition="in" filter="fade">
                                      <p:cBhvr>
                                        <p:cTn id="17" dur="500"/>
                                        <p:tgtEl>
                                          <p:spTgt spid="18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 Marcador de número de diapositiva"/>
          <p:cNvSpPr>
            <a:spLocks noGrp="1"/>
          </p:cNvSpPr>
          <p:nvPr>
            <p:ph type="sldNum" sz="quarter" idx="12"/>
          </p:nvPr>
        </p:nvSpPr>
        <p:spPr/>
        <p:txBody>
          <a:bodyPr/>
          <a:lstStyle/>
          <a:p>
            <a:pPr>
              <a:defRPr/>
            </a:pPr>
            <a:fld id="{7DAFD015-B682-4138-A114-98F458413FB9}" type="slidenum">
              <a:rPr lang="en-US"/>
              <a:pPr>
                <a:defRPr/>
              </a:pPr>
              <a:t>8</a:t>
            </a:fld>
            <a:endParaRPr lang="en-US"/>
          </a:p>
        </p:txBody>
      </p:sp>
      <p:sp>
        <p:nvSpPr>
          <p:cNvPr id="226306" name="Rectangle 2"/>
          <p:cNvSpPr>
            <a:spLocks noGrp="1" noChangeArrowheads="1"/>
          </p:cNvSpPr>
          <p:nvPr>
            <p:ph type="title"/>
          </p:nvPr>
        </p:nvSpPr>
        <p:spPr>
          <a:xfrm>
            <a:off x="1043608" y="26729"/>
            <a:ext cx="7608023" cy="1143000"/>
          </a:xfrm>
          <a:solidFill>
            <a:srgbClr val="66FFFF"/>
          </a:solidFill>
          <a:ln w="76200" cap="flat" algn="ctr">
            <a:solidFill>
              <a:schemeClr val="accent2"/>
            </a:solidFill>
          </a:ln>
        </p:spPr>
        <p:txBody>
          <a:bodyPr/>
          <a:lstStyle/>
          <a:p>
            <a:pPr>
              <a:defRPr/>
            </a:pPr>
            <a:r>
              <a:rPr lang="es-ES_tradnl" sz="3600" b="1" i="1" dirty="0">
                <a:solidFill>
                  <a:schemeClr val="bg1">
                    <a:lumMod val="40000"/>
                    <a:lumOff val="60000"/>
                  </a:schemeClr>
                </a:solidFill>
                <a:effectLst>
                  <a:outerShdw blurRad="38100" dist="38100" dir="2700000" algn="tl">
                    <a:srgbClr val="000000"/>
                  </a:outerShdw>
                </a:effectLst>
                <a:latin typeface="Arial" charset="0"/>
              </a:rPr>
              <a:t>Concepto de Transmisión</a:t>
            </a:r>
          </a:p>
        </p:txBody>
      </p:sp>
      <p:sp>
        <p:nvSpPr>
          <p:cNvPr id="226307" name="Rectangle 3"/>
          <p:cNvSpPr>
            <a:spLocks noChangeArrowheads="1"/>
          </p:cNvSpPr>
          <p:nvPr/>
        </p:nvSpPr>
        <p:spPr bwMode="auto">
          <a:xfrm>
            <a:off x="2123728" y="2276872"/>
            <a:ext cx="9144000" cy="461665"/>
          </a:xfrm>
          <a:prstGeom prst="rect">
            <a:avLst/>
          </a:prstGeom>
          <a:noFill/>
          <a:ln w="57150" cmpd="thickThin">
            <a:noFill/>
            <a:miter lim="800000"/>
            <a:headEnd/>
            <a:tailEnd/>
          </a:ln>
          <a:effectLst/>
        </p:spPr>
        <p:txBody>
          <a:bodyPr>
            <a:spAutoFit/>
          </a:bodyPr>
          <a:lstStyle/>
          <a:p>
            <a:pPr>
              <a:defRPr/>
            </a:pPr>
            <a:endParaRPr lang="es-ES">
              <a:effectLst>
                <a:outerShdw blurRad="38100" dist="38100" dir="2700000" algn="tl">
                  <a:srgbClr val="000000">
                    <a:alpha val="43137"/>
                  </a:srgbClr>
                </a:outerShdw>
              </a:effectLst>
            </a:endParaRPr>
          </a:p>
        </p:txBody>
      </p:sp>
      <p:sp>
        <p:nvSpPr>
          <p:cNvPr id="226309" name="Text Box 5"/>
          <p:cNvSpPr txBox="1">
            <a:spLocks noChangeArrowheads="1"/>
          </p:cNvSpPr>
          <p:nvPr/>
        </p:nvSpPr>
        <p:spPr bwMode="auto">
          <a:xfrm>
            <a:off x="251520" y="1636713"/>
            <a:ext cx="8681464" cy="3724096"/>
          </a:xfrm>
          <a:prstGeom prst="rect">
            <a:avLst/>
          </a:prstGeom>
          <a:solidFill>
            <a:schemeClr val="bg1">
              <a:lumMod val="20000"/>
              <a:lumOff val="80000"/>
            </a:schemeClr>
          </a:solidFill>
          <a:ln w="57150" cmpd="thickThin">
            <a:noFill/>
            <a:miter lim="800000"/>
            <a:headEnd/>
            <a:tailEnd/>
          </a:ln>
          <a:effectLst/>
        </p:spPr>
        <p:txBody>
          <a:bodyPr wrap="square">
            <a:spAutoFit/>
          </a:bodyPr>
          <a:lstStyle/>
          <a:p>
            <a:pPr algn="just">
              <a:defRPr/>
            </a:pPr>
            <a:r>
              <a:rPr lang="es-MX" sz="3200" b="1" i="1" dirty="0">
                <a:solidFill>
                  <a:schemeClr val="accent2">
                    <a:lumMod val="75000"/>
                    <a:lumOff val="25000"/>
                  </a:schemeClr>
                </a:solidFill>
                <a:effectLst>
                  <a:outerShdw blurRad="38100" dist="38100" dir="2700000" algn="tl">
                    <a:srgbClr val="FFFFFF"/>
                  </a:outerShdw>
                </a:effectLst>
                <a:latin typeface="Arial" panose="020B0604020202020204" pitchFamily="34" charset="0"/>
                <a:cs typeface="Arial" panose="020B0604020202020204" pitchFamily="34" charset="0"/>
              </a:rPr>
              <a:t>Transferencia de Información Codificada desde un punto a otro u otros mediante el uso de señales:</a:t>
            </a:r>
          </a:p>
          <a:p>
            <a:pPr lvl="4">
              <a:buFontTx/>
              <a:buNone/>
              <a:defRPr/>
            </a:pPr>
            <a:r>
              <a:rPr lang="es-MX" sz="2800" b="1" i="1" dirty="0">
                <a:solidFill>
                  <a:schemeClr val="accent2">
                    <a:lumMod val="75000"/>
                    <a:lumOff val="25000"/>
                  </a:schemeClr>
                </a:solidFill>
                <a:effectLst>
                  <a:outerShdw blurRad="38100" dist="38100" dir="2700000" algn="tl">
                    <a:srgbClr val="FFFFFF"/>
                  </a:outerShdw>
                </a:effectLst>
                <a:latin typeface="Arial" panose="020B0604020202020204" pitchFamily="34" charset="0"/>
                <a:cs typeface="Arial" panose="020B0604020202020204" pitchFamily="34" charset="0"/>
              </a:rPr>
              <a:t>Eléctricas</a:t>
            </a:r>
          </a:p>
          <a:p>
            <a:pPr lvl="4">
              <a:buFontTx/>
              <a:buNone/>
              <a:defRPr/>
            </a:pPr>
            <a:r>
              <a:rPr lang="es-MX" sz="2800" b="1" i="1" dirty="0">
                <a:solidFill>
                  <a:schemeClr val="accent2">
                    <a:lumMod val="75000"/>
                    <a:lumOff val="25000"/>
                  </a:schemeClr>
                </a:solidFill>
                <a:effectLst>
                  <a:outerShdw blurRad="38100" dist="38100" dir="2700000" algn="tl">
                    <a:srgbClr val="FFFFFF"/>
                  </a:outerShdw>
                </a:effectLst>
                <a:latin typeface="Arial" panose="020B0604020202020204" pitchFamily="34" charset="0"/>
                <a:cs typeface="Arial" panose="020B0604020202020204" pitchFamily="34" charset="0"/>
              </a:rPr>
              <a:t>Ópticas</a:t>
            </a:r>
          </a:p>
          <a:p>
            <a:pPr lvl="4">
              <a:buFontTx/>
              <a:buNone/>
              <a:defRPr/>
            </a:pPr>
            <a:r>
              <a:rPr lang="es-MX" sz="2800" b="1" i="1" dirty="0">
                <a:solidFill>
                  <a:schemeClr val="accent2">
                    <a:lumMod val="75000"/>
                    <a:lumOff val="25000"/>
                  </a:schemeClr>
                </a:solidFill>
                <a:effectLst>
                  <a:outerShdw blurRad="38100" dist="38100" dir="2700000" algn="tl">
                    <a:srgbClr val="FFFFFF"/>
                  </a:outerShdw>
                </a:effectLst>
                <a:latin typeface="Arial" panose="020B0604020202020204" pitchFamily="34" charset="0"/>
                <a:cs typeface="Arial" panose="020B0604020202020204" pitchFamily="34" charset="0"/>
              </a:rPr>
              <a:t>Electroópticas</a:t>
            </a:r>
          </a:p>
          <a:p>
            <a:pPr lvl="4">
              <a:buFontTx/>
              <a:buNone/>
              <a:defRPr/>
            </a:pPr>
            <a:r>
              <a:rPr lang="es-MX" sz="2800" b="1" i="1" dirty="0">
                <a:solidFill>
                  <a:schemeClr val="accent2">
                    <a:lumMod val="75000"/>
                    <a:lumOff val="25000"/>
                  </a:schemeClr>
                </a:solidFill>
                <a:effectLst>
                  <a:outerShdw blurRad="38100" dist="38100" dir="2700000" algn="tl">
                    <a:srgbClr val="FFFFFF"/>
                  </a:outerShdw>
                </a:effectLst>
                <a:latin typeface="Arial" panose="020B0604020202020204" pitchFamily="34" charset="0"/>
                <a:cs typeface="Arial" panose="020B0604020202020204" pitchFamily="34" charset="0"/>
              </a:rPr>
              <a:t>Electromagnéticas</a:t>
            </a:r>
          </a:p>
          <a:p>
            <a:pPr>
              <a:buFontTx/>
              <a:buNone/>
              <a:defRPr/>
            </a:pPr>
            <a:endParaRPr lang="es-AR" sz="2800" b="1" i="1" dirty="0">
              <a:solidFill>
                <a:schemeClr val="accent2">
                  <a:lumMod val="75000"/>
                  <a:lumOff val="25000"/>
                </a:schemeClr>
              </a:solidFill>
              <a:effectLst>
                <a:outerShdw blurRad="38100" dist="38100" dir="2700000" algn="tl">
                  <a:srgbClr val="FFFFFF"/>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834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26306"/>
                                        </p:tgtEl>
                                        <p:attrNameLst>
                                          <p:attrName>style.visibility</p:attrName>
                                        </p:attrNameLst>
                                      </p:cBhvr>
                                      <p:to>
                                        <p:strVal val="visible"/>
                                      </p:to>
                                    </p:set>
                                    <p:anim calcmode="lin" valueType="num">
                                      <p:cBhvr>
                                        <p:cTn id="7" dur="1000" fill="hold"/>
                                        <p:tgtEl>
                                          <p:spTgt spid="226306"/>
                                        </p:tgtEl>
                                        <p:attrNameLst>
                                          <p:attrName>ppt_w</p:attrName>
                                        </p:attrNameLst>
                                      </p:cBhvr>
                                      <p:tavLst>
                                        <p:tav tm="0">
                                          <p:val>
                                            <p:fltVal val="0"/>
                                          </p:val>
                                        </p:tav>
                                        <p:tav tm="100000">
                                          <p:val>
                                            <p:strVal val="#ppt_w"/>
                                          </p:val>
                                        </p:tav>
                                      </p:tavLst>
                                    </p:anim>
                                    <p:anim calcmode="lin" valueType="num">
                                      <p:cBhvr>
                                        <p:cTn id="8" dur="1000" fill="hold"/>
                                        <p:tgtEl>
                                          <p:spTgt spid="226306"/>
                                        </p:tgtEl>
                                        <p:attrNameLst>
                                          <p:attrName>ppt_h</p:attrName>
                                        </p:attrNameLst>
                                      </p:cBhvr>
                                      <p:tavLst>
                                        <p:tav tm="0">
                                          <p:val>
                                            <p:fltVal val="0"/>
                                          </p:val>
                                        </p:tav>
                                        <p:tav tm="100000">
                                          <p:val>
                                            <p:strVal val="#ppt_h"/>
                                          </p:val>
                                        </p:tav>
                                      </p:tavLst>
                                    </p:anim>
                                    <p:anim calcmode="lin" valueType="num">
                                      <p:cBhvr>
                                        <p:cTn id="9" dur="1000" fill="hold"/>
                                        <p:tgtEl>
                                          <p:spTgt spid="226306"/>
                                        </p:tgtEl>
                                        <p:attrNameLst>
                                          <p:attrName>style.rotation</p:attrName>
                                        </p:attrNameLst>
                                      </p:cBhvr>
                                      <p:tavLst>
                                        <p:tav tm="0">
                                          <p:val>
                                            <p:fltVal val="90"/>
                                          </p:val>
                                        </p:tav>
                                        <p:tav tm="100000">
                                          <p:val>
                                            <p:fltVal val="0"/>
                                          </p:val>
                                        </p:tav>
                                      </p:tavLst>
                                    </p:anim>
                                    <p:animEffect transition="in" filter="fade">
                                      <p:cBhvr>
                                        <p:cTn id="10" dur="1000"/>
                                        <p:tgtEl>
                                          <p:spTgt spid="22630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26309"/>
                                        </p:tgtEl>
                                        <p:attrNameLst>
                                          <p:attrName>style.visibility</p:attrName>
                                        </p:attrNameLst>
                                      </p:cBhvr>
                                      <p:to>
                                        <p:strVal val="visible"/>
                                      </p:to>
                                    </p:set>
                                    <p:anim calcmode="lin" valueType="num">
                                      <p:cBhvr>
                                        <p:cTn id="15" dur="1000" fill="hold"/>
                                        <p:tgtEl>
                                          <p:spTgt spid="226309"/>
                                        </p:tgtEl>
                                        <p:attrNameLst>
                                          <p:attrName>ppt_w</p:attrName>
                                        </p:attrNameLst>
                                      </p:cBhvr>
                                      <p:tavLst>
                                        <p:tav tm="0">
                                          <p:val>
                                            <p:fltVal val="0"/>
                                          </p:val>
                                        </p:tav>
                                        <p:tav tm="100000">
                                          <p:val>
                                            <p:strVal val="#ppt_w"/>
                                          </p:val>
                                        </p:tav>
                                      </p:tavLst>
                                    </p:anim>
                                    <p:anim calcmode="lin" valueType="num">
                                      <p:cBhvr>
                                        <p:cTn id="16" dur="1000" fill="hold"/>
                                        <p:tgtEl>
                                          <p:spTgt spid="226309"/>
                                        </p:tgtEl>
                                        <p:attrNameLst>
                                          <p:attrName>ppt_h</p:attrName>
                                        </p:attrNameLst>
                                      </p:cBhvr>
                                      <p:tavLst>
                                        <p:tav tm="0">
                                          <p:val>
                                            <p:fltVal val="0"/>
                                          </p:val>
                                        </p:tav>
                                        <p:tav tm="100000">
                                          <p:val>
                                            <p:strVal val="#ppt_h"/>
                                          </p:val>
                                        </p:tav>
                                      </p:tavLst>
                                    </p:anim>
                                    <p:anim calcmode="lin" valueType="num">
                                      <p:cBhvr>
                                        <p:cTn id="17" dur="1000" fill="hold"/>
                                        <p:tgtEl>
                                          <p:spTgt spid="226309"/>
                                        </p:tgtEl>
                                        <p:attrNameLst>
                                          <p:attrName>style.rotation</p:attrName>
                                        </p:attrNameLst>
                                      </p:cBhvr>
                                      <p:tavLst>
                                        <p:tav tm="0">
                                          <p:val>
                                            <p:fltVal val="90"/>
                                          </p:val>
                                        </p:tav>
                                        <p:tav tm="100000">
                                          <p:val>
                                            <p:fltVal val="0"/>
                                          </p:val>
                                        </p:tav>
                                      </p:tavLst>
                                    </p:anim>
                                    <p:animEffect transition="in" filter="fade">
                                      <p:cBhvr>
                                        <p:cTn id="18" dur="1000"/>
                                        <p:tgtEl>
                                          <p:spTgt spid="226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6" grpId="0" animBg="1"/>
      <p:bldP spid="2263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37ECEF92-B9C7-466A-A009-B81751E4CE36}" type="slidenum">
              <a:rPr lang="en-US"/>
              <a:pPr>
                <a:defRPr/>
              </a:pPr>
              <a:t>9</a:t>
            </a:fld>
            <a:endParaRPr lang="en-US"/>
          </a:p>
        </p:txBody>
      </p:sp>
      <p:sp>
        <p:nvSpPr>
          <p:cNvPr id="136194" name="Rectangle 2"/>
          <p:cNvSpPr>
            <a:spLocks noGrp="1" noChangeArrowheads="1"/>
          </p:cNvSpPr>
          <p:nvPr>
            <p:ph type="title"/>
          </p:nvPr>
        </p:nvSpPr>
        <p:spPr>
          <a:xfrm>
            <a:off x="703385" y="228600"/>
            <a:ext cx="7772400"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sz="3600" b="1" i="1">
                <a:solidFill>
                  <a:schemeClr val="bg1">
                    <a:lumMod val="40000"/>
                    <a:lumOff val="60000"/>
                  </a:schemeClr>
                </a:solidFill>
                <a:effectLst>
                  <a:outerShdw blurRad="38100" dist="38100" dir="2700000" algn="tl">
                    <a:srgbClr val="000000"/>
                  </a:outerShdw>
                </a:effectLst>
                <a:latin typeface="Arial" charset="0"/>
              </a:rPr>
              <a:t>Teleinformática</a:t>
            </a:r>
            <a:br>
              <a:rPr lang="es-ES_tradnl" sz="3600" b="1" i="1">
                <a:solidFill>
                  <a:schemeClr val="bg1">
                    <a:lumMod val="40000"/>
                    <a:lumOff val="60000"/>
                  </a:schemeClr>
                </a:solidFill>
                <a:effectLst>
                  <a:outerShdw blurRad="38100" dist="38100" dir="2700000" algn="tl">
                    <a:srgbClr val="000000"/>
                  </a:outerShdw>
                </a:effectLst>
                <a:latin typeface="Arial" charset="0"/>
              </a:rPr>
            </a:br>
            <a:r>
              <a:rPr lang="es-ES_tradnl" sz="3600" b="1" i="1">
                <a:solidFill>
                  <a:schemeClr val="bg1">
                    <a:lumMod val="40000"/>
                    <a:lumOff val="60000"/>
                  </a:schemeClr>
                </a:solidFill>
                <a:effectLst>
                  <a:outerShdw blurRad="38100" dist="38100" dir="2700000" algn="tl">
                    <a:srgbClr val="000000"/>
                  </a:outerShdw>
                </a:effectLst>
                <a:latin typeface="Arial" charset="0"/>
              </a:rPr>
              <a:t>Telecomunicaciones + Informática</a:t>
            </a:r>
          </a:p>
        </p:txBody>
      </p:sp>
      <p:sp>
        <p:nvSpPr>
          <p:cNvPr id="20484" name="Rectangle 3"/>
          <p:cNvSpPr>
            <a:spLocks noGrp="1" noChangeArrowheads="1"/>
          </p:cNvSpPr>
          <p:nvPr>
            <p:ph type="body" idx="1"/>
          </p:nvPr>
        </p:nvSpPr>
        <p:spPr>
          <a:xfrm>
            <a:off x="281354" y="1600200"/>
            <a:ext cx="8557846" cy="4925144"/>
          </a:xfrm>
          <a:solidFill>
            <a:schemeClr val="bg1">
              <a:lumMod val="20000"/>
              <a:lumOff val="80000"/>
            </a:schemeClr>
          </a:solidFill>
        </p:spPr>
        <p:txBody>
          <a:bodyPr/>
          <a:lstStyle/>
          <a:p>
            <a:r>
              <a:rPr lang="es-ES_tradnl" sz="4000" i="1" dirty="0">
                <a:solidFill>
                  <a:schemeClr val="accent2">
                    <a:lumMod val="75000"/>
                    <a:lumOff val="25000"/>
                  </a:schemeClr>
                </a:solidFill>
                <a:latin typeface="Arial" charset="0"/>
              </a:rPr>
              <a:t>Convergencia de conceptos</a:t>
            </a:r>
          </a:p>
          <a:p>
            <a:r>
              <a:rPr lang="es-ES_tradnl" sz="4000" i="1" dirty="0">
                <a:solidFill>
                  <a:schemeClr val="accent2">
                    <a:lumMod val="75000"/>
                    <a:lumOff val="25000"/>
                  </a:schemeClr>
                </a:solidFill>
                <a:latin typeface="Arial" charset="0"/>
              </a:rPr>
              <a:t>Sinónimo de Telemática</a:t>
            </a:r>
          </a:p>
          <a:p>
            <a:r>
              <a:rPr lang="es-ES_tradnl" sz="4000" i="1" dirty="0">
                <a:solidFill>
                  <a:schemeClr val="accent2">
                    <a:lumMod val="75000"/>
                    <a:lumOff val="25000"/>
                  </a:schemeClr>
                </a:solidFill>
                <a:latin typeface="Arial" charset="0"/>
              </a:rPr>
              <a:t>Se aplica para resolver problemas de:</a:t>
            </a:r>
          </a:p>
          <a:p>
            <a:pPr lvl="3"/>
            <a:r>
              <a:rPr lang="es-ES_tradnl" sz="2800" b="1" i="1" dirty="0">
                <a:solidFill>
                  <a:schemeClr val="accent2">
                    <a:lumMod val="75000"/>
                    <a:lumOff val="25000"/>
                  </a:schemeClr>
                </a:solidFill>
                <a:latin typeface="Arial" charset="0"/>
              </a:rPr>
              <a:t>Conectividad entre equipos remotos</a:t>
            </a:r>
          </a:p>
          <a:p>
            <a:pPr lvl="3"/>
            <a:r>
              <a:rPr lang="es-ES_tradnl" sz="2800" b="1" i="1" dirty="0">
                <a:solidFill>
                  <a:schemeClr val="accent2">
                    <a:lumMod val="75000"/>
                    <a:lumOff val="25000"/>
                  </a:schemeClr>
                </a:solidFill>
                <a:latin typeface="Arial" charset="0"/>
              </a:rPr>
              <a:t>Conmutatividad entre funciones Distribuidas de Procesamiento de Datos (Red)</a:t>
            </a:r>
          </a:p>
        </p:txBody>
      </p:sp>
    </p:spTree>
    <p:extLst>
      <p:ext uri="{BB962C8B-B14F-4D97-AF65-F5344CB8AC3E}">
        <p14:creationId xmlns:p14="http://schemas.microsoft.com/office/powerpoint/2010/main" val="2282976448"/>
      </p:ext>
    </p:extLst>
  </p:cSld>
  <p:clrMapOvr>
    <a:masterClrMapping/>
  </p:clrMapOvr>
</p:sld>
</file>

<file path=ppt/theme/theme1.xml><?xml version="1.0" encoding="utf-8"?>
<a:theme xmlns:a="http://schemas.openxmlformats.org/drawingml/2006/main" name="Impulso">
  <a:themeElements>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fontScheme name="Impuls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Impulso 1">
        <a:dk1>
          <a:srgbClr val="000000"/>
        </a:dk1>
        <a:lt1>
          <a:srgbClr val="CCECFF"/>
        </a:lt1>
        <a:dk2>
          <a:srgbClr val="000066"/>
        </a:dk2>
        <a:lt2>
          <a:srgbClr val="6699FF"/>
        </a:lt2>
        <a:accent1>
          <a:srgbClr val="33CCCC"/>
        </a:accent1>
        <a:accent2>
          <a:srgbClr val="0099FF"/>
        </a:accent2>
        <a:accent3>
          <a:srgbClr val="E2F4FF"/>
        </a:accent3>
        <a:accent4>
          <a:srgbClr val="000000"/>
        </a:accent4>
        <a:accent5>
          <a:srgbClr val="ADE2E2"/>
        </a:accent5>
        <a:accent6>
          <a:srgbClr val="008AE7"/>
        </a:accent6>
        <a:hlink>
          <a:srgbClr val="FFFFFF"/>
        </a:hlink>
        <a:folHlink>
          <a:srgbClr val="3366FF"/>
        </a:folHlink>
      </a:clrScheme>
      <a:clrMap bg1="lt1" tx1="dk1" bg2="lt2" tx2="dk2" accent1="accent1" accent2="accent2" accent3="accent3" accent4="accent4" accent5="accent5" accent6="accent6" hlink="hlink" folHlink="folHlink"/>
    </a:extraClrScheme>
    <a:extraClrScheme>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clrMap bg1="dk2" tx1="lt1" bg2="dk1" tx2="lt2" accent1="accent1" accent2="accent2" accent3="accent3" accent4="accent4" accent5="accent5" accent6="accent6" hlink="hlink" folHlink="folHlink"/>
    </a:extraClrScheme>
    <a:extraClrScheme>
      <a:clrScheme name="Impulso 3">
        <a:dk1>
          <a:srgbClr val="000000"/>
        </a:dk1>
        <a:lt1>
          <a:srgbClr val="FFFFFF"/>
        </a:lt1>
        <a:dk2>
          <a:srgbClr val="000000"/>
        </a:dk2>
        <a:lt2>
          <a:srgbClr val="DDDDDD"/>
        </a:lt2>
        <a:accent1>
          <a:srgbClr val="CBCBCB"/>
        </a:accent1>
        <a:accent2>
          <a:srgbClr val="C0C0C0"/>
        </a:accent2>
        <a:accent3>
          <a:srgbClr val="FFFFFF"/>
        </a:accent3>
        <a:accent4>
          <a:srgbClr val="000000"/>
        </a:accent4>
        <a:accent5>
          <a:srgbClr val="E2E2E2"/>
        </a:accent5>
        <a:accent6>
          <a:srgbClr val="AEAEAE"/>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Impulso 4">
        <a:dk1>
          <a:srgbClr val="000000"/>
        </a:dk1>
        <a:lt1>
          <a:srgbClr val="FFFFFF"/>
        </a:lt1>
        <a:dk2>
          <a:srgbClr val="660033"/>
        </a:dk2>
        <a:lt2>
          <a:srgbClr val="FFCC66"/>
        </a:lt2>
        <a:accent1>
          <a:srgbClr val="FF9900"/>
        </a:accent1>
        <a:accent2>
          <a:srgbClr val="440022"/>
        </a:accent2>
        <a:accent3>
          <a:srgbClr val="B8AAAD"/>
        </a:accent3>
        <a:accent4>
          <a:srgbClr val="DADADA"/>
        </a:accent4>
        <a:accent5>
          <a:srgbClr val="FFCAAA"/>
        </a:accent5>
        <a:accent6>
          <a:srgbClr val="3D001E"/>
        </a:accent6>
        <a:hlink>
          <a:srgbClr val="B20059"/>
        </a:hlink>
        <a:folHlink>
          <a:srgbClr val="FF6699"/>
        </a:folHlink>
      </a:clrScheme>
      <a:clrMap bg1="dk2" tx1="lt1" bg2="dk1" tx2="lt2" accent1="accent1" accent2="accent2" accent3="accent3" accent4="accent4" accent5="accent5" accent6="accent6" hlink="hlink" folHlink="folHlink"/>
    </a:extraClrScheme>
    <a:extraClrScheme>
      <a:clrScheme name="Impulso 5">
        <a:dk1>
          <a:srgbClr val="000000"/>
        </a:dk1>
        <a:lt1>
          <a:srgbClr val="FFFFFF"/>
        </a:lt1>
        <a:dk2>
          <a:srgbClr val="663300"/>
        </a:dk2>
        <a:lt2>
          <a:srgbClr val="FFCC66"/>
        </a:lt2>
        <a:accent1>
          <a:srgbClr val="FF9900"/>
        </a:accent1>
        <a:accent2>
          <a:srgbClr val="361B00"/>
        </a:accent2>
        <a:accent3>
          <a:srgbClr val="B8ADAA"/>
        </a:accent3>
        <a:accent4>
          <a:srgbClr val="DADADA"/>
        </a:accent4>
        <a:accent5>
          <a:srgbClr val="FFCAAA"/>
        </a:accent5>
        <a:accent6>
          <a:srgbClr val="301700"/>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Impulso 6">
        <a:dk1>
          <a:srgbClr val="000000"/>
        </a:dk1>
        <a:lt1>
          <a:srgbClr val="FFFFFF"/>
        </a:lt1>
        <a:dk2>
          <a:srgbClr val="003300"/>
        </a:dk2>
        <a:lt2>
          <a:srgbClr val="FFCC66"/>
        </a:lt2>
        <a:accent1>
          <a:srgbClr val="CC9900"/>
        </a:accent1>
        <a:accent2>
          <a:srgbClr val="001600"/>
        </a:accent2>
        <a:accent3>
          <a:srgbClr val="AAADAA"/>
        </a:accent3>
        <a:accent4>
          <a:srgbClr val="DADADA"/>
        </a:accent4>
        <a:accent5>
          <a:srgbClr val="E2CAAA"/>
        </a:accent5>
        <a:accent6>
          <a:srgbClr val="001300"/>
        </a:accent6>
        <a:hlink>
          <a:srgbClr val="006600"/>
        </a:hlink>
        <a:folHlink>
          <a:srgbClr val="0099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C:\Archivos de programa\Microsoft Office\Templates\Diseños de presentaciones\Vuelo sin motor.pot</Template>
  <TotalTime>2929</TotalTime>
  <Words>7411</Words>
  <Application>Microsoft Office PowerPoint</Application>
  <PresentationFormat>Carta (216 x 279 mm)</PresentationFormat>
  <Paragraphs>576</Paragraphs>
  <Slides>61</Slides>
  <Notes>56</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2</vt:i4>
      </vt:variant>
      <vt:variant>
        <vt:lpstr>Títulos de diapositiva</vt:lpstr>
      </vt:variant>
      <vt:variant>
        <vt:i4>61</vt:i4>
      </vt:variant>
    </vt:vector>
  </HeadingPairs>
  <TitlesOfParts>
    <vt:vector size="71" baseType="lpstr">
      <vt:lpstr>Arial</vt:lpstr>
      <vt:lpstr>Arial Narrow</vt:lpstr>
      <vt:lpstr>Arial Narrow Special G2</vt:lpstr>
      <vt:lpstr>Arial Rounded MT Bold</vt:lpstr>
      <vt:lpstr>Roboto</vt:lpstr>
      <vt:lpstr>Times New Roman</vt:lpstr>
      <vt:lpstr>Verdana</vt:lpstr>
      <vt:lpstr>Impulso</vt:lpstr>
      <vt:lpstr>Imagen de mapa de bits</vt:lpstr>
      <vt:lpstr>Diapositiva</vt:lpstr>
      <vt:lpstr>Tecnología de Redes 2634 Introducción a las Comunicaciones 3007</vt:lpstr>
      <vt:lpstr>Tecnología de Redes 2634 Introducción a las Comunicaciones 3007</vt:lpstr>
      <vt:lpstr>Tecnología de Redes 2634 Introducción a las Comunicaciones 3007 Unidad 1</vt:lpstr>
      <vt:lpstr>Comunicaciones</vt:lpstr>
      <vt:lpstr>Sistema de Comunicación  Objetivo</vt:lpstr>
      <vt:lpstr>Modelo para las Comunicaciones</vt:lpstr>
      <vt:lpstr>Modelo para las Comunicaciones Internetworking</vt:lpstr>
      <vt:lpstr>Concepto de Transmisión</vt:lpstr>
      <vt:lpstr>Teleinformática Telecomunicaciones + Informática</vt:lpstr>
      <vt:lpstr>Sistema Telemático Descripción</vt:lpstr>
      <vt:lpstr>El mundo digital</vt:lpstr>
      <vt:lpstr>Reproducción</vt:lpstr>
      <vt:lpstr>Tecnologías Analógicas</vt:lpstr>
      <vt:lpstr>Tecnologías Digitales</vt:lpstr>
      <vt:lpstr>Canal</vt:lpstr>
      <vt:lpstr>Canal</vt:lpstr>
      <vt:lpstr>Códigos  Datos</vt:lpstr>
      <vt:lpstr>Código ASCII</vt:lpstr>
      <vt:lpstr>Modulación</vt:lpstr>
      <vt:lpstr>Modulación</vt:lpstr>
      <vt:lpstr>Modulación de Amplitud</vt:lpstr>
      <vt:lpstr>Modulación de Frecuencia</vt:lpstr>
      <vt:lpstr>Modulación de Fase</vt:lpstr>
      <vt:lpstr>Modulación de Multifase (MPSK)</vt:lpstr>
      <vt:lpstr>Modulación de Codificación de Pulsos (PCM)</vt:lpstr>
      <vt:lpstr>Modulación 2B1Q</vt:lpstr>
      <vt:lpstr>Modulación CAP CARRIERLESS AMPLITUDE FHASE</vt:lpstr>
      <vt:lpstr>Modulación de Multinivel  MQAM (Multi-Quadrature Amplitude Modulation)</vt:lpstr>
      <vt:lpstr>Códigos  Señales</vt:lpstr>
      <vt:lpstr>Códigos   Señales</vt:lpstr>
      <vt:lpstr>Modulación Técnicas para Espectro Disperso</vt:lpstr>
      <vt:lpstr>Modulación Espectro Expandido de Secuencia Directa</vt:lpstr>
      <vt:lpstr>Modulación Espectro Expandido de Secuencia Directa</vt:lpstr>
      <vt:lpstr>Modulación FHSS Espectro Expandido por Salto de Frecuencias</vt:lpstr>
      <vt:lpstr>Modulación DSSS Espectro Expandido de Secuencia Directa</vt:lpstr>
      <vt:lpstr>Modulación DSSS Espectro Expandido de Secuencia Directa</vt:lpstr>
      <vt:lpstr>Modulación OFDM Modulación Ortogonal de Frecuencia</vt:lpstr>
      <vt:lpstr>Modulación OFDM Modulación Ortogonal de Frecuencia</vt:lpstr>
      <vt:lpstr>Modulación OFDM Modulación Ortogonal de Frecuencia</vt:lpstr>
      <vt:lpstr>Modulación OFDM Modulación Ortogonal de Frecuencia</vt:lpstr>
      <vt:lpstr>Modos de Transmisión Binaria Sincrónica o Rítmica</vt:lpstr>
      <vt:lpstr>Modos de Transmisión Binaria Asincrónica o Arrítmica</vt:lpstr>
      <vt:lpstr>Norma RS-232 Comunicaciones Asincrónicas</vt:lpstr>
      <vt:lpstr>Velocidad de Modulación</vt:lpstr>
      <vt:lpstr>Velocidad de Transmisión Serie</vt:lpstr>
      <vt:lpstr>Relación  Velocidad de Modulación/Transmisión Serie</vt:lpstr>
      <vt:lpstr>Frecuencia / Ancho de banda</vt:lpstr>
      <vt:lpstr>Presentación de PowerPoint</vt:lpstr>
      <vt:lpstr>Ancho de Banda</vt:lpstr>
      <vt:lpstr>Ancho de Banda Unidades</vt:lpstr>
      <vt:lpstr>Canal Simétrico/Asimétrico Distribución de Ancho de Banda</vt:lpstr>
      <vt:lpstr>Canal Asimétrico Distribución de Ancho de Banda</vt:lpstr>
      <vt:lpstr>Canal Simétrico Distribución de Ancho de Banda</vt:lpstr>
      <vt:lpstr>Tipos de Transmisión Métodos Fundamentales</vt:lpstr>
      <vt:lpstr>Tipos de Transmisión Métodos Fundamentales</vt:lpstr>
      <vt:lpstr>Tipos de Transmisión Métodos Fundamentales</vt:lpstr>
      <vt:lpstr>Tasa de Error</vt:lpstr>
      <vt:lpstr>Codec  Codificador-Decodificador</vt:lpstr>
      <vt:lpstr>Codec  Codificador-Decodificador</vt:lpstr>
      <vt:lpstr>Presentación de PowerPoint</vt:lpstr>
      <vt:lpstr>Presentación de PowerPoint</vt:lpstr>
    </vt:vector>
  </TitlesOfParts>
  <Company>Mg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Tecnologia Basica de Redes</dc:title>
  <dc:subject>Introduccion a las Comunicaciones</dc:subject>
  <dc:creator>Mg Pablo Alejandro Lena</dc:creator>
  <dc:description>Actualizada al 19/08/2019_x000d_
REDES DE COMPUTADORAS_x000d_
CLASIFICACIÓN, CONCEPTOS_x000d_
TOPOLOGIAS, VLAN , VPN _x000d_
INTERNET</dc:description>
  <cp:lastModifiedBy>Pablo Alejandro Lena</cp:lastModifiedBy>
  <cp:revision>398</cp:revision>
  <dcterms:created xsi:type="dcterms:W3CDTF">2000-05-04T00:32:53Z</dcterms:created>
  <dcterms:modified xsi:type="dcterms:W3CDTF">2023-03-26T18:27:05Z</dcterms:modified>
  <cp:category>Transparencias de Clase</cp:category>
</cp:coreProperties>
</file>